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7"/>
  </p:notesMasterIdLst>
  <p:handoutMasterIdLst>
    <p:handoutMasterId r:id="rId528"/>
  </p:handoutMasterIdLst>
  <p:sldIdLst>
    <p:sldId id="256" r:id="rId3"/>
    <p:sldId id="338" r:id="rId4"/>
    <p:sldId id="257" r:id="rId5"/>
    <p:sldId id="258" r:id="rId6"/>
    <p:sldId id="269" r:id="rId7"/>
    <p:sldId id="270" r:id="rId8"/>
    <p:sldId id="331" r:id="rId9"/>
    <p:sldId id="263" r:id="rId10"/>
    <p:sldId id="264" r:id="rId11"/>
    <p:sldId id="332" r:id="rId12"/>
    <p:sldId id="271" r:id="rId13"/>
    <p:sldId id="272" r:id="rId14"/>
    <p:sldId id="273" r:id="rId15"/>
    <p:sldId id="274" r:id="rId16"/>
    <p:sldId id="275" r:id="rId17"/>
    <p:sldId id="333" r:id="rId18"/>
    <p:sldId id="276" r:id="rId19"/>
    <p:sldId id="277" r:id="rId20"/>
    <p:sldId id="278" r:id="rId21"/>
    <p:sldId id="279" r:id="rId22"/>
    <p:sldId id="280" r:id="rId23"/>
    <p:sldId id="281" r:id="rId24"/>
    <p:sldId id="282" r:id="rId25"/>
    <p:sldId id="283" r:id="rId26"/>
    <p:sldId id="259" r:id="rId27"/>
    <p:sldId id="284" r:id="rId28"/>
    <p:sldId id="285" r:id="rId29"/>
    <p:sldId id="286" r:id="rId30"/>
    <p:sldId id="261" r:id="rId31"/>
    <p:sldId id="287" r:id="rId32"/>
    <p:sldId id="288" r:id="rId33"/>
    <p:sldId id="289" r:id="rId34"/>
    <p:sldId id="290" r:id="rId35"/>
    <p:sldId id="291" r:id="rId36"/>
    <p:sldId id="292" r:id="rId37"/>
    <p:sldId id="334" r:id="rId38"/>
    <p:sldId id="293" r:id="rId39"/>
    <p:sldId id="294" r:id="rId40"/>
    <p:sldId id="335" r:id="rId41"/>
    <p:sldId id="295" r:id="rId42"/>
    <p:sldId id="296" r:id="rId43"/>
    <p:sldId id="297" r:id="rId44"/>
    <p:sldId id="298" r:id="rId45"/>
    <p:sldId id="299" r:id="rId46"/>
    <p:sldId id="300" r:id="rId47"/>
    <p:sldId id="301" r:id="rId48"/>
    <p:sldId id="336"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6" r:id="rId63"/>
    <p:sldId id="317" r:id="rId64"/>
    <p:sldId id="318" r:id="rId65"/>
    <p:sldId id="319" r:id="rId66"/>
    <p:sldId id="320" r:id="rId67"/>
    <p:sldId id="321" r:id="rId68"/>
    <p:sldId id="322" r:id="rId69"/>
    <p:sldId id="323" r:id="rId70"/>
    <p:sldId id="324" r:id="rId71"/>
    <p:sldId id="325" r:id="rId72"/>
    <p:sldId id="326" r:id="rId73"/>
    <p:sldId id="328" r:id="rId74"/>
    <p:sldId id="329" r:id="rId75"/>
    <p:sldId id="330" r:id="rId76"/>
    <p:sldId id="339" r:id="rId77"/>
    <p:sldId id="412" r:id="rId78"/>
    <p:sldId id="413" r:id="rId79"/>
    <p:sldId id="478" r:id="rId80"/>
    <p:sldId id="479" r:id="rId81"/>
    <p:sldId id="480" r:id="rId82"/>
    <p:sldId id="481" r:id="rId83"/>
    <p:sldId id="482" r:id="rId84"/>
    <p:sldId id="483" r:id="rId85"/>
    <p:sldId id="484" r:id="rId86"/>
    <p:sldId id="485" r:id="rId87"/>
    <p:sldId id="486" r:id="rId88"/>
    <p:sldId id="487" r:id="rId89"/>
    <p:sldId id="488" r:id="rId90"/>
    <p:sldId id="489" r:id="rId91"/>
    <p:sldId id="490" r:id="rId92"/>
    <p:sldId id="491" r:id="rId93"/>
    <p:sldId id="492" r:id="rId94"/>
    <p:sldId id="493" r:id="rId95"/>
    <p:sldId id="494" r:id="rId96"/>
    <p:sldId id="495" r:id="rId97"/>
    <p:sldId id="496" r:id="rId98"/>
    <p:sldId id="497" r:id="rId99"/>
    <p:sldId id="498" r:id="rId100"/>
    <p:sldId id="499" r:id="rId101"/>
    <p:sldId id="500" r:id="rId102"/>
    <p:sldId id="501" r:id="rId103"/>
    <p:sldId id="502" r:id="rId104"/>
    <p:sldId id="503" r:id="rId105"/>
    <p:sldId id="504" r:id="rId106"/>
    <p:sldId id="505" r:id="rId107"/>
    <p:sldId id="506" r:id="rId108"/>
    <p:sldId id="507" r:id="rId109"/>
    <p:sldId id="508" r:id="rId110"/>
    <p:sldId id="509" r:id="rId111"/>
    <p:sldId id="510" r:id="rId112"/>
    <p:sldId id="511" r:id="rId113"/>
    <p:sldId id="512" r:id="rId114"/>
    <p:sldId id="513" r:id="rId115"/>
    <p:sldId id="514" r:id="rId116"/>
    <p:sldId id="515" r:id="rId117"/>
    <p:sldId id="516" r:id="rId118"/>
    <p:sldId id="517" r:id="rId119"/>
    <p:sldId id="518" r:id="rId120"/>
    <p:sldId id="519" r:id="rId121"/>
    <p:sldId id="520" r:id="rId122"/>
    <p:sldId id="521" r:id="rId123"/>
    <p:sldId id="522" r:id="rId124"/>
    <p:sldId id="523" r:id="rId125"/>
    <p:sldId id="524" r:id="rId126"/>
    <p:sldId id="525" r:id="rId127"/>
    <p:sldId id="527" r:id="rId128"/>
    <p:sldId id="528" r:id="rId129"/>
    <p:sldId id="529" r:id="rId130"/>
    <p:sldId id="530" r:id="rId131"/>
    <p:sldId id="531" r:id="rId132"/>
    <p:sldId id="532" r:id="rId133"/>
    <p:sldId id="533" r:id="rId134"/>
    <p:sldId id="534" r:id="rId135"/>
    <p:sldId id="598" r:id="rId136"/>
    <p:sldId id="599" r:id="rId137"/>
    <p:sldId id="600" r:id="rId138"/>
    <p:sldId id="601" r:id="rId139"/>
    <p:sldId id="602" r:id="rId140"/>
    <p:sldId id="603" r:id="rId141"/>
    <p:sldId id="604" r:id="rId142"/>
    <p:sldId id="605" r:id="rId143"/>
    <p:sldId id="606" r:id="rId144"/>
    <p:sldId id="607" r:id="rId145"/>
    <p:sldId id="608" r:id="rId146"/>
    <p:sldId id="609" r:id="rId147"/>
    <p:sldId id="611" r:id="rId148"/>
    <p:sldId id="612" r:id="rId149"/>
    <p:sldId id="613" r:id="rId150"/>
    <p:sldId id="614" r:id="rId151"/>
    <p:sldId id="615" r:id="rId152"/>
    <p:sldId id="616" r:id="rId153"/>
    <p:sldId id="617" r:id="rId154"/>
    <p:sldId id="618" r:id="rId155"/>
    <p:sldId id="619" r:id="rId156"/>
    <p:sldId id="620" r:id="rId157"/>
    <p:sldId id="621" r:id="rId158"/>
    <p:sldId id="622"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623" r:id="rId173"/>
    <p:sldId id="624"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625" r:id="rId216"/>
    <p:sldId id="469" r:id="rId217"/>
    <p:sldId id="470" r:id="rId218"/>
    <p:sldId id="471" r:id="rId219"/>
    <p:sldId id="472" r:id="rId220"/>
    <p:sldId id="473" r:id="rId221"/>
    <p:sldId id="474" r:id="rId222"/>
    <p:sldId id="475" r:id="rId223"/>
    <p:sldId id="476" r:id="rId224"/>
    <p:sldId id="477" r:id="rId225"/>
    <p:sldId id="627" r:id="rId226"/>
    <p:sldId id="628" r:id="rId227"/>
    <p:sldId id="629" r:id="rId228"/>
    <p:sldId id="630" r:id="rId229"/>
    <p:sldId id="631" r:id="rId230"/>
    <p:sldId id="632" r:id="rId231"/>
    <p:sldId id="633" r:id="rId232"/>
    <p:sldId id="634" r:id="rId233"/>
    <p:sldId id="636" r:id="rId234"/>
    <p:sldId id="637" r:id="rId235"/>
    <p:sldId id="638" r:id="rId236"/>
    <p:sldId id="639" r:id="rId237"/>
    <p:sldId id="640" r:id="rId238"/>
    <p:sldId id="641" r:id="rId239"/>
    <p:sldId id="642" r:id="rId240"/>
    <p:sldId id="643" r:id="rId241"/>
    <p:sldId id="644" r:id="rId242"/>
    <p:sldId id="645" r:id="rId243"/>
    <p:sldId id="646" r:id="rId244"/>
    <p:sldId id="647" r:id="rId245"/>
    <p:sldId id="648" r:id="rId246"/>
    <p:sldId id="649" r:id="rId247"/>
    <p:sldId id="650" r:id="rId248"/>
    <p:sldId id="651" r:id="rId249"/>
    <p:sldId id="652" r:id="rId250"/>
    <p:sldId id="653" r:id="rId251"/>
    <p:sldId id="654" r:id="rId252"/>
    <p:sldId id="655" r:id="rId253"/>
    <p:sldId id="656" r:id="rId254"/>
    <p:sldId id="658" r:id="rId255"/>
    <p:sldId id="659" r:id="rId256"/>
    <p:sldId id="660" r:id="rId257"/>
    <p:sldId id="661" r:id="rId258"/>
    <p:sldId id="662" r:id="rId259"/>
    <p:sldId id="663" r:id="rId260"/>
    <p:sldId id="664" r:id="rId261"/>
    <p:sldId id="665" r:id="rId262"/>
    <p:sldId id="666" r:id="rId263"/>
    <p:sldId id="667" r:id="rId264"/>
    <p:sldId id="729" r:id="rId265"/>
    <p:sldId id="730" r:id="rId266"/>
    <p:sldId id="731" r:id="rId267"/>
    <p:sldId id="732" r:id="rId268"/>
    <p:sldId id="733" r:id="rId269"/>
    <p:sldId id="734" r:id="rId270"/>
    <p:sldId id="735" r:id="rId271"/>
    <p:sldId id="736" r:id="rId272"/>
    <p:sldId id="737" r:id="rId273"/>
    <p:sldId id="738" r:id="rId274"/>
    <p:sldId id="739" r:id="rId275"/>
    <p:sldId id="740" r:id="rId276"/>
    <p:sldId id="741" r:id="rId277"/>
    <p:sldId id="742" r:id="rId278"/>
    <p:sldId id="762" r:id="rId279"/>
    <p:sldId id="743" r:id="rId280"/>
    <p:sldId id="744" r:id="rId281"/>
    <p:sldId id="745" r:id="rId282"/>
    <p:sldId id="746" r:id="rId283"/>
    <p:sldId id="747" r:id="rId284"/>
    <p:sldId id="748" r:id="rId285"/>
    <p:sldId id="749" r:id="rId286"/>
    <p:sldId id="750" r:id="rId287"/>
    <p:sldId id="751" r:id="rId288"/>
    <p:sldId id="752" r:id="rId289"/>
    <p:sldId id="753" r:id="rId290"/>
    <p:sldId id="754" r:id="rId291"/>
    <p:sldId id="755" r:id="rId292"/>
    <p:sldId id="756" r:id="rId293"/>
    <p:sldId id="757" r:id="rId294"/>
    <p:sldId id="758" r:id="rId295"/>
    <p:sldId id="759" r:id="rId296"/>
    <p:sldId id="760" r:id="rId297"/>
    <p:sldId id="761" r:id="rId298"/>
    <p:sldId id="782" r:id="rId299"/>
    <p:sldId id="783" r:id="rId300"/>
    <p:sldId id="784" r:id="rId301"/>
    <p:sldId id="785" r:id="rId302"/>
    <p:sldId id="786" r:id="rId303"/>
    <p:sldId id="787" r:id="rId304"/>
    <p:sldId id="788" r:id="rId305"/>
    <p:sldId id="789" r:id="rId306"/>
    <p:sldId id="790" r:id="rId307"/>
    <p:sldId id="791" r:id="rId308"/>
    <p:sldId id="831" r:id="rId309"/>
    <p:sldId id="832" r:id="rId310"/>
    <p:sldId id="833" r:id="rId311"/>
    <p:sldId id="792" r:id="rId312"/>
    <p:sldId id="793" r:id="rId313"/>
    <p:sldId id="794" r:id="rId314"/>
    <p:sldId id="795" r:id="rId315"/>
    <p:sldId id="796" r:id="rId316"/>
    <p:sldId id="797" r:id="rId317"/>
    <p:sldId id="798" r:id="rId318"/>
    <p:sldId id="799" r:id="rId319"/>
    <p:sldId id="800" r:id="rId320"/>
    <p:sldId id="801" r:id="rId321"/>
    <p:sldId id="802" r:id="rId322"/>
    <p:sldId id="803" r:id="rId323"/>
    <p:sldId id="804" r:id="rId324"/>
    <p:sldId id="805" r:id="rId325"/>
    <p:sldId id="806" r:id="rId326"/>
    <p:sldId id="807" r:id="rId327"/>
    <p:sldId id="808" r:id="rId328"/>
    <p:sldId id="809" r:id="rId329"/>
    <p:sldId id="810" r:id="rId330"/>
    <p:sldId id="811" r:id="rId331"/>
    <p:sldId id="813" r:id="rId332"/>
    <p:sldId id="814" r:id="rId333"/>
    <p:sldId id="815" r:id="rId334"/>
    <p:sldId id="816" r:id="rId335"/>
    <p:sldId id="817" r:id="rId336"/>
    <p:sldId id="818" r:id="rId337"/>
    <p:sldId id="819" r:id="rId338"/>
    <p:sldId id="820" r:id="rId339"/>
    <p:sldId id="821" r:id="rId340"/>
    <p:sldId id="822" r:id="rId341"/>
    <p:sldId id="834" r:id="rId342"/>
    <p:sldId id="823" r:id="rId343"/>
    <p:sldId id="824" r:id="rId344"/>
    <p:sldId id="825" r:id="rId345"/>
    <p:sldId id="826" r:id="rId346"/>
    <p:sldId id="827" r:id="rId347"/>
    <p:sldId id="828" r:id="rId348"/>
    <p:sldId id="856" r:id="rId349"/>
    <p:sldId id="829" r:id="rId350"/>
    <p:sldId id="830" r:id="rId351"/>
    <p:sldId id="835" r:id="rId352"/>
    <p:sldId id="836" r:id="rId353"/>
    <p:sldId id="837" r:id="rId354"/>
    <p:sldId id="838" r:id="rId355"/>
    <p:sldId id="840" r:id="rId356"/>
    <p:sldId id="841" r:id="rId357"/>
    <p:sldId id="842" r:id="rId358"/>
    <p:sldId id="843" r:id="rId359"/>
    <p:sldId id="844" r:id="rId360"/>
    <p:sldId id="846" r:id="rId361"/>
    <p:sldId id="847" r:id="rId362"/>
    <p:sldId id="849" r:id="rId363"/>
    <p:sldId id="848" r:id="rId364"/>
    <p:sldId id="892" r:id="rId365"/>
    <p:sldId id="850" r:id="rId366"/>
    <p:sldId id="851" r:id="rId367"/>
    <p:sldId id="898" r:id="rId368"/>
    <p:sldId id="899" r:id="rId369"/>
    <p:sldId id="900" r:id="rId370"/>
    <p:sldId id="901" r:id="rId371"/>
    <p:sldId id="902" r:id="rId372"/>
    <p:sldId id="903" r:id="rId373"/>
    <p:sldId id="852" r:id="rId374"/>
    <p:sldId id="853" r:id="rId375"/>
    <p:sldId id="854" r:id="rId376"/>
    <p:sldId id="904" r:id="rId377"/>
    <p:sldId id="905" r:id="rId378"/>
    <p:sldId id="906" r:id="rId379"/>
    <p:sldId id="907" r:id="rId380"/>
    <p:sldId id="908" r:id="rId381"/>
    <p:sldId id="909" r:id="rId382"/>
    <p:sldId id="910" r:id="rId383"/>
    <p:sldId id="911" r:id="rId384"/>
    <p:sldId id="912" r:id="rId385"/>
    <p:sldId id="913" r:id="rId386"/>
    <p:sldId id="914" r:id="rId387"/>
    <p:sldId id="915" r:id="rId388"/>
    <p:sldId id="923" r:id="rId389"/>
    <p:sldId id="925" r:id="rId390"/>
    <p:sldId id="920" r:id="rId391"/>
    <p:sldId id="926" r:id="rId392"/>
    <p:sldId id="928" r:id="rId393"/>
    <p:sldId id="929" r:id="rId394"/>
    <p:sldId id="930" r:id="rId395"/>
    <p:sldId id="931" r:id="rId396"/>
    <p:sldId id="932" r:id="rId397"/>
    <p:sldId id="933" r:id="rId398"/>
    <p:sldId id="934" r:id="rId399"/>
    <p:sldId id="936" r:id="rId400"/>
    <p:sldId id="937" r:id="rId401"/>
    <p:sldId id="938" r:id="rId402"/>
    <p:sldId id="939" r:id="rId403"/>
    <p:sldId id="940" r:id="rId404"/>
    <p:sldId id="941" r:id="rId405"/>
    <p:sldId id="942" r:id="rId406"/>
    <p:sldId id="943" r:id="rId407"/>
    <p:sldId id="944" r:id="rId408"/>
    <p:sldId id="945" r:id="rId409"/>
    <p:sldId id="946" r:id="rId410"/>
    <p:sldId id="947" r:id="rId411"/>
    <p:sldId id="948" r:id="rId412"/>
    <p:sldId id="949" r:id="rId413"/>
    <p:sldId id="950" r:id="rId414"/>
    <p:sldId id="951" r:id="rId415"/>
    <p:sldId id="952" r:id="rId416"/>
    <p:sldId id="953" r:id="rId417"/>
    <p:sldId id="954" r:id="rId418"/>
    <p:sldId id="955" r:id="rId419"/>
    <p:sldId id="956" r:id="rId420"/>
    <p:sldId id="957" r:id="rId421"/>
    <p:sldId id="958" r:id="rId422"/>
    <p:sldId id="959" r:id="rId423"/>
    <p:sldId id="960" r:id="rId424"/>
    <p:sldId id="961" r:id="rId425"/>
    <p:sldId id="962" r:id="rId426"/>
    <p:sldId id="963" r:id="rId427"/>
    <p:sldId id="964" r:id="rId428"/>
    <p:sldId id="965" r:id="rId429"/>
    <p:sldId id="966" r:id="rId430"/>
    <p:sldId id="967" r:id="rId431"/>
    <p:sldId id="968" r:id="rId432"/>
    <p:sldId id="969" r:id="rId433"/>
    <p:sldId id="970" r:id="rId434"/>
    <p:sldId id="978" r:id="rId435"/>
    <p:sldId id="972" r:id="rId436"/>
    <p:sldId id="973" r:id="rId437"/>
    <p:sldId id="974" r:id="rId438"/>
    <p:sldId id="975" r:id="rId439"/>
    <p:sldId id="976" r:id="rId440"/>
    <p:sldId id="977" r:id="rId441"/>
    <p:sldId id="980" r:id="rId442"/>
    <p:sldId id="981" r:id="rId443"/>
    <p:sldId id="982" r:id="rId444"/>
    <p:sldId id="983" r:id="rId445"/>
    <p:sldId id="984" r:id="rId446"/>
    <p:sldId id="985" r:id="rId447"/>
    <p:sldId id="986" r:id="rId448"/>
    <p:sldId id="987" r:id="rId449"/>
    <p:sldId id="988" r:id="rId450"/>
    <p:sldId id="989" r:id="rId451"/>
    <p:sldId id="990" r:id="rId452"/>
    <p:sldId id="991" r:id="rId453"/>
    <p:sldId id="992" r:id="rId454"/>
    <p:sldId id="993" r:id="rId455"/>
    <p:sldId id="994" r:id="rId456"/>
    <p:sldId id="995" r:id="rId457"/>
    <p:sldId id="996" r:id="rId458"/>
    <p:sldId id="997" r:id="rId459"/>
    <p:sldId id="998" r:id="rId460"/>
    <p:sldId id="999" r:id="rId461"/>
    <p:sldId id="1000" r:id="rId462"/>
    <p:sldId id="1001" r:id="rId463"/>
    <p:sldId id="1002" r:id="rId464"/>
    <p:sldId id="1003" r:id="rId465"/>
    <p:sldId id="1004" r:id="rId466"/>
    <p:sldId id="1006" r:id="rId467"/>
    <p:sldId id="1007" r:id="rId468"/>
    <p:sldId id="1026" r:id="rId469"/>
    <p:sldId id="1025" r:id="rId470"/>
    <p:sldId id="1008" r:id="rId471"/>
    <p:sldId id="1009" r:id="rId472"/>
    <p:sldId id="1010" r:id="rId473"/>
    <p:sldId id="1011" r:id="rId474"/>
    <p:sldId id="1027" r:id="rId475"/>
    <p:sldId id="1012" r:id="rId476"/>
    <p:sldId id="1014" r:id="rId477"/>
    <p:sldId id="1015" r:id="rId478"/>
    <p:sldId id="1016" r:id="rId479"/>
    <p:sldId id="1017" r:id="rId480"/>
    <p:sldId id="1018" r:id="rId481"/>
    <p:sldId id="1019" r:id="rId482"/>
    <p:sldId id="1028" r:id="rId483"/>
    <p:sldId id="1029" r:id="rId484"/>
    <p:sldId id="1030" r:id="rId485"/>
    <p:sldId id="1031" r:id="rId486"/>
    <p:sldId id="1032" r:id="rId487"/>
    <p:sldId id="1033" r:id="rId488"/>
    <p:sldId id="1034" r:id="rId489"/>
    <p:sldId id="1035" r:id="rId490"/>
    <p:sldId id="1036" r:id="rId491"/>
    <p:sldId id="1037" r:id="rId492"/>
    <p:sldId id="1038" r:id="rId493"/>
    <p:sldId id="1039" r:id="rId494"/>
    <p:sldId id="1040" r:id="rId495"/>
    <p:sldId id="1041" r:id="rId496"/>
    <p:sldId id="1042" r:id="rId497"/>
    <p:sldId id="1043" r:id="rId498"/>
    <p:sldId id="1044" r:id="rId499"/>
    <p:sldId id="1057" r:id="rId500"/>
    <p:sldId id="1058" r:id="rId501"/>
    <p:sldId id="1059" r:id="rId502"/>
    <p:sldId id="1060" r:id="rId503"/>
    <p:sldId id="1061" r:id="rId504"/>
    <p:sldId id="1062" r:id="rId505"/>
    <p:sldId id="1084" r:id="rId506"/>
    <p:sldId id="1063" r:id="rId507"/>
    <p:sldId id="1064" r:id="rId508"/>
    <p:sldId id="1065" r:id="rId509"/>
    <p:sldId id="1066" r:id="rId510"/>
    <p:sldId id="1068" r:id="rId511"/>
    <p:sldId id="1069" r:id="rId512"/>
    <p:sldId id="1070" r:id="rId513"/>
    <p:sldId id="1071" r:id="rId514"/>
    <p:sldId id="1072" r:id="rId515"/>
    <p:sldId id="1073" r:id="rId516"/>
    <p:sldId id="1074" r:id="rId517"/>
    <p:sldId id="1075" r:id="rId518"/>
    <p:sldId id="1076" r:id="rId519"/>
    <p:sldId id="1077" r:id="rId520"/>
    <p:sldId id="1078" r:id="rId521"/>
    <p:sldId id="1079" r:id="rId522"/>
    <p:sldId id="1080" r:id="rId523"/>
    <p:sldId id="1081" r:id="rId524"/>
    <p:sldId id="1082" r:id="rId525"/>
    <p:sldId id="1083" r:id="rId5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1" Type="http://schemas.openxmlformats.org/officeDocument/2006/relationships/tableStyles" Target="tableStyles.xml"/><Relationship Id="rId530" Type="http://schemas.openxmlformats.org/officeDocument/2006/relationships/viewProps" Target="viewProps.xml"/><Relationship Id="rId53" Type="http://schemas.openxmlformats.org/officeDocument/2006/relationships/slide" Target="slides/slide51.xml"/><Relationship Id="rId529" Type="http://schemas.openxmlformats.org/officeDocument/2006/relationships/presProps" Target="presProps.xml"/><Relationship Id="rId528" Type="http://schemas.openxmlformats.org/officeDocument/2006/relationships/handoutMaster" Target="handoutMasters/handoutMaster1.xml"/><Relationship Id="rId527" Type="http://schemas.openxmlformats.org/officeDocument/2006/relationships/notesMaster" Target="notesMasters/notesMaster1.xml"/><Relationship Id="rId526" Type="http://schemas.openxmlformats.org/officeDocument/2006/relationships/slide" Target="slides/slide524.xml"/><Relationship Id="rId525" Type="http://schemas.openxmlformats.org/officeDocument/2006/relationships/slide" Target="slides/slide523.xml"/><Relationship Id="rId524" Type="http://schemas.openxmlformats.org/officeDocument/2006/relationships/slide" Target="slides/slide522.xml"/><Relationship Id="rId523" Type="http://schemas.openxmlformats.org/officeDocument/2006/relationships/slide" Target="slides/slide521.xml"/><Relationship Id="rId522" Type="http://schemas.openxmlformats.org/officeDocument/2006/relationships/slide" Target="slides/slide520.xml"/><Relationship Id="rId521" Type="http://schemas.openxmlformats.org/officeDocument/2006/relationships/slide" Target="slides/slide519.xml"/><Relationship Id="rId520" Type="http://schemas.openxmlformats.org/officeDocument/2006/relationships/slide" Target="slides/slide518.xml"/><Relationship Id="rId52" Type="http://schemas.openxmlformats.org/officeDocument/2006/relationships/slide" Target="slides/slide50.xml"/><Relationship Id="rId519" Type="http://schemas.openxmlformats.org/officeDocument/2006/relationships/slide" Target="slides/slide517.xml"/><Relationship Id="rId518" Type="http://schemas.openxmlformats.org/officeDocument/2006/relationships/slide" Target="slides/slide516.xml"/><Relationship Id="rId517" Type="http://schemas.openxmlformats.org/officeDocument/2006/relationships/slide" Target="slides/slide515.xml"/><Relationship Id="rId516" Type="http://schemas.openxmlformats.org/officeDocument/2006/relationships/slide" Target="slides/slide514.xml"/><Relationship Id="rId515" Type="http://schemas.openxmlformats.org/officeDocument/2006/relationships/slide" Target="slides/slide513.xml"/><Relationship Id="rId514" Type="http://schemas.openxmlformats.org/officeDocument/2006/relationships/slide" Target="slides/slide512.xml"/><Relationship Id="rId513" Type="http://schemas.openxmlformats.org/officeDocument/2006/relationships/slide" Target="slides/slide511.xml"/><Relationship Id="rId512" Type="http://schemas.openxmlformats.org/officeDocument/2006/relationships/slide" Target="slides/slide510.xml"/><Relationship Id="rId511" Type="http://schemas.openxmlformats.org/officeDocument/2006/relationships/slide" Target="slides/slide509.xml"/><Relationship Id="rId510" Type="http://schemas.openxmlformats.org/officeDocument/2006/relationships/slide" Target="slides/slide508.xml"/><Relationship Id="rId51" Type="http://schemas.openxmlformats.org/officeDocument/2006/relationships/slide" Target="slides/slide49.xml"/><Relationship Id="rId509" Type="http://schemas.openxmlformats.org/officeDocument/2006/relationships/slide" Target="slides/slide507.xml"/><Relationship Id="rId508" Type="http://schemas.openxmlformats.org/officeDocument/2006/relationships/slide" Target="slides/slide506.xml"/><Relationship Id="rId507" Type="http://schemas.openxmlformats.org/officeDocument/2006/relationships/slide" Target="slides/slide505.xml"/><Relationship Id="rId506" Type="http://schemas.openxmlformats.org/officeDocument/2006/relationships/slide" Target="slides/slide504.xml"/><Relationship Id="rId505" Type="http://schemas.openxmlformats.org/officeDocument/2006/relationships/slide" Target="slides/slide503.xml"/><Relationship Id="rId504" Type="http://schemas.openxmlformats.org/officeDocument/2006/relationships/slide" Target="slides/slide502.xml"/><Relationship Id="rId503" Type="http://schemas.openxmlformats.org/officeDocument/2006/relationships/slide" Target="slides/slide501.xml"/><Relationship Id="rId502" Type="http://schemas.openxmlformats.org/officeDocument/2006/relationships/slide" Target="slides/slide500.xml"/><Relationship Id="rId501" Type="http://schemas.openxmlformats.org/officeDocument/2006/relationships/slide" Target="slides/slide499.xml"/><Relationship Id="rId500" Type="http://schemas.openxmlformats.org/officeDocument/2006/relationships/slide" Target="slides/slide498.xml"/><Relationship Id="rId50" Type="http://schemas.openxmlformats.org/officeDocument/2006/relationships/slide" Target="slides/slide48.xml"/><Relationship Id="rId5" Type="http://schemas.openxmlformats.org/officeDocument/2006/relationships/slide" Target="slides/slide3.xml"/><Relationship Id="rId499" Type="http://schemas.openxmlformats.org/officeDocument/2006/relationships/slide" Target="slides/slide497.xml"/><Relationship Id="rId498" Type="http://schemas.openxmlformats.org/officeDocument/2006/relationships/slide" Target="slides/slide496.xml"/><Relationship Id="rId497" Type="http://schemas.openxmlformats.org/officeDocument/2006/relationships/slide" Target="slides/slide495.xml"/><Relationship Id="rId496" Type="http://schemas.openxmlformats.org/officeDocument/2006/relationships/slide" Target="slides/slide494.xml"/><Relationship Id="rId495" Type="http://schemas.openxmlformats.org/officeDocument/2006/relationships/slide" Target="slides/slide493.xml"/><Relationship Id="rId494" Type="http://schemas.openxmlformats.org/officeDocument/2006/relationships/slide" Target="slides/slide492.xml"/><Relationship Id="rId493" Type="http://schemas.openxmlformats.org/officeDocument/2006/relationships/slide" Target="slides/slide491.xml"/><Relationship Id="rId492" Type="http://schemas.openxmlformats.org/officeDocument/2006/relationships/slide" Target="slides/slide490.xml"/><Relationship Id="rId491" Type="http://schemas.openxmlformats.org/officeDocument/2006/relationships/slide" Target="slides/slide489.xml"/><Relationship Id="rId490" Type="http://schemas.openxmlformats.org/officeDocument/2006/relationships/slide" Target="slides/slide488.xml"/><Relationship Id="rId49" Type="http://schemas.openxmlformats.org/officeDocument/2006/relationships/slide" Target="slides/slide47.xml"/><Relationship Id="rId489" Type="http://schemas.openxmlformats.org/officeDocument/2006/relationships/slide" Target="slides/slide487.xml"/><Relationship Id="rId488" Type="http://schemas.openxmlformats.org/officeDocument/2006/relationships/slide" Target="slides/slide486.xml"/><Relationship Id="rId487" Type="http://schemas.openxmlformats.org/officeDocument/2006/relationships/slide" Target="slides/slide485.xml"/><Relationship Id="rId486" Type="http://schemas.openxmlformats.org/officeDocument/2006/relationships/slide" Target="slides/slide484.xml"/><Relationship Id="rId485" Type="http://schemas.openxmlformats.org/officeDocument/2006/relationships/slide" Target="slides/slide483.xml"/><Relationship Id="rId484" Type="http://schemas.openxmlformats.org/officeDocument/2006/relationships/slide" Target="slides/slide482.xml"/><Relationship Id="rId483" Type="http://schemas.openxmlformats.org/officeDocument/2006/relationships/slide" Target="slides/slide481.xml"/><Relationship Id="rId482" Type="http://schemas.openxmlformats.org/officeDocument/2006/relationships/slide" Target="slides/slide480.xml"/><Relationship Id="rId481" Type="http://schemas.openxmlformats.org/officeDocument/2006/relationships/slide" Target="slides/slide479.xml"/><Relationship Id="rId480" Type="http://schemas.openxmlformats.org/officeDocument/2006/relationships/slide" Target="slides/slide478.xml"/><Relationship Id="rId48" Type="http://schemas.openxmlformats.org/officeDocument/2006/relationships/slide" Target="slides/slide46.xml"/><Relationship Id="rId479" Type="http://schemas.openxmlformats.org/officeDocument/2006/relationships/slide" Target="slides/slide477.xml"/><Relationship Id="rId478" Type="http://schemas.openxmlformats.org/officeDocument/2006/relationships/slide" Target="slides/slide476.xml"/><Relationship Id="rId477" Type="http://schemas.openxmlformats.org/officeDocument/2006/relationships/slide" Target="slides/slide475.xml"/><Relationship Id="rId476" Type="http://schemas.openxmlformats.org/officeDocument/2006/relationships/slide" Target="slides/slide474.xml"/><Relationship Id="rId475" Type="http://schemas.openxmlformats.org/officeDocument/2006/relationships/slide" Target="slides/slide473.xml"/><Relationship Id="rId474" Type="http://schemas.openxmlformats.org/officeDocument/2006/relationships/slide" Target="slides/slide472.xml"/><Relationship Id="rId473" Type="http://schemas.openxmlformats.org/officeDocument/2006/relationships/slide" Target="slides/slide471.xml"/><Relationship Id="rId472" Type="http://schemas.openxmlformats.org/officeDocument/2006/relationships/slide" Target="slides/slide470.xml"/><Relationship Id="rId471" Type="http://schemas.openxmlformats.org/officeDocument/2006/relationships/slide" Target="slides/slide469.xml"/><Relationship Id="rId470" Type="http://schemas.openxmlformats.org/officeDocument/2006/relationships/slide" Target="slides/slide468.xml"/><Relationship Id="rId47" Type="http://schemas.openxmlformats.org/officeDocument/2006/relationships/slide" Target="slides/slide45.xml"/><Relationship Id="rId469" Type="http://schemas.openxmlformats.org/officeDocument/2006/relationships/slide" Target="slides/slide467.xml"/><Relationship Id="rId468" Type="http://schemas.openxmlformats.org/officeDocument/2006/relationships/slide" Target="slides/slide466.xml"/><Relationship Id="rId467" Type="http://schemas.openxmlformats.org/officeDocument/2006/relationships/slide" Target="slides/slide465.xml"/><Relationship Id="rId466" Type="http://schemas.openxmlformats.org/officeDocument/2006/relationships/slide" Target="slides/slide464.xml"/><Relationship Id="rId465" Type="http://schemas.openxmlformats.org/officeDocument/2006/relationships/slide" Target="slides/slide463.xml"/><Relationship Id="rId464" Type="http://schemas.openxmlformats.org/officeDocument/2006/relationships/slide" Target="slides/slide462.xml"/><Relationship Id="rId463" Type="http://schemas.openxmlformats.org/officeDocument/2006/relationships/slide" Target="slides/slide461.xml"/><Relationship Id="rId462" Type="http://schemas.openxmlformats.org/officeDocument/2006/relationships/slide" Target="slides/slide460.xml"/><Relationship Id="rId461" Type="http://schemas.openxmlformats.org/officeDocument/2006/relationships/slide" Target="slides/slide459.xml"/><Relationship Id="rId460" Type="http://schemas.openxmlformats.org/officeDocument/2006/relationships/slide" Target="slides/slide458.xml"/><Relationship Id="rId46" Type="http://schemas.openxmlformats.org/officeDocument/2006/relationships/slide" Target="slides/slide44.xml"/><Relationship Id="rId459" Type="http://schemas.openxmlformats.org/officeDocument/2006/relationships/slide" Target="slides/slide457.xml"/><Relationship Id="rId458" Type="http://schemas.openxmlformats.org/officeDocument/2006/relationships/slide" Target="slides/slide456.xml"/><Relationship Id="rId457" Type="http://schemas.openxmlformats.org/officeDocument/2006/relationships/slide" Target="slides/slide455.xml"/><Relationship Id="rId456" Type="http://schemas.openxmlformats.org/officeDocument/2006/relationships/slide" Target="slides/slide454.xml"/><Relationship Id="rId455" Type="http://schemas.openxmlformats.org/officeDocument/2006/relationships/slide" Target="slides/slide453.xml"/><Relationship Id="rId454" Type="http://schemas.openxmlformats.org/officeDocument/2006/relationships/slide" Target="slides/slide452.xml"/><Relationship Id="rId453" Type="http://schemas.openxmlformats.org/officeDocument/2006/relationships/slide" Target="slides/slide451.xml"/><Relationship Id="rId452" Type="http://schemas.openxmlformats.org/officeDocument/2006/relationships/slide" Target="slides/slide450.xml"/><Relationship Id="rId451" Type="http://schemas.openxmlformats.org/officeDocument/2006/relationships/slide" Target="slides/slide449.xml"/><Relationship Id="rId450" Type="http://schemas.openxmlformats.org/officeDocument/2006/relationships/slide" Target="slides/slide448.xml"/><Relationship Id="rId45" Type="http://schemas.openxmlformats.org/officeDocument/2006/relationships/slide" Target="slides/slide43.xml"/><Relationship Id="rId449" Type="http://schemas.openxmlformats.org/officeDocument/2006/relationships/slide" Target="slides/slide447.xml"/><Relationship Id="rId448" Type="http://schemas.openxmlformats.org/officeDocument/2006/relationships/slide" Target="slides/slide446.xml"/><Relationship Id="rId447" Type="http://schemas.openxmlformats.org/officeDocument/2006/relationships/slide" Target="slides/slide445.xml"/><Relationship Id="rId446" Type="http://schemas.openxmlformats.org/officeDocument/2006/relationships/slide" Target="slides/slide444.xml"/><Relationship Id="rId445" Type="http://schemas.openxmlformats.org/officeDocument/2006/relationships/slide" Target="slides/slide443.xml"/><Relationship Id="rId444" Type="http://schemas.openxmlformats.org/officeDocument/2006/relationships/slide" Target="slides/slide442.xml"/><Relationship Id="rId443" Type="http://schemas.openxmlformats.org/officeDocument/2006/relationships/slide" Target="slides/slide441.xml"/><Relationship Id="rId442" Type="http://schemas.openxmlformats.org/officeDocument/2006/relationships/slide" Target="slides/slide440.xml"/><Relationship Id="rId441" Type="http://schemas.openxmlformats.org/officeDocument/2006/relationships/slide" Target="slides/slide439.xml"/><Relationship Id="rId440" Type="http://schemas.openxmlformats.org/officeDocument/2006/relationships/slide" Target="slides/slide438.xml"/><Relationship Id="rId44" Type="http://schemas.openxmlformats.org/officeDocument/2006/relationships/slide" Target="slides/slide42.xml"/><Relationship Id="rId439" Type="http://schemas.openxmlformats.org/officeDocument/2006/relationships/slide" Target="slides/slide437.xml"/><Relationship Id="rId438" Type="http://schemas.openxmlformats.org/officeDocument/2006/relationships/slide" Target="slides/slide436.xml"/><Relationship Id="rId437" Type="http://schemas.openxmlformats.org/officeDocument/2006/relationships/slide" Target="slides/slide435.xml"/><Relationship Id="rId436" Type="http://schemas.openxmlformats.org/officeDocument/2006/relationships/slide" Target="slides/slide434.xml"/><Relationship Id="rId435" Type="http://schemas.openxmlformats.org/officeDocument/2006/relationships/slide" Target="slides/slide433.xml"/><Relationship Id="rId434" Type="http://schemas.openxmlformats.org/officeDocument/2006/relationships/slide" Target="slides/slide432.xml"/><Relationship Id="rId433" Type="http://schemas.openxmlformats.org/officeDocument/2006/relationships/slide" Target="slides/slide431.xml"/><Relationship Id="rId432" Type="http://schemas.openxmlformats.org/officeDocument/2006/relationships/slide" Target="slides/slide430.xml"/><Relationship Id="rId431" Type="http://schemas.openxmlformats.org/officeDocument/2006/relationships/slide" Target="slides/slide429.xml"/><Relationship Id="rId430" Type="http://schemas.openxmlformats.org/officeDocument/2006/relationships/slide" Target="slides/slide428.xml"/><Relationship Id="rId43" Type="http://schemas.openxmlformats.org/officeDocument/2006/relationships/slide" Target="slides/slide41.xml"/><Relationship Id="rId429" Type="http://schemas.openxmlformats.org/officeDocument/2006/relationships/slide" Target="slides/slide427.xml"/><Relationship Id="rId428" Type="http://schemas.openxmlformats.org/officeDocument/2006/relationships/slide" Target="slides/slide426.xml"/><Relationship Id="rId427" Type="http://schemas.openxmlformats.org/officeDocument/2006/relationships/slide" Target="slides/slide425.xml"/><Relationship Id="rId426" Type="http://schemas.openxmlformats.org/officeDocument/2006/relationships/slide" Target="slides/slide424.xml"/><Relationship Id="rId425" Type="http://schemas.openxmlformats.org/officeDocument/2006/relationships/slide" Target="slides/slide423.xml"/><Relationship Id="rId424" Type="http://schemas.openxmlformats.org/officeDocument/2006/relationships/slide" Target="slides/slide422.xml"/><Relationship Id="rId423" Type="http://schemas.openxmlformats.org/officeDocument/2006/relationships/slide" Target="slides/slide421.xml"/><Relationship Id="rId422" Type="http://schemas.openxmlformats.org/officeDocument/2006/relationships/slide" Target="slides/slide420.xml"/><Relationship Id="rId421" Type="http://schemas.openxmlformats.org/officeDocument/2006/relationships/slide" Target="slides/slide419.xml"/><Relationship Id="rId420" Type="http://schemas.openxmlformats.org/officeDocument/2006/relationships/slide" Target="slides/slide418.xml"/><Relationship Id="rId42" Type="http://schemas.openxmlformats.org/officeDocument/2006/relationships/slide" Target="slides/slide40.xml"/><Relationship Id="rId419" Type="http://schemas.openxmlformats.org/officeDocument/2006/relationships/slide" Target="slides/slide417.xml"/><Relationship Id="rId418" Type="http://schemas.openxmlformats.org/officeDocument/2006/relationships/slide" Target="slides/slide416.xml"/><Relationship Id="rId417" Type="http://schemas.openxmlformats.org/officeDocument/2006/relationships/slide" Target="slides/slide415.xml"/><Relationship Id="rId416" Type="http://schemas.openxmlformats.org/officeDocument/2006/relationships/slide" Target="slides/slide414.xml"/><Relationship Id="rId415" Type="http://schemas.openxmlformats.org/officeDocument/2006/relationships/slide" Target="slides/slide413.xml"/><Relationship Id="rId414" Type="http://schemas.openxmlformats.org/officeDocument/2006/relationships/slide" Target="slides/slide412.xml"/><Relationship Id="rId413" Type="http://schemas.openxmlformats.org/officeDocument/2006/relationships/slide" Target="slides/slide411.xml"/><Relationship Id="rId412" Type="http://schemas.openxmlformats.org/officeDocument/2006/relationships/slide" Target="slides/slide410.xml"/><Relationship Id="rId411" Type="http://schemas.openxmlformats.org/officeDocument/2006/relationships/slide" Target="slides/slide409.xml"/><Relationship Id="rId410" Type="http://schemas.openxmlformats.org/officeDocument/2006/relationships/slide" Target="slides/slide408.xml"/><Relationship Id="rId41" Type="http://schemas.openxmlformats.org/officeDocument/2006/relationships/slide" Target="slides/slide39.xml"/><Relationship Id="rId409" Type="http://schemas.openxmlformats.org/officeDocument/2006/relationships/slide" Target="slides/slide407.xml"/><Relationship Id="rId408" Type="http://schemas.openxmlformats.org/officeDocument/2006/relationships/slide" Target="slides/slide406.xml"/><Relationship Id="rId407" Type="http://schemas.openxmlformats.org/officeDocument/2006/relationships/slide" Target="slides/slide405.xml"/><Relationship Id="rId406" Type="http://schemas.openxmlformats.org/officeDocument/2006/relationships/slide" Target="slides/slide404.xml"/><Relationship Id="rId405" Type="http://schemas.openxmlformats.org/officeDocument/2006/relationships/slide" Target="slides/slide403.xml"/><Relationship Id="rId404" Type="http://schemas.openxmlformats.org/officeDocument/2006/relationships/slide" Target="slides/slide402.xml"/><Relationship Id="rId403" Type="http://schemas.openxmlformats.org/officeDocument/2006/relationships/slide" Target="slides/slide401.xml"/><Relationship Id="rId402" Type="http://schemas.openxmlformats.org/officeDocument/2006/relationships/slide" Target="slides/slide400.xml"/><Relationship Id="rId401" Type="http://schemas.openxmlformats.org/officeDocument/2006/relationships/slide" Target="slides/slide399.xml"/><Relationship Id="rId400" Type="http://schemas.openxmlformats.org/officeDocument/2006/relationships/slide" Target="slides/slide398.xml"/><Relationship Id="rId40" Type="http://schemas.openxmlformats.org/officeDocument/2006/relationships/slide" Target="slides/slide38.xml"/><Relationship Id="rId4" Type="http://schemas.openxmlformats.org/officeDocument/2006/relationships/slide" Target="slides/slide2.xml"/><Relationship Id="rId399" Type="http://schemas.openxmlformats.org/officeDocument/2006/relationships/slide" Target="slides/slide397.xml"/><Relationship Id="rId398" Type="http://schemas.openxmlformats.org/officeDocument/2006/relationships/slide" Target="slides/slide396.xml"/><Relationship Id="rId397" Type="http://schemas.openxmlformats.org/officeDocument/2006/relationships/slide" Target="slides/slide395.xml"/><Relationship Id="rId396" Type="http://schemas.openxmlformats.org/officeDocument/2006/relationships/slide" Target="slides/slide394.xml"/><Relationship Id="rId395" Type="http://schemas.openxmlformats.org/officeDocument/2006/relationships/slide" Target="slides/slide393.xml"/><Relationship Id="rId394" Type="http://schemas.openxmlformats.org/officeDocument/2006/relationships/slide" Target="slides/slide392.xml"/><Relationship Id="rId393" Type="http://schemas.openxmlformats.org/officeDocument/2006/relationships/slide" Target="slides/slide391.xml"/><Relationship Id="rId392" Type="http://schemas.openxmlformats.org/officeDocument/2006/relationships/slide" Target="slides/slide390.xml"/><Relationship Id="rId391" Type="http://schemas.openxmlformats.org/officeDocument/2006/relationships/slide" Target="slides/slide389.xml"/><Relationship Id="rId390" Type="http://schemas.openxmlformats.org/officeDocument/2006/relationships/slide" Target="slides/slide388.xml"/><Relationship Id="rId39" Type="http://schemas.openxmlformats.org/officeDocument/2006/relationships/slide" Target="slides/slide37.xml"/><Relationship Id="rId389" Type="http://schemas.openxmlformats.org/officeDocument/2006/relationships/slide" Target="slides/slide387.xml"/><Relationship Id="rId388" Type="http://schemas.openxmlformats.org/officeDocument/2006/relationships/slide" Target="slides/slide386.xml"/><Relationship Id="rId387" Type="http://schemas.openxmlformats.org/officeDocument/2006/relationships/slide" Target="slides/slide385.xml"/><Relationship Id="rId386" Type="http://schemas.openxmlformats.org/officeDocument/2006/relationships/slide" Target="slides/slide384.xml"/><Relationship Id="rId385" Type="http://schemas.openxmlformats.org/officeDocument/2006/relationships/slide" Target="slides/slide383.xml"/><Relationship Id="rId384" Type="http://schemas.openxmlformats.org/officeDocument/2006/relationships/slide" Target="slides/slide382.xml"/><Relationship Id="rId383" Type="http://schemas.openxmlformats.org/officeDocument/2006/relationships/slide" Target="slides/slide381.xml"/><Relationship Id="rId382" Type="http://schemas.openxmlformats.org/officeDocument/2006/relationships/slide" Target="slides/slide380.xml"/><Relationship Id="rId381" Type="http://schemas.openxmlformats.org/officeDocument/2006/relationships/slide" Target="slides/slide379.xml"/><Relationship Id="rId380" Type="http://schemas.openxmlformats.org/officeDocument/2006/relationships/slide" Target="slides/slide378.xml"/><Relationship Id="rId38" Type="http://schemas.openxmlformats.org/officeDocument/2006/relationships/slide" Target="slides/slide36.xml"/><Relationship Id="rId379" Type="http://schemas.openxmlformats.org/officeDocument/2006/relationships/slide" Target="slides/slide377.xml"/><Relationship Id="rId378" Type="http://schemas.openxmlformats.org/officeDocument/2006/relationships/slide" Target="slides/slide376.xml"/><Relationship Id="rId377" Type="http://schemas.openxmlformats.org/officeDocument/2006/relationships/slide" Target="slides/slide375.xml"/><Relationship Id="rId376" Type="http://schemas.openxmlformats.org/officeDocument/2006/relationships/slide" Target="slides/slide374.xml"/><Relationship Id="rId375" Type="http://schemas.openxmlformats.org/officeDocument/2006/relationships/slide" Target="slides/slide373.xml"/><Relationship Id="rId374" Type="http://schemas.openxmlformats.org/officeDocument/2006/relationships/slide" Target="slides/slide372.xml"/><Relationship Id="rId373" Type="http://schemas.openxmlformats.org/officeDocument/2006/relationships/slide" Target="slides/slide371.xml"/><Relationship Id="rId372" Type="http://schemas.openxmlformats.org/officeDocument/2006/relationships/slide" Target="slides/slide370.xml"/><Relationship Id="rId371" Type="http://schemas.openxmlformats.org/officeDocument/2006/relationships/slide" Target="slides/slide369.xml"/><Relationship Id="rId370" Type="http://schemas.openxmlformats.org/officeDocument/2006/relationships/slide" Target="slides/slide368.xml"/><Relationship Id="rId37" Type="http://schemas.openxmlformats.org/officeDocument/2006/relationships/slide" Target="slides/slide35.xml"/><Relationship Id="rId369" Type="http://schemas.openxmlformats.org/officeDocument/2006/relationships/slide" Target="slides/slide367.xml"/><Relationship Id="rId368" Type="http://schemas.openxmlformats.org/officeDocument/2006/relationships/slide" Target="slides/slide366.xml"/><Relationship Id="rId367" Type="http://schemas.openxmlformats.org/officeDocument/2006/relationships/slide" Target="slides/slide365.xml"/><Relationship Id="rId366" Type="http://schemas.openxmlformats.org/officeDocument/2006/relationships/slide" Target="slides/slide364.xml"/><Relationship Id="rId365" Type="http://schemas.openxmlformats.org/officeDocument/2006/relationships/slide" Target="slides/slide363.xml"/><Relationship Id="rId364" Type="http://schemas.openxmlformats.org/officeDocument/2006/relationships/slide" Target="slides/slide362.xml"/><Relationship Id="rId363" Type="http://schemas.openxmlformats.org/officeDocument/2006/relationships/slide" Target="slides/slide361.xml"/><Relationship Id="rId362" Type="http://schemas.openxmlformats.org/officeDocument/2006/relationships/slide" Target="slides/slide360.xml"/><Relationship Id="rId361" Type="http://schemas.openxmlformats.org/officeDocument/2006/relationships/slide" Target="slides/slide359.xml"/><Relationship Id="rId360" Type="http://schemas.openxmlformats.org/officeDocument/2006/relationships/slide" Target="slides/slide358.xml"/><Relationship Id="rId36" Type="http://schemas.openxmlformats.org/officeDocument/2006/relationships/slide" Target="slides/slide34.xml"/><Relationship Id="rId359" Type="http://schemas.openxmlformats.org/officeDocument/2006/relationships/slide" Target="slides/slide357.xml"/><Relationship Id="rId358" Type="http://schemas.openxmlformats.org/officeDocument/2006/relationships/slide" Target="slides/slide356.xml"/><Relationship Id="rId357" Type="http://schemas.openxmlformats.org/officeDocument/2006/relationships/slide" Target="slides/slide355.xml"/><Relationship Id="rId356" Type="http://schemas.openxmlformats.org/officeDocument/2006/relationships/slide" Target="slides/slide354.xml"/><Relationship Id="rId355" Type="http://schemas.openxmlformats.org/officeDocument/2006/relationships/slide" Target="slides/slide353.xml"/><Relationship Id="rId354" Type="http://schemas.openxmlformats.org/officeDocument/2006/relationships/slide" Target="slides/slide352.xml"/><Relationship Id="rId353" Type="http://schemas.openxmlformats.org/officeDocument/2006/relationships/slide" Target="slides/slide351.xml"/><Relationship Id="rId352" Type="http://schemas.openxmlformats.org/officeDocument/2006/relationships/slide" Target="slides/slide350.xml"/><Relationship Id="rId351" Type="http://schemas.openxmlformats.org/officeDocument/2006/relationships/slide" Target="slides/slide349.xml"/><Relationship Id="rId350" Type="http://schemas.openxmlformats.org/officeDocument/2006/relationships/slide" Target="slides/slide348.xml"/><Relationship Id="rId35" Type="http://schemas.openxmlformats.org/officeDocument/2006/relationships/slide" Target="slides/slide33.xml"/><Relationship Id="rId349" Type="http://schemas.openxmlformats.org/officeDocument/2006/relationships/slide" Target="slides/slide347.xml"/><Relationship Id="rId348" Type="http://schemas.openxmlformats.org/officeDocument/2006/relationships/slide" Target="slides/slide346.xml"/><Relationship Id="rId347" Type="http://schemas.openxmlformats.org/officeDocument/2006/relationships/slide" Target="slides/slide345.xml"/><Relationship Id="rId346" Type="http://schemas.openxmlformats.org/officeDocument/2006/relationships/slide" Target="slides/slide344.xml"/><Relationship Id="rId345" Type="http://schemas.openxmlformats.org/officeDocument/2006/relationships/slide" Target="slides/slide343.xml"/><Relationship Id="rId344" Type="http://schemas.openxmlformats.org/officeDocument/2006/relationships/slide" Target="slides/slide342.xml"/><Relationship Id="rId343" Type="http://schemas.openxmlformats.org/officeDocument/2006/relationships/slide" Target="slides/slide341.xml"/><Relationship Id="rId342" Type="http://schemas.openxmlformats.org/officeDocument/2006/relationships/slide" Target="slides/slide340.xml"/><Relationship Id="rId341" Type="http://schemas.openxmlformats.org/officeDocument/2006/relationships/slide" Target="slides/slide339.xml"/><Relationship Id="rId340" Type="http://schemas.openxmlformats.org/officeDocument/2006/relationships/slide" Target="slides/slide338.xml"/><Relationship Id="rId34" Type="http://schemas.openxmlformats.org/officeDocument/2006/relationships/slide" Target="slides/slide32.xml"/><Relationship Id="rId339" Type="http://schemas.openxmlformats.org/officeDocument/2006/relationships/slide" Target="slides/slide337.xml"/><Relationship Id="rId338" Type="http://schemas.openxmlformats.org/officeDocument/2006/relationships/slide" Target="slides/slide336.xml"/><Relationship Id="rId337" Type="http://schemas.openxmlformats.org/officeDocument/2006/relationships/slide" Target="slides/slide335.xml"/><Relationship Id="rId336" Type="http://schemas.openxmlformats.org/officeDocument/2006/relationships/slide" Target="slides/slide334.xml"/><Relationship Id="rId335" Type="http://schemas.openxmlformats.org/officeDocument/2006/relationships/slide" Target="slides/slide333.xml"/><Relationship Id="rId334" Type="http://schemas.openxmlformats.org/officeDocument/2006/relationships/slide" Target="slides/slide332.xml"/><Relationship Id="rId333" Type="http://schemas.openxmlformats.org/officeDocument/2006/relationships/slide" Target="slides/slide331.xml"/><Relationship Id="rId332" Type="http://schemas.openxmlformats.org/officeDocument/2006/relationships/slide" Target="slides/slide330.xml"/><Relationship Id="rId331" Type="http://schemas.openxmlformats.org/officeDocument/2006/relationships/slide" Target="slides/slide329.xml"/><Relationship Id="rId330" Type="http://schemas.openxmlformats.org/officeDocument/2006/relationships/slide" Target="slides/slide328.xml"/><Relationship Id="rId33" Type="http://schemas.openxmlformats.org/officeDocument/2006/relationships/slide" Target="slides/slide31.xml"/><Relationship Id="rId329" Type="http://schemas.openxmlformats.org/officeDocument/2006/relationships/slide" Target="slides/slide327.xml"/><Relationship Id="rId328" Type="http://schemas.openxmlformats.org/officeDocument/2006/relationships/slide" Target="slides/slide326.xml"/><Relationship Id="rId327" Type="http://schemas.openxmlformats.org/officeDocument/2006/relationships/slide" Target="slides/slide325.xml"/><Relationship Id="rId326" Type="http://schemas.openxmlformats.org/officeDocument/2006/relationships/slide" Target="slides/slide324.xml"/><Relationship Id="rId325" Type="http://schemas.openxmlformats.org/officeDocument/2006/relationships/slide" Target="slides/slide323.xml"/><Relationship Id="rId324" Type="http://schemas.openxmlformats.org/officeDocument/2006/relationships/slide" Target="slides/slide322.xml"/><Relationship Id="rId323" Type="http://schemas.openxmlformats.org/officeDocument/2006/relationships/slide" Target="slides/slide321.xml"/><Relationship Id="rId322" Type="http://schemas.openxmlformats.org/officeDocument/2006/relationships/slide" Target="slides/slide320.xml"/><Relationship Id="rId321" Type="http://schemas.openxmlformats.org/officeDocument/2006/relationships/slide" Target="slides/slide319.xml"/><Relationship Id="rId320" Type="http://schemas.openxmlformats.org/officeDocument/2006/relationships/slide" Target="slides/slide318.xml"/><Relationship Id="rId32" Type="http://schemas.openxmlformats.org/officeDocument/2006/relationships/slide" Target="slides/slide30.xml"/><Relationship Id="rId319" Type="http://schemas.openxmlformats.org/officeDocument/2006/relationships/slide" Target="slides/slide317.xml"/><Relationship Id="rId318" Type="http://schemas.openxmlformats.org/officeDocument/2006/relationships/slide" Target="slides/slide316.xml"/><Relationship Id="rId317" Type="http://schemas.openxmlformats.org/officeDocument/2006/relationships/slide" Target="slides/slide315.xml"/><Relationship Id="rId316" Type="http://schemas.openxmlformats.org/officeDocument/2006/relationships/slide" Target="slides/slide314.xml"/><Relationship Id="rId315" Type="http://schemas.openxmlformats.org/officeDocument/2006/relationships/slide" Target="slides/slide313.xml"/><Relationship Id="rId314" Type="http://schemas.openxmlformats.org/officeDocument/2006/relationships/slide" Target="slides/slide312.xml"/><Relationship Id="rId313" Type="http://schemas.openxmlformats.org/officeDocument/2006/relationships/slide" Target="slides/slide311.xml"/><Relationship Id="rId312" Type="http://schemas.openxmlformats.org/officeDocument/2006/relationships/slide" Target="slides/slide310.xml"/><Relationship Id="rId311" Type="http://schemas.openxmlformats.org/officeDocument/2006/relationships/slide" Target="slides/slide309.xml"/><Relationship Id="rId310" Type="http://schemas.openxmlformats.org/officeDocument/2006/relationships/slide" Target="slides/slide308.xml"/><Relationship Id="rId31" Type="http://schemas.openxmlformats.org/officeDocument/2006/relationships/slide" Target="slides/slide29.xml"/><Relationship Id="rId309" Type="http://schemas.openxmlformats.org/officeDocument/2006/relationships/slide" Target="slides/slide307.xml"/><Relationship Id="rId308" Type="http://schemas.openxmlformats.org/officeDocument/2006/relationships/slide" Target="slides/slide306.xml"/><Relationship Id="rId307" Type="http://schemas.openxmlformats.org/officeDocument/2006/relationships/slide" Target="slides/slide305.xml"/><Relationship Id="rId306" Type="http://schemas.openxmlformats.org/officeDocument/2006/relationships/slide" Target="slides/slide304.xml"/><Relationship Id="rId305" Type="http://schemas.openxmlformats.org/officeDocument/2006/relationships/slide" Target="slides/slide303.xml"/><Relationship Id="rId304" Type="http://schemas.openxmlformats.org/officeDocument/2006/relationships/slide" Target="slides/slide302.xml"/><Relationship Id="rId303" Type="http://schemas.openxmlformats.org/officeDocument/2006/relationships/slide" Target="slides/slide301.xml"/><Relationship Id="rId302" Type="http://schemas.openxmlformats.org/officeDocument/2006/relationships/slide" Target="slides/slide300.xml"/><Relationship Id="rId301" Type="http://schemas.openxmlformats.org/officeDocument/2006/relationships/slide" Target="slides/slide299.xml"/><Relationship Id="rId300" Type="http://schemas.openxmlformats.org/officeDocument/2006/relationships/slide" Target="slides/slide298.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7.xml"/><Relationship Id="rId298" Type="http://schemas.openxmlformats.org/officeDocument/2006/relationships/slide" Target="slides/slide296.xml"/><Relationship Id="rId297" Type="http://schemas.openxmlformats.org/officeDocument/2006/relationships/slide" Target="slides/slide295.xml"/><Relationship Id="rId296" Type="http://schemas.openxmlformats.org/officeDocument/2006/relationships/slide" Target="slides/slide294.xml"/><Relationship Id="rId295" Type="http://schemas.openxmlformats.org/officeDocument/2006/relationships/slide" Target="slides/slide293.xml"/><Relationship Id="rId294" Type="http://schemas.openxmlformats.org/officeDocument/2006/relationships/slide" Target="slides/slide292.xml"/><Relationship Id="rId293" Type="http://schemas.openxmlformats.org/officeDocument/2006/relationships/slide" Target="slides/slide291.xml"/><Relationship Id="rId292" Type="http://schemas.openxmlformats.org/officeDocument/2006/relationships/slide" Target="slides/slide290.xml"/><Relationship Id="rId291" Type="http://schemas.openxmlformats.org/officeDocument/2006/relationships/slide" Target="slides/slide289.xml"/><Relationship Id="rId290" Type="http://schemas.openxmlformats.org/officeDocument/2006/relationships/slide" Target="slides/slide288.xml"/><Relationship Id="rId29" Type="http://schemas.openxmlformats.org/officeDocument/2006/relationships/slide" Target="slides/slide27.xml"/><Relationship Id="rId289" Type="http://schemas.openxmlformats.org/officeDocument/2006/relationships/slide" Target="slides/slide287.xml"/><Relationship Id="rId288" Type="http://schemas.openxmlformats.org/officeDocument/2006/relationships/slide" Target="slides/slide286.xml"/><Relationship Id="rId287" Type="http://schemas.openxmlformats.org/officeDocument/2006/relationships/slide" Target="slides/slide285.xml"/><Relationship Id="rId286" Type="http://schemas.openxmlformats.org/officeDocument/2006/relationships/slide" Target="slides/slide284.xml"/><Relationship Id="rId285" Type="http://schemas.openxmlformats.org/officeDocument/2006/relationships/slide" Target="slides/slide283.xml"/><Relationship Id="rId284" Type="http://schemas.openxmlformats.org/officeDocument/2006/relationships/slide" Target="slides/slide282.xml"/><Relationship Id="rId283" Type="http://schemas.openxmlformats.org/officeDocument/2006/relationships/slide" Target="slides/slide281.xml"/><Relationship Id="rId282" Type="http://schemas.openxmlformats.org/officeDocument/2006/relationships/slide" Target="slides/slide280.xml"/><Relationship Id="rId281" Type="http://schemas.openxmlformats.org/officeDocument/2006/relationships/slide" Target="slides/slide279.xml"/><Relationship Id="rId280" Type="http://schemas.openxmlformats.org/officeDocument/2006/relationships/slide" Target="slides/slide278.xml"/><Relationship Id="rId28" Type="http://schemas.openxmlformats.org/officeDocument/2006/relationships/slide" Target="slides/slide26.xml"/><Relationship Id="rId279" Type="http://schemas.openxmlformats.org/officeDocument/2006/relationships/slide" Target="slides/slide277.xml"/><Relationship Id="rId278" Type="http://schemas.openxmlformats.org/officeDocument/2006/relationships/slide" Target="slides/slide276.xml"/><Relationship Id="rId277" Type="http://schemas.openxmlformats.org/officeDocument/2006/relationships/slide" Target="slides/slide275.xml"/><Relationship Id="rId276" Type="http://schemas.openxmlformats.org/officeDocument/2006/relationships/slide" Target="slides/slide274.xml"/><Relationship Id="rId275" Type="http://schemas.openxmlformats.org/officeDocument/2006/relationships/slide" Target="slides/slide273.xml"/><Relationship Id="rId274" Type="http://schemas.openxmlformats.org/officeDocument/2006/relationships/slide" Target="slides/slide272.xml"/><Relationship Id="rId273" Type="http://schemas.openxmlformats.org/officeDocument/2006/relationships/slide" Target="slides/slide271.xml"/><Relationship Id="rId272" Type="http://schemas.openxmlformats.org/officeDocument/2006/relationships/slide" Target="slides/slide270.xml"/><Relationship Id="rId271" Type="http://schemas.openxmlformats.org/officeDocument/2006/relationships/slide" Target="slides/slide269.xml"/><Relationship Id="rId270" Type="http://schemas.openxmlformats.org/officeDocument/2006/relationships/slide" Target="slides/slide268.xml"/><Relationship Id="rId27" Type="http://schemas.openxmlformats.org/officeDocument/2006/relationships/slide" Target="slides/slide25.xml"/><Relationship Id="rId269" Type="http://schemas.openxmlformats.org/officeDocument/2006/relationships/slide" Target="slides/slide267.xml"/><Relationship Id="rId268" Type="http://schemas.openxmlformats.org/officeDocument/2006/relationships/slide" Target="slides/slide266.xml"/><Relationship Id="rId267" Type="http://schemas.openxmlformats.org/officeDocument/2006/relationships/slide" Target="slides/slide265.xml"/><Relationship Id="rId266" Type="http://schemas.openxmlformats.org/officeDocument/2006/relationships/slide" Target="slides/slide264.xml"/><Relationship Id="rId265" Type="http://schemas.openxmlformats.org/officeDocument/2006/relationships/slide" Target="slides/slide263.xml"/><Relationship Id="rId264" Type="http://schemas.openxmlformats.org/officeDocument/2006/relationships/slide" Target="slides/slide262.xml"/><Relationship Id="rId263" Type="http://schemas.openxmlformats.org/officeDocument/2006/relationships/slide" Target="slides/slide261.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tags" Target="../tags/tag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2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40.png"/></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0.png"/><Relationship Id="rId1" Type="http://schemas.openxmlformats.org/officeDocument/2006/relationships/image" Target="../media/image149.png"/></Relationships>
</file>

<file path=ppt/slides/_rels/slide3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3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1.png"/><Relationship Id="rId1" Type="http://schemas.openxmlformats.org/officeDocument/2006/relationships/image" Target="../media/image17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3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1.png"/><Relationship Id="rId1" Type="http://schemas.openxmlformats.org/officeDocument/2006/relationships/image" Target="../media/image180.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2.png"/><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3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3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3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3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4.png"/></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5.png"/></Relationships>
</file>

<file path=ppt/slides/_rels/slide4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6.png"/></Relationships>
</file>

<file path=ppt/slides/_rels/slide4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4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4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png"/></Relationships>
</file>

<file path=ppt/slides/_rels/slide4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4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4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4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png"/></Relationships>
</file>

<file path=ppt/slides/_rels/slide4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6.png"/></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4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4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4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4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4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4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png"/></Relationships>
</file>

<file path=ppt/slides/_rels/slide4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png"/></Relationships>
</file>

<file path=ppt/slides/_rels/slide4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9.png"/></Relationships>
</file>

<file path=ppt/slides/_rels/slide4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0.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4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0.png"/><Relationship Id="rId1" Type="http://schemas.openxmlformats.org/officeDocument/2006/relationships/tags" Target="../tags/tag6.xml"/></Relationships>
</file>

<file path=ppt/slides/_rels/slide4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4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4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9.png"/><Relationship Id="rId1" Type="http://schemas.openxmlformats.org/officeDocument/2006/relationships/image" Target="../media/image2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4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4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9.png"/></Relationships>
</file>

<file path=ppt/slides/_rels/slide5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0.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png"/></Relationships>
</file>

<file path=ppt/slides/_rels/slide5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2.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58.png"/></Relationships>
</file>

<file path=ppt/slides/_rels/slide5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0.png"/></Relationships>
</file>

<file path=ppt/slides/_rels/slide5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1.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643890"/>
            <a:ext cx="9144000" cy="1216025"/>
          </a:xfrm>
        </p:spPr>
        <p:txBody>
          <a:bodyPr/>
          <a:p>
            <a:r>
              <a:rPr lang="zh-CN" altLang="en-US"/>
              <a:t>计算机组成原理</a:t>
            </a:r>
            <a:endParaRPr lang="zh-CN" altLang="en-US"/>
          </a:p>
        </p:txBody>
      </p:sp>
      <p:sp>
        <p:nvSpPr>
          <p:cNvPr id="3" name="副标题 2"/>
          <p:cNvSpPr>
            <a:spLocks noGrp="1"/>
          </p:cNvSpPr>
          <p:nvPr>
            <p:ph type="subTitle" idx="1"/>
          </p:nvPr>
        </p:nvSpPr>
        <p:spPr>
          <a:xfrm>
            <a:off x="5050790" y="3602355"/>
            <a:ext cx="5617210" cy="1655445"/>
          </a:xfrm>
        </p:spPr>
        <p:txBody>
          <a:bodyPr/>
          <a:p>
            <a:r>
              <a:rPr lang="en-US" altLang="zh-CN"/>
              <a:t>[</a:t>
            </a:r>
            <a:r>
              <a:rPr lang="zh-CN" altLang="en-US"/>
              <a:t>英</a:t>
            </a:r>
            <a:r>
              <a:rPr lang="en-US" altLang="zh-CN"/>
              <a:t>]</a:t>
            </a:r>
            <a:r>
              <a:rPr lang="zh-CN" altLang="en-US"/>
              <a:t>艾伦</a:t>
            </a:r>
            <a:r>
              <a:rPr lang="en-US" altLang="zh-CN"/>
              <a:t>-</a:t>
            </a:r>
            <a:r>
              <a:rPr lang="zh-CN" altLang="en-US"/>
              <a:t>克莱门茨</a:t>
            </a:r>
            <a:endParaRPr lang="zh-CN" altLang="en-US"/>
          </a:p>
          <a:p>
            <a:r>
              <a:rPr lang="zh-CN" altLang="en-US"/>
              <a:t>讲解：</a:t>
            </a:r>
            <a:r>
              <a:rPr lang="en-US" altLang="zh-CN"/>
              <a:t>JZ</a:t>
            </a:r>
            <a:endParaRPr lang="en-US" altLang="zh-CN"/>
          </a:p>
        </p:txBody>
      </p:sp>
      <p:pic>
        <p:nvPicPr>
          <p:cNvPr id="4" name="图片 3"/>
          <p:cNvPicPr>
            <a:picLocks noChangeAspect="1"/>
          </p:cNvPicPr>
          <p:nvPr/>
        </p:nvPicPr>
        <p:blipFill>
          <a:blip r:embed="rId1"/>
          <a:stretch>
            <a:fillRect/>
          </a:stretch>
        </p:blipFill>
        <p:spPr>
          <a:xfrm>
            <a:off x="1524000" y="1958340"/>
            <a:ext cx="3248660" cy="45999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pic>
        <p:nvPicPr>
          <p:cNvPr id="6" name="图片 2"/>
          <p:cNvPicPr>
            <a:picLocks noChangeAspect="1"/>
          </p:cNvPicPr>
          <p:nvPr>
            <p:ph idx="1"/>
          </p:nvPr>
        </p:nvPicPr>
        <p:blipFill>
          <a:blip r:embed="rId1"/>
          <a:stretch>
            <a:fillRect/>
          </a:stretch>
        </p:blipFill>
        <p:spPr>
          <a:xfrm>
            <a:off x="3034030" y="1691005"/>
            <a:ext cx="6698615" cy="47339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补码算术运算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一个数</a:t>
            </a:r>
            <a:r>
              <a:rPr lang="zh-CN" altLang="en-US" sz="2400">
                <a:solidFill>
                  <a:srgbClr val="FF0000"/>
                </a:solidFill>
              </a:rPr>
              <a:t>两次求补码</a:t>
            </a:r>
            <a:r>
              <a:rPr lang="zh-CN" altLang="en-US" sz="2400"/>
              <a:t>得到该数本身。如-5=2</a:t>
            </a:r>
            <a:r>
              <a:rPr lang="zh-CN" altLang="en-US" sz="2400" baseline="30000"/>
              <a:t>8</a:t>
            </a:r>
            <a:r>
              <a:rPr lang="zh-CN" altLang="en-US" sz="2400"/>
              <a:t>-00000101=11111011。</a:t>
            </a:r>
            <a:endParaRPr lang="zh-CN" altLang="en-US" sz="2400"/>
          </a:p>
          <a:p>
            <a:pPr marL="0" lvl="0" indent="0">
              <a:buNone/>
            </a:pPr>
            <a:r>
              <a:rPr lang="zh-CN" altLang="en-US" sz="2400"/>
              <a:t>即-x=2</a:t>
            </a:r>
            <a:r>
              <a:rPr lang="zh-CN" altLang="en-US" sz="2400" baseline="30000"/>
              <a:t>n</a:t>
            </a:r>
            <a:r>
              <a:rPr lang="zh-CN" altLang="en-US" sz="2400"/>
              <a:t>-x且-(-x)=2</a:t>
            </a:r>
            <a:r>
              <a:rPr lang="zh-CN" altLang="en-US" sz="2400" baseline="30000"/>
              <a:t>n</a:t>
            </a:r>
            <a:r>
              <a:rPr lang="zh-CN" altLang="en-US" sz="2400"/>
              <a:t>-(2</a:t>
            </a:r>
            <a:r>
              <a:rPr lang="zh-CN" altLang="en-US" sz="2400" baseline="30000"/>
              <a:t>n</a:t>
            </a:r>
            <a:r>
              <a:rPr lang="zh-CN" altLang="en-US" sz="2400"/>
              <a:t>-x)=x。</a:t>
            </a:r>
            <a:endParaRPr lang="zh-CN" altLang="en-US" sz="2400"/>
          </a:p>
          <a:p>
            <a:pPr marL="0" lvl="0" indent="0">
              <a:buNone/>
            </a:pPr>
            <a:endParaRPr lang="zh-CN" altLang="en-US" sz="2400"/>
          </a:p>
          <a:p>
            <a:pPr marL="0" lvl="0" indent="0">
              <a:buNone/>
            </a:pPr>
            <a:r>
              <a:rPr lang="zh-CN" altLang="en-US" sz="2400"/>
              <a:t>考虑下面加法实例：</a:t>
            </a:r>
            <a:endParaRPr lang="zh-CN" altLang="en-US" sz="2400"/>
          </a:p>
          <a:p>
            <a:pPr marL="0" lvl="0" indent="0">
              <a:buNone/>
            </a:pPr>
            <a:endParaRPr lang="zh-CN" altLang="en-US" sz="2400"/>
          </a:p>
          <a:p>
            <a:pPr marL="0" lvl="0" indent="0">
              <a:buNone/>
            </a:pPr>
            <a:endParaRPr lang="zh-CN" altLang="en-US" sz="2400"/>
          </a:p>
        </p:txBody>
      </p:sp>
      <p:pic>
        <p:nvPicPr>
          <p:cNvPr id="99" name="图片 99"/>
          <p:cNvPicPr>
            <a:picLocks noChangeAspect="1"/>
          </p:cNvPicPr>
          <p:nvPr/>
        </p:nvPicPr>
        <p:blipFill>
          <a:blip r:embed="rId1"/>
          <a:stretch>
            <a:fillRect/>
          </a:stretch>
        </p:blipFill>
        <p:spPr>
          <a:xfrm>
            <a:off x="2442845" y="3354705"/>
            <a:ext cx="7305675" cy="264223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1.求补运算——为什么是取反加1</a:t>
            </a:r>
            <a:endParaRPr>
              <a:sym typeface="+mn-ea"/>
            </a:endParaRPr>
          </a:p>
        </p:txBody>
      </p:sp>
      <p:sp>
        <p:nvSpPr>
          <p:cNvPr id="3" name="内容占位符 2"/>
          <p:cNvSpPr/>
          <p:nvPr>
            <p:ph idx="1"/>
          </p:nvPr>
        </p:nvSpPr>
        <p:spPr>
          <a:xfrm>
            <a:off x="838200" y="1519555"/>
            <a:ext cx="10515600" cy="4979670"/>
          </a:xfrm>
        </p:spPr>
        <p:txBody>
          <a:bodyPr>
            <a:normAutofit lnSpcReduction="10000"/>
          </a:bodyPr>
          <a:p>
            <a:pPr marL="0" lvl="0" indent="0">
              <a:buNone/>
            </a:pPr>
            <a:r>
              <a:rPr lang="zh-CN" altLang="en-US" sz="2400"/>
              <a:t>一个n位的二进制数N的补码，被定义为</a:t>
            </a:r>
            <a:r>
              <a:rPr lang="zh-CN" altLang="en-US" sz="2400">
                <a:solidFill>
                  <a:srgbClr val="FF0000"/>
                </a:solidFill>
              </a:rPr>
              <a:t>2</a:t>
            </a:r>
            <a:r>
              <a:rPr lang="zh-CN" altLang="en-US" sz="2400" baseline="30000">
                <a:solidFill>
                  <a:srgbClr val="FF0000"/>
                </a:solidFill>
              </a:rPr>
              <a:t>n</a:t>
            </a:r>
            <a:r>
              <a:rPr lang="zh-CN" altLang="en-US" sz="2400">
                <a:solidFill>
                  <a:srgbClr val="FF0000"/>
                </a:solidFill>
              </a:rPr>
              <a:t>-N</a:t>
            </a:r>
            <a:r>
              <a:rPr lang="zh-CN" altLang="en-US" sz="2400"/>
              <a:t>，则</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如，8位（n=8）时有：</a:t>
            </a: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表达式11111111-N的值很容易计算，对N的第i位n</a:t>
            </a:r>
            <a:r>
              <a:rPr lang="zh-CN" altLang="en-US" sz="2400" baseline="-25000"/>
              <a:t>i</a:t>
            </a:r>
            <a:r>
              <a:rPr lang="zh-CN" altLang="en-US" sz="2400"/>
              <a:t>，若n</a:t>
            </a:r>
            <a:r>
              <a:rPr lang="zh-CN" altLang="en-US" sz="2400" baseline="-25000"/>
              <a:t>i</a:t>
            </a:r>
            <a:r>
              <a:rPr lang="zh-CN" altLang="en-US" sz="2400"/>
              <a:t>=0，则1-0=1，若n</a:t>
            </a:r>
            <a:r>
              <a:rPr lang="zh-CN" altLang="en-US" sz="2400" baseline="-25000"/>
              <a:t>i</a:t>
            </a:r>
            <a:r>
              <a:rPr lang="zh-CN" altLang="en-US" sz="2400"/>
              <a:t>=1，</a:t>
            </a:r>
            <a:endParaRPr lang="zh-CN" altLang="en-US" sz="2400"/>
          </a:p>
          <a:p>
            <a:pPr marL="0" lvl="0" indent="0">
              <a:buNone/>
            </a:pPr>
            <a:r>
              <a:rPr lang="zh-CN" altLang="en-US" sz="2400"/>
              <a:t>则1-1=0。显然：</a:t>
            </a:r>
            <a:endParaRPr lang="zh-CN" altLang="en-US" sz="2400"/>
          </a:p>
          <a:p>
            <a:pPr marL="0" lvl="0" indent="0">
              <a:buNone/>
            </a:pPr>
            <a:endParaRPr lang="zh-CN" altLang="en-US" sz="2400"/>
          </a:p>
          <a:p>
            <a:pPr marL="0" lvl="0" indent="0">
              <a:buNone/>
            </a:pPr>
            <a:r>
              <a:rPr lang="zh-CN" altLang="en-US" sz="2400"/>
              <a:t>所以计算N的补码就是将N的</a:t>
            </a:r>
            <a:r>
              <a:rPr lang="zh-CN" altLang="en-US" sz="2400">
                <a:solidFill>
                  <a:srgbClr val="FF0000"/>
                </a:solidFill>
              </a:rPr>
              <a:t>每一位取反加1</a:t>
            </a:r>
            <a:r>
              <a:rPr lang="zh-CN" altLang="en-US" sz="2400"/>
              <a:t>。</a:t>
            </a:r>
            <a:endParaRPr lang="zh-CN" altLang="en-US" sz="2400"/>
          </a:p>
          <a:p>
            <a:pPr marL="0" lvl="0" indent="0">
              <a:buNone/>
            </a:pPr>
            <a:endParaRPr lang="zh-CN" altLang="en-US" sz="2400"/>
          </a:p>
        </p:txBody>
      </p:sp>
      <p:pic>
        <p:nvPicPr>
          <p:cNvPr id="100" name="图片 100"/>
          <p:cNvPicPr>
            <a:picLocks noChangeAspect="1"/>
          </p:cNvPicPr>
          <p:nvPr/>
        </p:nvPicPr>
        <p:blipFill>
          <a:blip r:embed="rId1"/>
          <a:stretch>
            <a:fillRect/>
          </a:stretch>
        </p:blipFill>
        <p:spPr>
          <a:xfrm>
            <a:off x="3863340" y="2052955"/>
            <a:ext cx="3267075" cy="838835"/>
          </a:xfrm>
          <a:prstGeom prst="rect">
            <a:avLst/>
          </a:prstGeom>
        </p:spPr>
      </p:pic>
      <p:pic>
        <p:nvPicPr>
          <p:cNvPr id="101" name="图片 101"/>
          <p:cNvPicPr>
            <a:picLocks noChangeAspect="1"/>
          </p:cNvPicPr>
          <p:nvPr/>
        </p:nvPicPr>
        <p:blipFill>
          <a:blip r:embed="rId2"/>
          <a:stretch>
            <a:fillRect/>
          </a:stretch>
        </p:blipFill>
        <p:spPr>
          <a:xfrm>
            <a:off x="2776855" y="3688080"/>
            <a:ext cx="7753350" cy="669925"/>
          </a:xfrm>
          <a:prstGeom prst="rect">
            <a:avLst/>
          </a:prstGeom>
        </p:spPr>
      </p:pic>
      <p:pic>
        <p:nvPicPr>
          <p:cNvPr id="102" name="图片 102"/>
          <p:cNvPicPr>
            <a:picLocks noChangeAspect="1"/>
          </p:cNvPicPr>
          <p:nvPr/>
        </p:nvPicPr>
        <p:blipFill>
          <a:blip r:embed="rId3"/>
          <a:stretch>
            <a:fillRect/>
          </a:stretch>
        </p:blipFill>
        <p:spPr>
          <a:xfrm>
            <a:off x="3863340" y="5141595"/>
            <a:ext cx="1388110" cy="43561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1.求补运算——为什么是取反加1</a:t>
            </a:r>
            <a:endParaRPr>
              <a:sym typeface="+mn-ea"/>
            </a:endParaRPr>
          </a:p>
        </p:txBody>
      </p:sp>
      <p:sp>
        <p:nvSpPr>
          <p:cNvPr id="3" name="内容占位符 2"/>
          <p:cNvSpPr/>
          <p:nvPr>
            <p:ph idx="1"/>
          </p:nvPr>
        </p:nvSpPr>
        <p:spPr>
          <a:xfrm>
            <a:off x="838200" y="1519555"/>
            <a:ext cx="10515600" cy="4979670"/>
          </a:xfrm>
        </p:spPr>
        <p:txBody>
          <a:bodyPr>
            <a:normAutofit lnSpcReduction="10000"/>
          </a:bodyPr>
          <a:p>
            <a:pPr marL="0" lvl="0" indent="0">
              <a:buNone/>
            </a:pPr>
            <a:r>
              <a:rPr lang="zh-CN" altLang="en-US" sz="2400"/>
              <a:t>下面的5位二进制数有：</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这种求补码的方法的优点在于它很适合</a:t>
            </a:r>
            <a:r>
              <a:rPr lang="zh-CN" altLang="en-US" sz="2400">
                <a:solidFill>
                  <a:srgbClr val="FF0000"/>
                </a:solidFill>
              </a:rPr>
              <a:t>硬件实现</a:t>
            </a:r>
            <a:r>
              <a:rPr lang="zh-CN" altLang="en-US" sz="2400"/>
              <a:t>。</a:t>
            </a:r>
            <a:endParaRPr lang="zh-CN" altLang="en-US" sz="2400"/>
          </a:p>
        </p:txBody>
      </p:sp>
      <p:pic>
        <p:nvPicPr>
          <p:cNvPr id="104" name="图片 104"/>
          <p:cNvPicPr>
            <a:picLocks noChangeAspect="1"/>
          </p:cNvPicPr>
          <p:nvPr/>
        </p:nvPicPr>
        <p:blipFill>
          <a:blip r:embed="rId1"/>
          <a:stretch>
            <a:fillRect/>
          </a:stretch>
        </p:blipFill>
        <p:spPr>
          <a:xfrm>
            <a:off x="3219450" y="2153920"/>
            <a:ext cx="3907155" cy="5334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2.补码的特点</a:t>
            </a:r>
            <a:endParaRPr>
              <a:sym typeface="+mn-ea"/>
            </a:endParaRPr>
          </a:p>
        </p:txBody>
      </p:sp>
      <p:sp>
        <p:nvSpPr>
          <p:cNvPr id="3" name="内容占位符 2"/>
          <p:cNvSpPr/>
          <p:nvPr>
            <p:ph idx="1"/>
          </p:nvPr>
        </p:nvSpPr>
        <p:spPr>
          <a:xfrm>
            <a:off x="838200" y="1519555"/>
            <a:ext cx="10515600" cy="4979670"/>
          </a:xfrm>
        </p:spPr>
        <p:txBody>
          <a:bodyPr>
            <a:normAutofit lnSpcReduction="10000"/>
          </a:bodyPr>
          <a:p>
            <a:pPr marL="0" lvl="0" indent="0">
              <a:buNone/>
            </a:pPr>
            <a:r>
              <a:rPr lang="zh-CN" altLang="en-US" sz="2400"/>
              <a:t>1）补码是一个真正的互补系统，因为+X+(-X)=0</a:t>
            </a:r>
            <a:endParaRPr lang="zh-CN" altLang="en-US" sz="2400"/>
          </a:p>
          <a:p>
            <a:pPr marL="0" lvl="0" indent="0">
              <a:buNone/>
            </a:pPr>
            <a:r>
              <a:rPr lang="zh-CN" altLang="en-US" sz="2400"/>
              <a:t>2）补码0被表示为00…0，是唯一的</a:t>
            </a:r>
            <a:endParaRPr lang="zh-CN" altLang="en-US" sz="2400"/>
          </a:p>
          <a:p>
            <a:pPr marL="0" lvl="0" indent="0">
              <a:buNone/>
            </a:pPr>
            <a:r>
              <a:rPr lang="zh-CN" altLang="en-US" sz="2400"/>
              <a:t>3）补码的</a:t>
            </a:r>
            <a:r>
              <a:rPr lang="zh-CN" altLang="en-US" sz="2400">
                <a:solidFill>
                  <a:srgbClr val="FF0000"/>
                </a:solidFill>
              </a:rPr>
              <a:t>最高位为符号位</a:t>
            </a:r>
            <a:r>
              <a:rPr lang="zh-CN" altLang="en-US" sz="2400"/>
              <a:t>。如果符号位为0，则该数为正，符号位为1，则该</a:t>
            </a:r>
            <a:endParaRPr lang="zh-CN" altLang="en-US" sz="2400"/>
          </a:p>
          <a:p>
            <a:pPr marL="0" lvl="0" indent="0">
              <a:buNone/>
            </a:pPr>
            <a:r>
              <a:rPr lang="zh-CN" altLang="en-US" sz="2400"/>
              <a:t>数为负</a:t>
            </a:r>
            <a:endParaRPr lang="zh-CN" altLang="en-US" sz="2400"/>
          </a:p>
          <a:p>
            <a:pPr marL="0" lvl="0" indent="0">
              <a:buNone/>
            </a:pPr>
            <a:r>
              <a:rPr lang="zh-CN" altLang="en-US" sz="2400"/>
              <a:t>4）n位二进制补码数的表示范围为-2</a:t>
            </a:r>
            <a:r>
              <a:rPr lang="zh-CN" altLang="en-US" sz="2400" baseline="30000"/>
              <a:t>n</a:t>
            </a:r>
            <a:r>
              <a:rPr lang="zh-CN" altLang="en-US" sz="2400"/>
              <a:t>-1~2</a:t>
            </a:r>
            <a:r>
              <a:rPr lang="zh-CN" altLang="en-US" sz="2400" baseline="30000"/>
              <a:t>n-1</a:t>
            </a:r>
            <a:r>
              <a:rPr lang="zh-CN" altLang="en-US" sz="2400"/>
              <a:t>-1。对于n=8，补码范围为</a:t>
            </a:r>
            <a:endParaRPr lang="zh-CN" altLang="en-US" sz="2400"/>
          </a:p>
          <a:p>
            <a:pPr marL="0" lvl="0" indent="0">
              <a:buNone/>
            </a:pPr>
            <a:r>
              <a:rPr lang="zh-CN" altLang="en-US" sz="2400"/>
              <a:t>-128~127</a:t>
            </a:r>
            <a:endParaRPr lang="zh-CN" altLang="en-US" sz="2400"/>
          </a:p>
          <a:p>
            <a:pPr marL="0" lvl="0" indent="0">
              <a:buNone/>
            </a:pPr>
            <a:r>
              <a:rPr lang="zh-CN" altLang="en-US" sz="2400"/>
              <a:t>5）补码加法和减法使用同样的硬件完成，因为补码减法由被减数的补码实现</a:t>
            </a:r>
            <a:endParaRPr lang="zh-CN" altLang="en-US" sz="2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3.运算溢出</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N位二进制补码的表示范围为-2</a:t>
            </a:r>
            <a:r>
              <a:rPr lang="zh-CN" altLang="en-US" sz="2400" baseline="30000"/>
              <a:t>n</a:t>
            </a:r>
            <a:r>
              <a:rPr lang="zh-CN" altLang="en-US" sz="2400"/>
              <a:t>-1~2</a:t>
            </a:r>
            <a:r>
              <a:rPr lang="zh-CN" altLang="en-US" sz="2400" baseline="30000"/>
              <a:t>n-1</a:t>
            </a:r>
            <a:r>
              <a:rPr lang="zh-CN" altLang="en-US" sz="2400"/>
              <a:t>-1。</a:t>
            </a:r>
            <a:endParaRPr lang="zh-CN" altLang="en-US" sz="2400"/>
          </a:p>
          <a:p>
            <a:pPr marL="0" lvl="0" indent="0">
              <a:buNone/>
            </a:pPr>
            <a:endParaRPr lang="zh-CN" altLang="en-US" sz="2400"/>
          </a:p>
          <a:p>
            <a:pPr marL="0" lvl="0" indent="0">
              <a:buNone/>
            </a:pPr>
            <a:r>
              <a:rPr lang="zh-CN" altLang="en-US" sz="2400">
                <a:solidFill>
                  <a:srgbClr val="FF0000"/>
                </a:solidFill>
              </a:rPr>
              <a:t>5位有符号</a:t>
            </a:r>
            <a:r>
              <a:rPr lang="zh-CN" altLang="en-US" sz="2400"/>
              <a:t>二进制补码范围为-16~+15，考虑下面例子：</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如果两个负数相加且结果小于-16，会超出5位二进制补码的范围，如：</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如果操作数A和B的符号位相同，但结果的符号位与它们不同，则发生</a:t>
            </a:r>
            <a:r>
              <a:rPr lang="zh-CN" altLang="en-US" sz="2400">
                <a:solidFill>
                  <a:srgbClr val="FF0000"/>
                </a:solidFill>
              </a:rPr>
              <a:t>溢出</a:t>
            </a:r>
            <a:r>
              <a:rPr lang="zh-CN" altLang="en-US" sz="2400"/>
              <a:t>。</a:t>
            </a:r>
            <a:endParaRPr lang="zh-CN" altLang="en-US" sz="2400"/>
          </a:p>
        </p:txBody>
      </p:sp>
      <p:pic>
        <p:nvPicPr>
          <p:cNvPr id="105" name="图片 105"/>
          <p:cNvPicPr>
            <a:picLocks noChangeAspect="1"/>
          </p:cNvPicPr>
          <p:nvPr/>
        </p:nvPicPr>
        <p:blipFill>
          <a:blip r:embed="rId1"/>
          <a:stretch>
            <a:fillRect/>
          </a:stretch>
        </p:blipFill>
        <p:spPr>
          <a:xfrm>
            <a:off x="3047365" y="2744470"/>
            <a:ext cx="5010785" cy="1345565"/>
          </a:xfrm>
          <a:prstGeom prst="rect">
            <a:avLst/>
          </a:prstGeom>
        </p:spPr>
      </p:pic>
      <p:pic>
        <p:nvPicPr>
          <p:cNvPr id="106" name="图片 106"/>
          <p:cNvPicPr>
            <a:picLocks noChangeAspect="1"/>
          </p:cNvPicPr>
          <p:nvPr/>
        </p:nvPicPr>
        <p:blipFill>
          <a:blip r:embed="rId2"/>
          <a:stretch>
            <a:fillRect/>
          </a:stretch>
        </p:blipFill>
        <p:spPr>
          <a:xfrm>
            <a:off x="3373120" y="4733925"/>
            <a:ext cx="5659120" cy="103695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2.5乘除法简介</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endParaRPr lang="zh-CN" altLang="en-US" sz="2400"/>
          </a:p>
          <a:p>
            <a:pPr marL="0" lvl="0" indent="0">
              <a:buNone/>
            </a:pPr>
            <a:r>
              <a:rPr lang="zh-CN" altLang="en-US" sz="2400"/>
              <a:t>除了加减法，计算机还必须实现</a:t>
            </a:r>
            <a:r>
              <a:rPr lang="zh-CN" altLang="en-US" sz="2400">
                <a:solidFill>
                  <a:srgbClr val="FF0000"/>
                </a:solidFill>
              </a:rPr>
              <a:t>乘法和除法</a:t>
            </a:r>
            <a:r>
              <a:rPr lang="zh-CN" altLang="en-US" sz="2400"/>
              <a:t>。这两个操作比加减法复杂得多，</a:t>
            </a:r>
            <a:endParaRPr lang="zh-CN" altLang="en-US" sz="2400"/>
          </a:p>
          <a:p>
            <a:pPr marL="0" lvl="0" indent="0">
              <a:buNone/>
            </a:pPr>
            <a:r>
              <a:rPr lang="zh-CN" altLang="en-US" sz="2400"/>
              <a:t>所需的完成时间也长得多（或需要更复杂的硬件）。这里仅介绍乘法和除法</a:t>
            </a:r>
            <a:endParaRPr lang="zh-CN" altLang="en-US" sz="2400"/>
          </a:p>
          <a:p>
            <a:pPr marL="0" lvl="0" indent="0">
              <a:buNone/>
            </a:pPr>
            <a:r>
              <a:rPr lang="zh-CN" altLang="en-US" sz="2400"/>
              <a:t>的基本知识。</a:t>
            </a:r>
            <a:endParaRPr lang="zh-CN" altLang="en-US" sz="2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2.5.1移位运算</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endParaRPr lang="zh-CN" altLang="en-US" sz="2400"/>
          </a:p>
          <a:p>
            <a:pPr marL="0" lvl="0" indent="0">
              <a:buNone/>
            </a:pPr>
            <a:r>
              <a:rPr lang="zh-CN" altLang="en-US" sz="2400"/>
              <a:t>首先介绍二进制补码的算术移位运算。</a:t>
            </a:r>
            <a:endParaRPr lang="zh-CN" altLang="en-US" sz="2400"/>
          </a:p>
          <a:p>
            <a:pPr marL="0" lvl="0" indent="0">
              <a:buNone/>
            </a:pPr>
            <a:endParaRPr lang="zh-CN" altLang="en-US" sz="2400"/>
          </a:p>
          <a:p>
            <a:pPr marL="0" lvl="0" indent="0">
              <a:buNone/>
            </a:pPr>
            <a:r>
              <a:rPr lang="zh-CN" altLang="en-US" sz="2400"/>
              <a:t>进行移位运算时，一个数的所有位都会向左或向右移动一位，如将00101100</a:t>
            </a:r>
            <a:endParaRPr lang="zh-CN" altLang="en-US" sz="2400"/>
          </a:p>
          <a:p>
            <a:pPr marL="0" lvl="0" indent="0">
              <a:buNone/>
            </a:pPr>
            <a:r>
              <a:rPr lang="zh-CN" altLang="en-US" sz="2400"/>
              <a:t>左移一位，变为01011000，右移一位，变为00010110。有些计算机每次可以</a:t>
            </a:r>
            <a:endParaRPr lang="zh-CN" altLang="en-US" sz="2400"/>
          </a:p>
          <a:p>
            <a:pPr marL="0" lvl="0" indent="0">
              <a:buNone/>
            </a:pPr>
            <a:r>
              <a:rPr lang="zh-CN" altLang="en-US" sz="2400"/>
              <a:t>移动多位。</a:t>
            </a:r>
            <a:endParaRPr lang="zh-CN" altLang="en-US" sz="2400"/>
          </a:p>
          <a:p>
            <a:pPr marL="0" lvl="0" indent="0">
              <a:buNone/>
            </a:pPr>
            <a:endParaRPr lang="zh-CN" altLang="en-US" sz="2400"/>
          </a:p>
          <a:p>
            <a:pPr marL="0" lvl="0" indent="0">
              <a:buNone/>
            </a:pPr>
            <a:r>
              <a:rPr lang="zh-CN" altLang="en-US" sz="2400"/>
              <a:t>二进制补码正数</a:t>
            </a:r>
            <a:r>
              <a:rPr lang="zh-CN" altLang="en-US" sz="2400">
                <a:solidFill>
                  <a:srgbClr val="FF0000"/>
                </a:solidFill>
              </a:rPr>
              <a:t>左移一位</a:t>
            </a:r>
            <a:r>
              <a:rPr lang="zh-CN" altLang="en-US" sz="2400"/>
              <a:t>等价于该数</a:t>
            </a:r>
            <a:r>
              <a:rPr lang="zh-CN" altLang="en-US" sz="2400">
                <a:solidFill>
                  <a:srgbClr val="FF0000"/>
                </a:solidFill>
              </a:rPr>
              <a:t>乘2</a:t>
            </a:r>
            <a:r>
              <a:rPr lang="zh-CN" altLang="en-US" sz="2400"/>
              <a:t>。如，十进制数39的二进制位</a:t>
            </a:r>
            <a:endParaRPr lang="zh-CN" altLang="en-US" sz="2400"/>
          </a:p>
          <a:p>
            <a:pPr marL="0" lvl="0" indent="0">
              <a:buNone/>
            </a:pPr>
            <a:r>
              <a:rPr lang="zh-CN" altLang="en-US" sz="2400"/>
              <a:t>00100111，左移一位得到01001110，对应于十进制数78。</a:t>
            </a:r>
            <a:endParaRPr lang="zh-CN" altLang="en-US"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2.5.1移位运算</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下图描述了算术移位的过程：</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a）</a:t>
            </a:r>
            <a:r>
              <a:rPr lang="zh-CN" altLang="en-US" sz="2400">
                <a:solidFill>
                  <a:srgbClr val="FF0000"/>
                </a:solidFill>
              </a:rPr>
              <a:t>算术左移</a:t>
            </a:r>
            <a:r>
              <a:rPr lang="zh-CN" altLang="en-US" sz="2400"/>
              <a:t>：最低位补0，最高位被复制到进位标志中，如11000101左移一</a:t>
            </a:r>
            <a:endParaRPr lang="zh-CN" altLang="en-US" sz="2400"/>
          </a:p>
          <a:p>
            <a:pPr marL="0" lvl="0" indent="0">
              <a:buNone/>
            </a:pPr>
            <a:r>
              <a:rPr lang="zh-CN" altLang="en-US" sz="2400"/>
              <a:t>位得到10001010</a:t>
            </a:r>
            <a:endParaRPr lang="zh-CN" altLang="en-US" sz="2400"/>
          </a:p>
          <a:p>
            <a:pPr marL="0" lvl="0" indent="0">
              <a:buNone/>
            </a:pPr>
            <a:r>
              <a:rPr lang="zh-CN" altLang="en-US" sz="2400"/>
              <a:t>b）</a:t>
            </a:r>
            <a:r>
              <a:rPr lang="zh-CN" altLang="en-US" sz="2400">
                <a:solidFill>
                  <a:srgbClr val="FF0000"/>
                </a:solidFill>
              </a:rPr>
              <a:t>算术右移</a:t>
            </a:r>
            <a:r>
              <a:rPr lang="zh-CN" altLang="en-US" sz="2400"/>
              <a:t>：最高位补符号位，所有位右移一位。最低位复制到</a:t>
            </a:r>
            <a:r>
              <a:rPr lang="zh-CN" altLang="en-US" sz="2400">
                <a:solidFill>
                  <a:srgbClr val="FF0000"/>
                </a:solidFill>
              </a:rPr>
              <a:t>进位标志</a:t>
            </a:r>
            <a:r>
              <a:rPr lang="zh-CN" altLang="en-US" sz="2400"/>
              <a:t>中。</a:t>
            </a:r>
            <a:endParaRPr lang="zh-CN" altLang="en-US" sz="2400"/>
          </a:p>
          <a:p>
            <a:pPr marL="0" lvl="0" indent="0">
              <a:buNone/>
            </a:pPr>
            <a:r>
              <a:rPr lang="zh-CN" altLang="en-US" sz="2400"/>
              <a:t>如00100101右移一位得到00010010。11100101右移一位得到11110010。</a:t>
            </a:r>
            <a:endParaRPr lang="zh-CN" altLang="en-US" sz="2400"/>
          </a:p>
        </p:txBody>
      </p:sp>
      <p:pic>
        <p:nvPicPr>
          <p:cNvPr id="107" name="图片 107"/>
          <p:cNvPicPr>
            <a:picLocks noChangeAspect="1"/>
          </p:cNvPicPr>
          <p:nvPr/>
        </p:nvPicPr>
        <p:blipFill>
          <a:blip r:embed="rId1"/>
          <a:stretch>
            <a:fillRect/>
          </a:stretch>
        </p:blipFill>
        <p:spPr>
          <a:xfrm>
            <a:off x="4027170" y="1940560"/>
            <a:ext cx="4138295" cy="251142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2.5.1移位运算</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endParaRPr lang="zh-CN" altLang="en-US" sz="2400"/>
          </a:p>
          <a:p>
            <a:pPr marL="0" lvl="0" indent="0">
              <a:buNone/>
            </a:pPr>
            <a:r>
              <a:rPr lang="zh-CN" altLang="en-US" sz="2400"/>
              <a:t>二进制数</a:t>
            </a:r>
            <a:r>
              <a:rPr lang="zh-CN" altLang="en-US" sz="2400">
                <a:solidFill>
                  <a:srgbClr val="FF0000"/>
                </a:solidFill>
              </a:rPr>
              <a:t>右移一位</a:t>
            </a:r>
            <a:r>
              <a:rPr lang="zh-CN" altLang="en-US" sz="2400"/>
              <a:t>相当于它</a:t>
            </a:r>
            <a:r>
              <a:rPr lang="zh-CN" altLang="en-US" sz="2400">
                <a:solidFill>
                  <a:srgbClr val="FF0000"/>
                </a:solidFill>
              </a:rPr>
              <a:t>除以2</a:t>
            </a:r>
            <a:r>
              <a:rPr lang="zh-CN" altLang="en-US" sz="2400"/>
              <a:t>。如00001100（即12</a:t>
            </a:r>
            <a:r>
              <a:rPr lang="zh-CN" altLang="en-US" sz="2400" baseline="-25000"/>
              <a:t>10</a:t>
            </a:r>
            <a:r>
              <a:rPr lang="zh-CN" altLang="en-US" sz="2400"/>
              <a:t>）右移一位得到</a:t>
            </a:r>
            <a:endParaRPr lang="zh-CN" altLang="en-US" sz="2400"/>
          </a:p>
          <a:p>
            <a:pPr marL="0" lvl="0" indent="0">
              <a:buNone/>
            </a:pPr>
            <a:r>
              <a:rPr lang="zh-CN" altLang="en-US" sz="2400"/>
              <a:t>00000110（即6</a:t>
            </a:r>
            <a:r>
              <a:rPr lang="zh-CN" altLang="en-US" sz="2400" baseline="-25000"/>
              <a:t>10</a:t>
            </a:r>
            <a:r>
              <a:rPr lang="zh-CN" altLang="en-US" sz="2400"/>
              <a:t>），注意00001101（即13</a:t>
            </a:r>
            <a:r>
              <a:rPr lang="zh-CN" altLang="en-US" sz="2400" baseline="-25000"/>
              <a:t>10</a:t>
            </a:r>
            <a:r>
              <a:rPr lang="zh-CN" altLang="en-US" sz="2400"/>
              <a:t>）右移一位得到00000110（即</a:t>
            </a:r>
            <a:endParaRPr lang="zh-CN" altLang="en-US" sz="2400"/>
          </a:p>
          <a:p>
            <a:pPr marL="0" lvl="0" indent="0">
              <a:buNone/>
            </a:pPr>
            <a:r>
              <a:rPr lang="zh-CN" altLang="en-US" sz="2400"/>
              <a:t>6</a:t>
            </a:r>
            <a:r>
              <a:rPr lang="zh-CN" altLang="en-US" sz="2400" baseline="-25000"/>
              <a:t>10</a:t>
            </a:r>
            <a:r>
              <a:rPr lang="zh-CN" altLang="en-US" sz="2400"/>
              <a:t>），因为移出的最低位被丢弃了。</a:t>
            </a:r>
            <a:endParaRPr lang="zh-CN" altLang="en-US" sz="2400"/>
          </a:p>
          <a:p>
            <a:pPr marL="0" lvl="0" indent="0">
              <a:buNone/>
            </a:pPr>
            <a:endParaRPr lang="zh-CN" altLang="en-US" sz="2400"/>
          </a:p>
          <a:p>
            <a:pPr marL="0" lvl="0" indent="0">
              <a:buNone/>
            </a:pPr>
            <a:r>
              <a:rPr lang="zh-CN" altLang="en-US" sz="2400"/>
              <a:t>考虑负数右移，11100010（即-30），右移一位得到11110001（即-15）。</a:t>
            </a:r>
            <a:endParaRPr lang="zh-CN" altLang="en-US" sz="24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2.5.2无符号二进制乘法</a:t>
            </a:r>
            <a:endParaRPr>
              <a:sym typeface="+mn-ea"/>
            </a:endParaRPr>
          </a:p>
        </p:txBody>
      </p:sp>
      <p:sp>
        <p:nvSpPr>
          <p:cNvPr id="3" name="内容占位符 2"/>
          <p:cNvSpPr/>
          <p:nvPr>
            <p:ph idx="1"/>
          </p:nvPr>
        </p:nvSpPr>
        <p:spPr>
          <a:xfrm>
            <a:off x="838200" y="1519555"/>
            <a:ext cx="10515600" cy="5095875"/>
          </a:xfrm>
        </p:spPr>
        <p:txBody>
          <a:bodyPr>
            <a:normAutofit fontScale="90000" lnSpcReduction="20000"/>
          </a:bodyPr>
          <a:p>
            <a:pPr marL="0" lvl="0" indent="0">
              <a:buNone/>
            </a:pPr>
            <a:r>
              <a:rPr lang="zh-CN" altLang="en-US" sz="2400"/>
              <a:t>计算机从乘数的最低位开始，每次检查一位，判断它是否为0，如果乘数的当</a:t>
            </a:r>
            <a:endParaRPr lang="zh-CN" altLang="en-US" sz="2400"/>
          </a:p>
          <a:p>
            <a:pPr marL="0" lvl="0" indent="0">
              <a:buNone/>
            </a:pPr>
            <a:r>
              <a:rPr lang="zh-CN" altLang="en-US" sz="2400"/>
              <a:t>前位为1则写下被乘数，若该位为0则写下n个0。接下来检查乘数的下一位，这</a:t>
            </a:r>
            <a:endParaRPr lang="zh-CN" altLang="en-US" sz="2400"/>
          </a:p>
          <a:p>
            <a:pPr marL="0" lvl="0" indent="0">
              <a:buNone/>
            </a:pPr>
            <a:r>
              <a:rPr lang="zh-CN" altLang="en-US" sz="2400"/>
              <a:t>时应从上一位数的左边一位开始写下被乘数或0。被写下的这一组数叫作</a:t>
            </a:r>
            <a:r>
              <a:rPr lang="zh-CN" altLang="en-US" sz="2400">
                <a:solidFill>
                  <a:srgbClr val="FF0000"/>
                </a:solidFill>
              </a:rPr>
              <a:t>部分</a:t>
            </a:r>
            <a:endParaRPr lang="zh-CN" altLang="en-US" sz="2400">
              <a:solidFill>
                <a:srgbClr val="FF0000"/>
              </a:solidFill>
            </a:endParaRPr>
          </a:p>
          <a:p>
            <a:pPr marL="0" lvl="0" indent="0">
              <a:buNone/>
            </a:pPr>
            <a:r>
              <a:rPr lang="zh-CN" altLang="en-US" sz="2400">
                <a:solidFill>
                  <a:srgbClr val="FF0000"/>
                </a:solidFill>
              </a:rPr>
              <a:t>积</a:t>
            </a:r>
            <a:r>
              <a:rPr lang="zh-CN" altLang="en-US" sz="2400"/>
              <a:t>。得到所有的部分积后，加到一起，得到乘法结果：</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乘法结果10000010</a:t>
            </a:r>
            <a:r>
              <a:rPr lang="zh-CN" altLang="en-US" sz="2400" baseline="-25000"/>
              <a:t>2 </a:t>
            </a:r>
            <a:r>
              <a:rPr lang="zh-CN" altLang="en-US" sz="2400"/>
              <a:t>= 130</a:t>
            </a:r>
            <a:r>
              <a:rPr lang="zh-CN" altLang="en-US" sz="2400" baseline="-25000"/>
              <a:t>10</a:t>
            </a:r>
            <a:r>
              <a:rPr lang="zh-CN" altLang="en-US" sz="2400"/>
              <a:t>是一个8位二进制数。两个二进制数相乘得到一个</a:t>
            </a:r>
            <a:r>
              <a:rPr lang="zh-CN" altLang="en-US" sz="2400">
                <a:solidFill>
                  <a:srgbClr val="FF0000"/>
                </a:solidFill>
              </a:rPr>
              <a:t>2n位</a:t>
            </a:r>
            <a:r>
              <a:rPr lang="zh-CN" altLang="en-US" sz="2400"/>
              <a:t>的积。</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108" name="图片 108"/>
          <p:cNvPicPr>
            <a:picLocks noChangeAspect="1"/>
          </p:cNvPicPr>
          <p:nvPr/>
        </p:nvPicPr>
        <p:blipFill>
          <a:blip r:embed="rId1"/>
          <a:stretch>
            <a:fillRect/>
          </a:stretch>
        </p:blipFill>
        <p:spPr>
          <a:xfrm>
            <a:off x="2724150" y="3081655"/>
            <a:ext cx="7900035" cy="2428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a:xfrm>
            <a:off x="838200" y="1812290"/>
            <a:ext cx="10515600" cy="4351338"/>
          </a:xfrm>
        </p:spPr>
        <p:txBody>
          <a:bodyPr/>
          <a:p>
            <a:r>
              <a:rPr lang="zh-CN" sz="2395"/>
              <a:t>信息（即</a:t>
            </a:r>
            <a:r>
              <a:rPr lang="zh-CN" sz="2395">
                <a:solidFill>
                  <a:srgbClr val="FF0000"/>
                </a:solidFill>
              </a:rPr>
              <a:t>程序和数据</a:t>
            </a:r>
            <a:r>
              <a:rPr lang="zh-CN" sz="2395"/>
              <a:t>）保存在存储器中，为了实现不同的目标，计算机会使用不同类型的存储器，如Cache、主存、辅存等多个存储层次，大多数处理器都在CPU内集成了片上Cache。</a:t>
            </a:r>
            <a:endParaRPr lang="zh-CN" sz="2395"/>
          </a:p>
          <a:p>
            <a:endParaRPr lang="zh-CN" sz="2395"/>
          </a:p>
          <a:p>
            <a:r>
              <a:rPr lang="zh-CN" sz="2395">
                <a:solidFill>
                  <a:srgbClr val="FF0000"/>
                </a:solidFill>
              </a:rPr>
              <a:t>Cache</a:t>
            </a:r>
            <a:r>
              <a:rPr lang="zh-CN" sz="2395"/>
              <a:t>是存放常用数据的高速、专用存储器。</a:t>
            </a:r>
            <a:r>
              <a:rPr lang="zh-CN" sz="2395">
                <a:solidFill>
                  <a:srgbClr val="FF0000"/>
                </a:solidFill>
              </a:rPr>
              <a:t>主存</a:t>
            </a:r>
            <a:r>
              <a:rPr lang="zh-CN" sz="2395"/>
              <a:t>中存放了大量的工作数据。</a:t>
            </a:r>
            <a:r>
              <a:rPr lang="zh-CN" sz="2395">
                <a:solidFill>
                  <a:srgbClr val="FF0000"/>
                </a:solidFill>
              </a:rPr>
              <a:t>辅存</a:t>
            </a:r>
            <a:r>
              <a:rPr lang="zh-CN" sz="2395"/>
              <a:t>是指磁盘和CD-ROM，能够存储海量数据。</a:t>
            </a:r>
            <a:endParaRPr lang="zh-CN" sz="2395"/>
          </a:p>
          <a:p>
            <a:endParaRPr lang="zh-CN" sz="2395"/>
          </a:p>
          <a:p>
            <a:r>
              <a:rPr lang="zh-CN" sz="2395"/>
              <a:t>组成计算机的各个子系统通过</a:t>
            </a:r>
            <a:r>
              <a:rPr lang="zh-CN" sz="2395">
                <a:solidFill>
                  <a:srgbClr val="FF0000"/>
                </a:solidFill>
              </a:rPr>
              <a:t>总线</a:t>
            </a:r>
            <a:r>
              <a:rPr lang="zh-CN" sz="2395"/>
              <a:t>连接在一起，数据通过</a:t>
            </a:r>
            <a:r>
              <a:rPr lang="zh-CN" sz="2395">
                <a:solidFill>
                  <a:schemeClr val="tx1"/>
                </a:solidFill>
              </a:rPr>
              <a:t>总线</a:t>
            </a:r>
            <a:r>
              <a:rPr lang="zh-CN" sz="2395"/>
              <a:t>从计算机中的一个位置传递到另一个位置。</a:t>
            </a:r>
            <a:endParaRPr lang="zh-CN" sz="2395"/>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2.5.2无符号二进制乘法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zh-CN" altLang="en-US" sz="2400"/>
              <a:t>但是计算机并没有实现上面的算法，这种算法要求计算机存储</a:t>
            </a:r>
            <a:r>
              <a:rPr lang="zh-CN" altLang="en-US" sz="2400">
                <a:solidFill>
                  <a:srgbClr val="FF0000"/>
                </a:solidFill>
              </a:rPr>
              <a:t>n个部分积</a:t>
            </a:r>
            <a:r>
              <a:rPr lang="zh-CN" altLang="en-US" sz="2400"/>
              <a:t>，然</a:t>
            </a:r>
            <a:endParaRPr lang="zh-CN" altLang="en-US" sz="2400"/>
          </a:p>
          <a:p>
            <a:pPr marL="0" lvl="0" indent="0">
              <a:buNone/>
            </a:pPr>
            <a:r>
              <a:rPr lang="zh-CN" altLang="en-US" sz="2400"/>
              <a:t>后将它们</a:t>
            </a:r>
            <a:r>
              <a:rPr lang="zh-CN" altLang="en-US" sz="2400">
                <a:solidFill>
                  <a:srgbClr val="FF0000"/>
                </a:solidFill>
              </a:rPr>
              <a:t>同时相加</a:t>
            </a:r>
            <a:r>
              <a:rPr lang="zh-CN" altLang="en-US" sz="2400"/>
              <a:t>。更好的做法是每得到一个部分积就做一次加法。</a:t>
            </a:r>
            <a:endParaRPr lang="zh-CN" altLang="en-US" sz="2400"/>
          </a:p>
          <a:p>
            <a:pPr marL="0" lvl="0" indent="0">
              <a:buNone/>
            </a:pPr>
            <a:endParaRPr lang="zh-CN" altLang="en-US" sz="2400"/>
          </a:p>
          <a:p>
            <a:pPr marL="0" lvl="0" indent="0">
              <a:buNone/>
            </a:pPr>
            <a:r>
              <a:rPr lang="zh-CN" altLang="en-US" sz="2400"/>
              <a:t>下面给出了一个计算</a:t>
            </a:r>
            <a:r>
              <a:rPr lang="zh-CN" altLang="en-US" sz="2400">
                <a:solidFill>
                  <a:srgbClr val="FF0000"/>
                </a:solidFill>
              </a:rPr>
              <a:t>两个n位无符号</a:t>
            </a:r>
            <a:r>
              <a:rPr lang="zh-CN" altLang="en-US" sz="2400"/>
              <a:t>二进制数相乘的算法：</a:t>
            </a:r>
            <a:endParaRPr lang="zh-CN" altLang="en-US" sz="2400"/>
          </a:p>
          <a:p>
            <a:pPr marL="0" lvl="0" indent="0">
              <a:buNone/>
            </a:pPr>
            <a:r>
              <a:rPr lang="zh-CN" altLang="en-US" sz="2400"/>
              <a:t>步骤a：将计数器的值置为n</a:t>
            </a:r>
            <a:endParaRPr lang="zh-CN" altLang="en-US" sz="2400"/>
          </a:p>
          <a:p>
            <a:pPr marL="0" lvl="0" indent="0">
              <a:buNone/>
            </a:pPr>
            <a:r>
              <a:rPr lang="zh-CN" altLang="en-US" sz="2400"/>
              <a:t>步骤b：将2n位的部分积寄存器清零</a:t>
            </a:r>
            <a:endParaRPr lang="zh-CN" altLang="en-US" sz="2400"/>
          </a:p>
          <a:p>
            <a:pPr marL="0" lvl="0" indent="0">
              <a:buNone/>
            </a:pPr>
            <a:r>
              <a:rPr lang="zh-CN" altLang="en-US" sz="2400"/>
              <a:t>步骤c：检查乘数的最右位（即最低位），将被乘数与部分积的最低位n位相加</a:t>
            </a:r>
            <a:endParaRPr lang="zh-CN" altLang="en-US" sz="2400"/>
          </a:p>
          <a:p>
            <a:pPr marL="0" lvl="0" indent="0">
              <a:buNone/>
            </a:pPr>
            <a:r>
              <a:rPr lang="zh-CN" altLang="en-US" sz="2400"/>
              <a:t>步骤d：</a:t>
            </a:r>
            <a:r>
              <a:rPr lang="zh-CN" altLang="en-US" sz="2400">
                <a:solidFill>
                  <a:srgbClr val="FF0000"/>
                </a:solidFill>
              </a:rPr>
              <a:t>将部分积右移一位</a:t>
            </a:r>
            <a:endParaRPr lang="zh-CN" altLang="en-US" sz="2400">
              <a:solidFill>
                <a:srgbClr val="FF0000"/>
              </a:solidFill>
            </a:endParaRPr>
          </a:p>
          <a:p>
            <a:pPr marL="0" lvl="0" indent="0">
              <a:buNone/>
            </a:pPr>
            <a:r>
              <a:rPr lang="zh-CN" altLang="en-US" sz="2400"/>
              <a:t>步骤e：将乘数右移一位（乘数的最右位被丢弃）</a:t>
            </a:r>
            <a:endParaRPr lang="zh-CN" altLang="en-US" sz="2400"/>
          </a:p>
          <a:p>
            <a:pPr marL="0" lvl="0" indent="0">
              <a:buNone/>
            </a:pPr>
            <a:r>
              <a:rPr lang="zh-CN" altLang="en-US" sz="2400"/>
              <a:t>步骤f：将计数器的值减1，</a:t>
            </a:r>
            <a:r>
              <a:rPr lang="zh-CN" altLang="en-US" sz="2400">
                <a:solidFill>
                  <a:srgbClr val="FF0000"/>
                </a:solidFill>
              </a:rPr>
              <a:t>重复步骤c</a:t>
            </a:r>
            <a:r>
              <a:rPr lang="zh-CN" altLang="en-US" sz="2400"/>
              <a:t>直到n个周期后计数器的值变为0。部分</a:t>
            </a:r>
            <a:endParaRPr lang="zh-CN" altLang="en-US" sz="2400"/>
          </a:p>
          <a:p>
            <a:pPr marL="0" lvl="0" indent="0">
              <a:buNone/>
            </a:pPr>
            <a:r>
              <a:rPr lang="zh-CN" altLang="en-US" sz="2400"/>
              <a:t>积寄存器的内容就是</a:t>
            </a:r>
            <a:r>
              <a:rPr lang="zh-CN" altLang="en-US" sz="2400">
                <a:solidFill>
                  <a:srgbClr val="FF0000"/>
                </a:solidFill>
              </a:rPr>
              <a:t>乘积结果</a:t>
            </a:r>
            <a:r>
              <a:rPr lang="zh-CN" altLang="en-US" sz="2400"/>
              <a:t>。</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2.5.2无符号二进制乘法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109" name="图片 109"/>
          <p:cNvPicPr>
            <a:picLocks noChangeAspect="1"/>
          </p:cNvPicPr>
          <p:nvPr/>
        </p:nvPicPr>
        <p:blipFill>
          <a:blip r:embed="rId1"/>
          <a:stretch>
            <a:fillRect/>
          </a:stretch>
        </p:blipFill>
        <p:spPr>
          <a:xfrm>
            <a:off x="2738755" y="1677670"/>
            <a:ext cx="6955155" cy="440436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2.5.3快速乘法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zh-CN" altLang="en-US" sz="2400"/>
              <a:t>通过移位和加法实现的乘法速度很慢，实际的计算机采用了多种方法</a:t>
            </a:r>
            <a:r>
              <a:rPr lang="zh-CN" altLang="en-US" sz="2400">
                <a:solidFill>
                  <a:srgbClr val="FF0000"/>
                </a:solidFill>
              </a:rPr>
              <a:t>加快</a:t>
            </a:r>
            <a:r>
              <a:rPr lang="zh-CN" altLang="en-US" sz="2400"/>
              <a:t>乘</a:t>
            </a:r>
            <a:endParaRPr lang="zh-CN" altLang="en-US" sz="2400"/>
          </a:p>
          <a:p>
            <a:pPr marL="0" lvl="0" indent="0">
              <a:buNone/>
            </a:pPr>
            <a:r>
              <a:rPr lang="zh-CN" altLang="en-US" sz="2400"/>
              <a:t>法运算的</a:t>
            </a:r>
            <a:r>
              <a:rPr lang="zh-CN" altLang="en-US" sz="2400">
                <a:solidFill>
                  <a:srgbClr val="FF0000"/>
                </a:solidFill>
              </a:rPr>
              <a:t>速度</a:t>
            </a:r>
            <a:r>
              <a:rPr lang="zh-CN" altLang="en-US" sz="2400"/>
              <a:t>。</a:t>
            </a:r>
            <a:endParaRPr lang="zh-CN" altLang="en-US" sz="2400"/>
          </a:p>
          <a:p>
            <a:pPr marL="0" lvl="0" indent="0">
              <a:buNone/>
            </a:pPr>
            <a:endParaRPr lang="zh-CN" altLang="en-US" sz="2400"/>
          </a:p>
          <a:p>
            <a:pPr marL="0" lvl="0" indent="0">
              <a:buNone/>
            </a:pPr>
            <a:r>
              <a:rPr lang="zh-CN" altLang="en-US" sz="2400"/>
              <a:t>有些程序员使用移位和加法等速度相对较快的操作避免使用乘法。</a:t>
            </a:r>
            <a:endParaRPr lang="zh-CN" altLang="en-US" sz="2400"/>
          </a:p>
          <a:p>
            <a:pPr marL="0" lvl="0" indent="0">
              <a:buNone/>
            </a:pPr>
            <a:r>
              <a:rPr lang="zh-CN" altLang="en-US" sz="2400"/>
              <a:t>考虑P乘以10和P乘以9的两个例子：</a:t>
            </a:r>
            <a:endParaRPr lang="zh-CN" altLang="en-US" sz="2400"/>
          </a:p>
          <a:p>
            <a:pPr marL="0" lvl="0" indent="0">
              <a:buNone/>
            </a:pPr>
            <a:r>
              <a:rPr lang="zh-CN" altLang="en-US" sz="2400"/>
              <a:t>	10P= 2x(2x2xP+P) ，即将P左移2次，加上P，再将和左移一次</a:t>
            </a:r>
            <a:endParaRPr lang="zh-CN" altLang="en-US" sz="2400"/>
          </a:p>
          <a:p>
            <a:pPr marL="0" lvl="0" indent="0">
              <a:buNone/>
            </a:pPr>
            <a:r>
              <a:rPr lang="zh-CN" altLang="en-US" sz="2400"/>
              <a:t>	9P= 2x2x2xP + P，即将P左移3次，加上P得到结果</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2.5.3快速乘法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endParaRPr lang="zh-CN" altLang="en-US" sz="2400"/>
          </a:p>
          <a:p>
            <a:pPr marL="0" lvl="0" indent="0">
              <a:buNone/>
            </a:pPr>
            <a:r>
              <a:rPr lang="zh-CN" altLang="en-US" sz="2400"/>
              <a:t>乘法运算也可以借助</a:t>
            </a:r>
            <a:r>
              <a:rPr lang="zh-CN" altLang="en-US" sz="2400">
                <a:solidFill>
                  <a:srgbClr val="FF0000"/>
                </a:solidFill>
              </a:rPr>
              <a:t>查找表</a:t>
            </a:r>
            <a:r>
              <a:rPr lang="zh-CN" altLang="en-US" sz="2400"/>
              <a:t>（look-up table）实现，这种方法将两个数相乘所</a:t>
            </a:r>
            <a:endParaRPr lang="zh-CN" altLang="en-US" sz="2400"/>
          </a:p>
          <a:p>
            <a:pPr marL="0" lvl="0" indent="0">
              <a:buNone/>
            </a:pPr>
            <a:r>
              <a:rPr lang="zh-CN" altLang="en-US" sz="2400"/>
              <a:t>有可能的积都保存在一个只读存储器内。这样只需简单的用X和Y的值找到表</a:t>
            </a:r>
            <a:endParaRPr lang="zh-CN" altLang="en-US" sz="2400"/>
          </a:p>
          <a:p>
            <a:pPr marL="0" lvl="0" indent="0">
              <a:buNone/>
            </a:pPr>
            <a:r>
              <a:rPr lang="zh-CN" altLang="en-US" sz="2400"/>
              <a:t>中的对应项就可以得到X和Y的乘积。如，两个8位二进制乘法需要一个16位地</a:t>
            </a:r>
            <a:endParaRPr lang="zh-CN" altLang="en-US" sz="2400"/>
          </a:p>
          <a:p>
            <a:pPr marL="0" lvl="0" indent="0">
              <a:buNone/>
            </a:pPr>
            <a:r>
              <a:rPr lang="zh-CN" altLang="en-US" sz="2400"/>
              <a:t>址、2</a:t>
            </a:r>
            <a:r>
              <a:rPr lang="zh-CN" altLang="en-US" sz="2400" baseline="30000"/>
              <a:t>16</a:t>
            </a:r>
            <a:r>
              <a:rPr lang="zh-CN" altLang="en-US" sz="2400"/>
              <a:t>项的查找表，每项记录一个16位的积。</a:t>
            </a:r>
            <a:endParaRPr lang="zh-CN" altLang="en-US" sz="2400"/>
          </a:p>
          <a:p>
            <a:pPr marL="0" lvl="0" indent="0">
              <a:buNone/>
            </a:pPr>
            <a:endParaRPr lang="zh-CN" altLang="en-US" sz="2400"/>
          </a:p>
          <a:p>
            <a:pPr marL="0" lvl="0" indent="0">
              <a:buNone/>
            </a:pPr>
            <a:r>
              <a:rPr lang="zh-CN" altLang="en-US" sz="2400">
                <a:solidFill>
                  <a:srgbClr val="FF0000"/>
                </a:solidFill>
              </a:rPr>
              <a:t>缺点</a:t>
            </a:r>
            <a:r>
              <a:rPr lang="zh-CN" altLang="en-US" sz="2400"/>
              <a:t>：太占空间了。</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2.5.3快速乘法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zh-CN" altLang="en-US" sz="2400"/>
              <a:t>可以用一个简单方法来减少查找表的大小：假设计算两个16位数A与B的乘积，</a:t>
            </a:r>
            <a:endParaRPr lang="zh-CN" altLang="en-US" sz="2400"/>
          </a:p>
          <a:p>
            <a:pPr marL="0" lvl="0" indent="0">
              <a:buNone/>
            </a:pPr>
            <a:r>
              <a:rPr lang="zh-CN" altLang="en-US" sz="2400"/>
              <a:t>可以将16位数A拆分为两个8位数A</a:t>
            </a:r>
            <a:r>
              <a:rPr lang="zh-CN" altLang="en-US" sz="2400" baseline="-25000"/>
              <a:t>u</a:t>
            </a:r>
            <a:r>
              <a:rPr lang="zh-CN" altLang="en-US" sz="2400"/>
              <a:t>和A</a:t>
            </a:r>
            <a:r>
              <a:rPr lang="zh-CN" altLang="en-US" sz="2400" baseline="-25000"/>
              <a:t>l</a:t>
            </a:r>
            <a:r>
              <a:rPr lang="zh-CN" altLang="en-US" sz="2400"/>
              <a:t>，</a:t>
            </a:r>
            <a:r>
              <a:rPr lang="zh-CN" altLang="en-US" sz="2400">
                <a:solidFill>
                  <a:srgbClr val="FF0000"/>
                </a:solidFill>
              </a:rPr>
              <a:t>A</a:t>
            </a:r>
            <a:r>
              <a:rPr lang="zh-CN" altLang="en-US" sz="2400" baseline="-25000">
                <a:solidFill>
                  <a:srgbClr val="FF0000"/>
                </a:solidFill>
              </a:rPr>
              <a:t>u</a:t>
            </a:r>
            <a:r>
              <a:rPr lang="zh-CN" altLang="en-US" sz="2400">
                <a:solidFill>
                  <a:srgbClr val="FF0000"/>
                </a:solidFill>
              </a:rPr>
              <a:t>是A的高8位，A</a:t>
            </a:r>
            <a:r>
              <a:rPr lang="zh-CN" altLang="en-US" sz="2400" baseline="-25000">
                <a:solidFill>
                  <a:srgbClr val="FF0000"/>
                </a:solidFill>
              </a:rPr>
              <a:t>l</a:t>
            </a:r>
            <a:r>
              <a:rPr lang="zh-CN" altLang="en-US" sz="2400">
                <a:solidFill>
                  <a:srgbClr val="FF0000"/>
                </a:solidFill>
              </a:rPr>
              <a:t>是A的低8位</a:t>
            </a:r>
            <a:r>
              <a:rPr lang="zh-CN" altLang="en-US" sz="2400"/>
              <a:t>。如</a:t>
            </a:r>
            <a:endParaRPr lang="zh-CN" altLang="en-US" sz="2400"/>
          </a:p>
          <a:p>
            <a:pPr marL="0" lvl="0" indent="0">
              <a:buNone/>
            </a:pPr>
            <a:r>
              <a:rPr lang="zh-CN" altLang="en-US" sz="2400"/>
              <a:t>果A=1111000010101010，则A</a:t>
            </a:r>
            <a:r>
              <a:rPr lang="zh-CN" altLang="en-US" sz="2400" baseline="-25000"/>
              <a:t>u</a:t>
            </a:r>
            <a:r>
              <a:rPr lang="zh-CN" altLang="en-US" sz="2400"/>
              <a:t>=11110000，A</a:t>
            </a:r>
            <a:r>
              <a:rPr lang="zh-CN" altLang="en-US" sz="2400" baseline="-25000"/>
              <a:t>l</a:t>
            </a:r>
            <a:r>
              <a:rPr lang="zh-CN" altLang="en-US" sz="2400"/>
              <a:t>=10101010。A可被表示为A</a:t>
            </a:r>
            <a:r>
              <a:rPr lang="zh-CN" altLang="en-US" sz="2400" baseline="-25000"/>
              <a:t>u</a:t>
            </a:r>
            <a:r>
              <a:rPr lang="zh-CN" altLang="en-US" sz="2400"/>
              <a:t> x </a:t>
            </a:r>
            <a:endParaRPr lang="zh-CN" altLang="en-US" sz="2400"/>
          </a:p>
          <a:p>
            <a:pPr marL="0" lvl="0" indent="0">
              <a:buNone/>
            </a:pPr>
            <a:r>
              <a:rPr lang="zh-CN" altLang="en-US" sz="2400"/>
              <a:t>256+A</a:t>
            </a:r>
            <a:r>
              <a:rPr lang="zh-CN" altLang="en-US" sz="2400" baseline="-25000"/>
              <a:t>l</a:t>
            </a:r>
            <a:r>
              <a:rPr lang="zh-CN" altLang="en-US" sz="2400"/>
              <a:t>，B可被表示为B</a:t>
            </a:r>
            <a:r>
              <a:rPr lang="zh-CN" altLang="en-US" sz="2400" baseline="-25000"/>
              <a:t>u</a:t>
            </a:r>
            <a:r>
              <a:rPr lang="zh-CN" altLang="en-US" sz="2400"/>
              <a:t> x 256+B</a:t>
            </a:r>
            <a:r>
              <a:rPr lang="zh-CN" altLang="en-US" sz="2400" baseline="-25000"/>
              <a:t>l</a:t>
            </a:r>
            <a:r>
              <a:rPr lang="zh-CN" altLang="en-US" sz="2400"/>
              <a:t>，则</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这样可以用8位乘法和4个加法来完成16位乘法。</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125" name="图片 125"/>
          <p:cNvPicPr>
            <a:picLocks noChangeAspect="1"/>
          </p:cNvPicPr>
          <p:nvPr/>
        </p:nvPicPr>
        <p:blipFill>
          <a:blip r:embed="rId1"/>
          <a:stretch>
            <a:fillRect/>
          </a:stretch>
        </p:blipFill>
        <p:spPr>
          <a:xfrm>
            <a:off x="2900680" y="3307080"/>
            <a:ext cx="5728335" cy="73596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2.5.4除法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zh-CN" altLang="en-US" sz="2400">
                <a:solidFill>
                  <a:srgbClr val="FF0000"/>
                </a:solidFill>
              </a:rPr>
              <a:t>除法</a:t>
            </a:r>
            <a:r>
              <a:rPr lang="zh-CN" altLang="en-US" sz="2400"/>
              <a:t>是通过被除数不断地减去除数直到结果为0或小于除数来实现的。减去除</a:t>
            </a:r>
            <a:endParaRPr lang="zh-CN" altLang="en-US" sz="2400"/>
          </a:p>
          <a:p>
            <a:pPr marL="0" lvl="0" indent="0">
              <a:buNone/>
            </a:pPr>
            <a:r>
              <a:rPr lang="zh-CN" altLang="en-US" sz="2400"/>
              <a:t>数的次数称作</a:t>
            </a:r>
            <a:r>
              <a:rPr lang="zh-CN" altLang="en-US" sz="2400">
                <a:solidFill>
                  <a:srgbClr val="FF0000"/>
                </a:solidFill>
              </a:rPr>
              <a:t>商</a:t>
            </a:r>
            <a:r>
              <a:rPr lang="zh-CN" altLang="en-US" sz="2400"/>
              <a:t>，最后一次减法的差称作</a:t>
            </a:r>
            <a:r>
              <a:rPr lang="zh-CN" altLang="en-US" sz="2400">
                <a:solidFill>
                  <a:srgbClr val="FF0000"/>
                </a:solidFill>
              </a:rPr>
              <a:t>余数</a:t>
            </a:r>
            <a:r>
              <a:rPr lang="zh-CN" altLang="en-US" sz="2400"/>
              <a:t>。</a:t>
            </a:r>
            <a:endParaRPr lang="zh-CN" altLang="en-US" sz="2400"/>
          </a:p>
          <a:p>
            <a:pPr marL="0" lvl="0" indent="0">
              <a:buNone/>
            </a:pPr>
            <a:r>
              <a:rPr lang="zh-CN" altLang="en-US" sz="2400"/>
              <a:t>				</a:t>
            </a:r>
            <a:endParaRPr lang="zh-CN" altLang="en-US" sz="2400"/>
          </a:p>
          <a:p>
            <a:pPr marL="0" lvl="0" indent="0">
              <a:buNone/>
            </a:pPr>
            <a:r>
              <a:rPr lang="en-US" altLang="zh-CN" sz="2400"/>
              <a:t>			</a:t>
            </a:r>
            <a:r>
              <a:rPr lang="zh-CN" altLang="en-US" sz="2400"/>
              <a:t>被除数/除数 = 商 + 余数/除数</a:t>
            </a:r>
            <a:endParaRPr lang="zh-CN" altLang="en-US" sz="2400"/>
          </a:p>
          <a:p>
            <a:pPr marL="0" lvl="0" indent="0">
              <a:buNone/>
            </a:pPr>
            <a:endParaRPr lang="zh-CN" altLang="en-US" sz="2400"/>
          </a:p>
          <a:p>
            <a:pPr marL="0" lvl="0" indent="0">
              <a:buNone/>
            </a:pPr>
            <a:r>
              <a:rPr lang="zh-CN" altLang="en-US" sz="2400"/>
              <a:t>下面描述了575除以25的过程：</a:t>
            </a:r>
            <a:endParaRPr lang="zh-CN" altLang="en-US" sz="2400"/>
          </a:p>
          <a:p>
            <a:pPr marL="0" lvl="0" indent="0">
              <a:buNone/>
            </a:pPr>
            <a:r>
              <a:rPr lang="en-US" altLang="zh-CN" sz="2400"/>
              <a:t>				</a:t>
            </a:r>
            <a:endParaRPr lang="zh-CN" altLang="en-US" sz="2400"/>
          </a:p>
          <a:p>
            <a:pPr marL="0" lvl="0" indent="0">
              <a:buNone/>
            </a:pPr>
            <a:endParaRPr lang="zh-CN" altLang="en-US" sz="2400"/>
          </a:p>
        </p:txBody>
      </p:sp>
      <p:pic>
        <p:nvPicPr>
          <p:cNvPr id="110" name="图片 110"/>
          <p:cNvPicPr>
            <a:picLocks noChangeAspect="1"/>
          </p:cNvPicPr>
          <p:nvPr/>
        </p:nvPicPr>
        <p:blipFill>
          <a:blip r:embed="rId1"/>
          <a:stretch>
            <a:fillRect/>
          </a:stretch>
        </p:blipFill>
        <p:spPr>
          <a:xfrm>
            <a:off x="3942080" y="4328160"/>
            <a:ext cx="3275965" cy="59245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2.5.4除法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en-US" altLang="zh-CN" sz="2400"/>
              <a:t>将被除数的下一个数字5移到7的后面，并比较除数和75，由于75正好是25的</a:t>
            </a:r>
            <a:endParaRPr lang="en-US" altLang="zh-CN" sz="2400"/>
          </a:p>
          <a:p>
            <a:pPr marL="0" lvl="0" indent="0">
              <a:buNone/>
            </a:pPr>
            <a:r>
              <a:rPr lang="en-US" altLang="zh-CN" sz="2400"/>
              <a:t>整数倍，因此在商的下一位上写下3：</a:t>
            </a: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因为已经处理到被除数的最后一位且75正好是测试的整数倍。除法结束，商</a:t>
            </a:r>
            <a:endParaRPr lang="en-US" altLang="zh-CN" sz="2400"/>
          </a:p>
          <a:p>
            <a:pPr marL="0" lvl="0" indent="0">
              <a:buNone/>
            </a:pPr>
            <a:r>
              <a:rPr lang="en-US" altLang="zh-CN" sz="2400"/>
              <a:t>为23，余数为0。				</a:t>
            </a:r>
            <a:endParaRPr lang="zh-CN" altLang="en-US" sz="2400"/>
          </a:p>
          <a:p>
            <a:pPr marL="0" lvl="0" indent="0">
              <a:buNone/>
            </a:pPr>
            <a:endParaRPr lang="zh-CN" altLang="en-US" sz="2400"/>
          </a:p>
        </p:txBody>
      </p:sp>
      <p:pic>
        <p:nvPicPr>
          <p:cNvPr id="112" name="图片 112"/>
          <p:cNvPicPr>
            <a:picLocks noChangeAspect="1"/>
          </p:cNvPicPr>
          <p:nvPr/>
        </p:nvPicPr>
        <p:blipFill>
          <a:blip r:embed="rId1"/>
          <a:stretch>
            <a:fillRect/>
          </a:stretch>
        </p:blipFill>
        <p:spPr>
          <a:xfrm>
            <a:off x="4526280" y="2336800"/>
            <a:ext cx="949960" cy="17018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2.5.4除法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en-US" altLang="zh-CN" sz="2400"/>
              <a:t>考虑用无符号</a:t>
            </a:r>
            <a:r>
              <a:rPr lang="en-US" altLang="zh-CN" sz="2400">
                <a:solidFill>
                  <a:srgbClr val="FF0000"/>
                </a:solidFill>
              </a:rPr>
              <a:t>二进制除法</a:t>
            </a:r>
            <a:r>
              <a:rPr lang="en-US" altLang="zh-CN" sz="2400"/>
              <a:t>完成同样的例子：</a:t>
            </a:r>
            <a:br>
              <a:rPr lang="en-US" altLang="zh-CN" sz="2400"/>
            </a:b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被除数的前5位比除数小，因此商的最高位为0并将除数与被除数的前6位比较</a:t>
            </a: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被除数的前6位中有一个除数，减法后得到新的部分被除数为001010（1111），</a:t>
            </a:r>
            <a:endParaRPr lang="en-US" altLang="zh-CN" sz="2400"/>
          </a:p>
          <a:p>
            <a:pPr marL="0" lvl="0" indent="0">
              <a:buNone/>
            </a:pPr>
            <a:r>
              <a:rPr lang="en-US" altLang="zh-CN" sz="2400"/>
              <a:t>将被除数的下一位移下来</a:t>
            </a:r>
            <a:endParaRPr lang="en-US" altLang="zh-CN" sz="2400"/>
          </a:p>
          <a:p>
            <a:pPr marL="0" lvl="0" indent="0">
              <a:buNone/>
            </a:pPr>
            <a:endParaRPr lang="en-US" altLang="zh-CN" sz="2400"/>
          </a:p>
          <a:p>
            <a:pPr marL="0" lvl="0" indent="0">
              <a:buNone/>
            </a:pPr>
            <a:r>
              <a:rPr lang="en-US" altLang="zh-CN" sz="2400"/>
              <a:t>		</a:t>
            </a:r>
            <a:endParaRPr lang="zh-CN" altLang="en-US" sz="2400"/>
          </a:p>
          <a:p>
            <a:pPr marL="0" lvl="0" indent="0">
              <a:buNone/>
            </a:pPr>
            <a:endParaRPr lang="zh-CN" altLang="en-US" sz="2400"/>
          </a:p>
        </p:txBody>
      </p:sp>
      <p:pic>
        <p:nvPicPr>
          <p:cNvPr id="113" name="图片 113"/>
          <p:cNvPicPr>
            <a:picLocks noChangeAspect="1"/>
          </p:cNvPicPr>
          <p:nvPr/>
        </p:nvPicPr>
        <p:blipFill>
          <a:blip r:embed="rId1"/>
          <a:stretch>
            <a:fillRect/>
          </a:stretch>
        </p:blipFill>
        <p:spPr>
          <a:xfrm>
            <a:off x="3674110" y="2096135"/>
            <a:ext cx="3354705" cy="777240"/>
          </a:xfrm>
          <a:prstGeom prst="rect">
            <a:avLst/>
          </a:prstGeom>
        </p:spPr>
      </p:pic>
      <p:pic>
        <p:nvPicPr>
          <p:cNvPr id="114" name="图片 114"/>
          <p:cNvPicPr>
            <a:picLocks noChangeAspect="1"/>
          </p:cNvPicPr>
          <p:nvPr/>
        </p:nvPicPr>
        <p:blipFill>
          <a:blip r:embed="rId2"/>
          <a:stretch>
            <a:fillRect/>
          </a:stretch>
        </p:blipFill>
        <p:spPr>
          <a:xfrm>
            <a:off x="3890010" y="3526790"/>
            <a:ext cx="1692275" cy="988695"/>
          </a:xfrm>
          <a:prstGeom prst="rect">
            <a:avLst/>
          </a:prstGeom>
        </p:spPr>
      </p:pic>
      <p:pic>
        <p:nvPicPr>
          <p:cNvPr id="115" name="图片 115"/>
          <p:cNvPicPr>
            <a:picLocks noChangeAspect="1"/>
          </p:cNvPicPr>
          <p:nvPr/>
        </p:nvPicPr>
        <p:blipFill>
          <a:blip r:embed="rId3"/>
          <a:stretch>
            <a:fillRect/>
          </a:stretch>
        </p:blipFill>
        <p:spPr>
          <a:xfrm>
            <a:off x="4965065" y="5367655"/>
            <a:ext cx="1725930" cy="124777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2.5.4除法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en-US" altLang="zh-CN" sz="2400"/>
              <a:t>新的部分被除数小于除数，因此商的下一位为0，后续除法过程如下：</a:t>
            </a: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除法结果商为10111，余数为0。		</a:t>
            </a:r>
            <a:endParaRPr lang="zh-CN" altLang="en-US" sz="2400"/>
          </a:p>
          <a:p>
            <a:pPr marL="0" lvl="0" indent="0">
              <a:buNone/>
            </a:pPr>
            <a:endParaRPr lang="zh-CN" altLang="en-US" sz="2400"/>
          </a:p>
        </p:txBody>
      </p:sp>
      <p:pic>
        <p:nvPicPr>
          <p:cNvPr id="116" name="图片 116"/>
          <p:cNvPicPr>
            <a:picLocks noChangeAspect="1"/>
          </p:cNvPicPr>
          <p:nvPr/>
        </p:nvPicPr>
        <p:blipFill>
          <a:blip r:embed="rId1"/>
          <a:stretch>
            <a:fillRect/>
          </a:stretch>
        </p:blipFill>
        <p:spPr>
          <a:xfrm>
            <a:off x="4392930" y="2044065"/>
            <a:ext cx="2120900" cy="253301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en-US" altLang="zh-CN" sz="2400"/>
              <a:t>刚刚讨论的除法方法，用计算机实现，需要修改的就是除数与部分被除数的</a:t>
            </a:r>
            <a:endParaRPr lang="en-US" altLang="zh-CN" sz="2400"/>
          </a:p>
          <a:p>
            <a:pPr marL="0" lvl="0" indent="0">
              <a:buNone/>
            </a:pPr>
            <a:r>
              <a:rPr lang="en-US" altLang="zh-CN" sz="2400"/>
              <a:t>比较方法，计算机减去并检测结果的符号位。如果减法的</a:t>
            </a:r>
            <a:r>
              <a:rPr lang="en-US" altLang="zh-CN" sz="2400">
                <a:solidFill>
                  <a:srgbClr val="FF0000"/>
                </a:solidFill>
              </a:rPr>
              <a:t>结果为正，则商1</a:t>
            </a:r>
            <a:r>
              <a:rPr lang="en-US" altLang="zh-CN" sz="2400"/>
              <a:t>，</a:t>
            </a:r>
            <a:endParaRPr lang="en-US" altLang="zh-CN" sz="2400"/>
          </a:p>
          <a:p>
            <a:pPr marL="0" lvl="0" indent="0">
              <a:buNone/>
            </a:pPr>
            <a:r>
              <a:rPr lang="en-US" altLang="zh-CN" sz="2400"/>
              <a:t>如果</a:t>
            </a:r>
            <a:r>
              <a:rPr lang="en-US" altLang="zh-CN" sz="2400">
                <a:solidFill>
                  <a:srgbClr val="FF0000"/>
                </a:solidFill>
              </a:rPr>
              <a:t>结果为负，则商0</a:t>
            </a:r>
            <a:r>
              <a:rPr lang="en-US" altLang="zh-CN" sz="2400"/>
              <a:t>并将部分被除数与除数相加，将其</a:t>
            </a:r>
            <a:r>
              <a:rPr lang="en-US" altLang="zh-CN" sz="2400">
                <a:solidFill>
                  <a:srgbClr val="FF0000"/>
                </a:solidFill>
              </a:rPr>
              <a:t>恢复为原先的值</a:t>
            </a:r>
            <a:r>
              <a:rPr lang="en-US" altLang="zh-CN" sz="2400"/>
              <a:t>。</a:t>
            </a:r>
            <a:endParaRPr lang="en-US" altLang="zh-CN" sz="2400"/>
          </a:p>
          <a:p>
            <a:pPr marL="0" lvl="0" indent="0">
              <a:buNone/>
            </a:pPr>
            <a:endParaRPr lang="en-US" altLang="zh-CN" sz="2400"/>
          </a:p>
          <a:p>
            <a:pPr marL="0" lvl="0" indent="0">
              <a:buNone/>
            </a:pPr>
            <a:r>
              <a:rPr lang="en-US" altLang="zh-CN" sz="2400"/>
              <a:t>恢复余数除法算法：</a:t>
            </a:r>
            <a:endParaRPr lang="en-US" altLang="zh-CN" sz="2400"/>
          </a:p>
          <a:p>
            <a:pPr marL="0" lvl="0" indent="0">
              <a:buNone/>
            </a:pPr>
            <a:r>
              <a:rPr lang="en-US" altLang="zh-CN" sz="2400"/>
              <a:t>1）将除数的最高位与被除数的最高位对齐</a:t>
            </a:r>
            <a:endParaRPr lang="en-US" altLang="zh-CN" sz="2400"/>
          </a:p>
          <a:p>
            <a:pPr marL="0" lvl="0" indent="0">
              <a:buNone/>
            </a:pPr>
            <a:r>
              <a:rPr lang="en-US" altLang="zh-CN" sz="2400"/>
              <a:t>2）从部分被除数中减去除数，得到新的部分被除数</a:t>
            </a:r>
            <a:endParaRPr lang="en-US" altLang="zh-CN" sz="2400"/>
          </a:p>
          <a:p>
            <a:pPr marL="0" lvl="0" indent="0">
              <a:buNone/>
            </a:pPr>
            <a:r>
              <a:rPr lang="en-US" altLang="zh-CN" sz="2400"/>
              <a:t>3）如果新</a:t>
            </a:r>
            <a:r>
              <a:rPr lang="zh-CN" altLang="en-US" sz="2400"/>
              <a:t>的</a:t>
            </a:r>
            <a:r>
              <a:rPr lang="en-US" altLang="zh-CN" sz="2400"/>
              <a:t>部分被除数为</a:t>
            </a:r>
            <a:r>
              <a:rPr lang="en-US" altLang="zh-CN" sz="2400">
                <a:solidFill>
                  <a:srgbClr val="FF0000"/>
                </a:solidFill>
              </a:rPr>
              <a:t>负数</a:t>
            </a:r>
            <a:r>
              <a:rPr lang="en-US" altLang="zh-CN" sz="2400"/>
              <a:t>，则商0并用新的部分被除数加上除数，恢复</a:t>
            </a:r>
            <a:endParaRPr lang="en-US" altLang="zh-CN" sz="2400"/>
          </a:p>
          <a:p>
            <a:pPr marL="0" lvl="0" indent="0">
              <a:buNone/>
            </a:pPr>
            <a:r>
              <a:rPr lang="en-US" altLang="zh-CN" sz="2400"/>
              <a:t>原先的部分被除数</a:t>
            </a:r>
            <a:endParaRPr lang="en-US" altLang="zh-CN" sz="2400"/>
          </a:p>
          <a:p>
            <a:pPr marL="0" lvl="0" indent="0">
              <a:buNone/>
            </a:pPr>
            <a:r>
              <a:rPr lang="en-US" altLang="zh-CN" sz="2400"/>
              <a:t>4）如果新的部分被除数为</a:t>
            </a:r>
            <a:r>
              <a:rPr lang="zh-CN" altLang="en-US" sz="2400">
                <a:solidFill>
                  <a:srgbClr val="FF0000"/>
                </a:solidFill>
              </a:rPr>
              <a:t>正</a:t>
            </a:r>
            <a:r>
              <a:rPr lang="en-US" altLang="zh-CN" sz="2400"/>
              <a:t>，则商1</a:t>
            </a:r>
            <a:endParaRPr lang="en-US" altLang="zh-CN" sz="2400"/>
          </a:p>
          <a:p>
            <a:pPr marL="0" lvl="0" indent="0">
              <a:buNone/>
            </a:pPr>
            <a:r>
              <a:rPr lang="en-US" altLang="zh-CN" sz="2400"/>
              <a:t>5）判断除法是否结束，如果除数的最低位与部分被除数的最低位对齐，则除</a:t>
            </a:r>
            <a:endParaRPr lang="en-US" altLang="zh-CN" sz="2400"/>
          </a:p>
          <a:p>
            <a:pPr marL="0" lvl="0" indent="0">
              <a:buNone/>
            </a:pPr>
            <a:r>
              <a:rPr lang="en-US" altLang="zh-CN" sz="2400"/>
              <a:t>法结束，最后的部分被除数就是余数。否则，执行第6步</a:t>
            </a:r>
            <a:endParaRPr lang="en-US" altLang="zh-CN" sz="2400"/>
          </a:p>
          <a:p>
            <a:pPr marL="0" lvl="0" indent="0">
              <a:buNone/>
            </a:pPr>
            <a:r>
              <a:rPr lang="en-US" altLang="zh-CN" sz="2400"/>
              <a:t>6）将除数</a:t>
            </a:r>
            <a:r>
              <a:rPr lang="en-US" altLang="zh-CN" sz="2400">
                <a:solidFill>
                  <a:srgbClr val="FF0000"/>
                </a:solidFill>
              </a:rPr>
              <a:t>右移一位</a:t>
            </a:r>
            <a:r>
              <a:rPr lang="en-US" altLang="zh-CN" sz="2400"/>
              <a:t>，从第2步继续执行	</a:t>
            </a:r>
            <a:endParaRPr lang="zh-CN" altLang="en-US" sz="2400"/>
          </a:p>
          <a:p>
            <a:pPr marL="0" lvl="0" indent="0">
              <a:buNone/>
            </a:pPr>
            <a:endParaRPr lang="zh-CN" alt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a:xfrm>
            <a:off x="838200" y="1494155"/>
            <a:ext cx="10515600" cy="4669790"/>
          </a:xfrm>
        </p:spPr>
        <p:txBody>
          <a:bodyPr/>
          <a:p>
            <a:pPr marL="0" indent="0">
              <a:buNone/>
            </a:pPr>
            <a:r>
              <a:rPr lang="zh-CN" sz="2395"/>
              <a:t>（1）如图，描述了一台接收并处理输入信息、产生输出结果的可编程数字计算机。</a:t>
            </a:r>
            <a:endParaRPr lang="zh-CN" sz="2395"/>
          </a:p>
        </p:txBody>
      </p:sp>
      <p:pic>
        <p:nvPicPr>
          <p:cNvPr id="4" name="图片 2"/>
          <p:cNvPicPr>
            <a:picLocks noChangeAspect="1"/>
          </p:cNvPicPr>
          <p:nvPr/>
        </p:nvPicPr>
        <p:blipFill>
          <a:blip r:embed="rId1"/>
          <a:stretch>
            <a:fillRect/>
          </a:stretch>
        </p:blipFill>
        <p:spPr>
          <a:xfrm>
            <a:off x="2095500" y="2150745"/>
            <a:ext cx="7424420" cy="438467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下图描述了该算法的流程图：</a:t>
            </a:r>
            <a:endParaRPr lang="zh-CN" altLang="en-US" sz="2400"/>
          </a:p>
        </p:txBody>
      </p:sp>
      <p:pic>
        <p:nvPicPr>
          <p:cNvPr id="126" name="图片 126"/>
          <p:cNvPicPr>
            <a:picLocks noChangeAspect="1"/>
          </p:cNvPicPr>
          <p:nvPr/>
        </p:nvPicPr>
        <p:blipFill>
          <a:blip r:embed="rId1"/>
          <a:stretch>
            <a:fillRect/>
          </a:stretch>
        </p:blipFill>
        <p:spPr>
          <a:xfrm>
            <a:off x="4756150" y="525780"/>
            <a:ext cx="6305550" cy="608965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下图描述了该算法的流程图：</a:t>
            </a:r>
            <a:endParaRPr lang="zh-CN" altLang="en-US" sz="2400"/>
          </a:p>
        </p:txBody>
      </p:sp>
      <p:pic>
        <p:nvPicPr>
          <p:cNvPr id="117" name="图片 117"/>
          <p:cNvPicPr>
            <a:picLocks noChangeAspect="1"/>
          </p:cNvPicPr>
          <p:nvPr/>
        </p:nvPicPr>
        <p:blipFill>
          <a:blip r:embed="rId1"/>
          <a:stretch>
            <a:fillRect/>
          </a:stretch>
        </p:blipFill>
        <p:spPr>
          <a:xfrm>
            <a:off x="4855845" y="297180"/>
            <a:ext cx="6335395" cy="626364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按照流程图计算</a:t>
            </a:r>
            <a:endParaRPr lang="zh-CN" altLang="en-US" sz="2400"/>
          </a:p>
          <a:p>
            <a:pPr marL="0" lvl="0" indent="0">
              <a:buNone/>
            </a:pPr>
            <a:r>
              <a:rPr lang="zh-CN" altLang="en-US" sz="2400"/>
              <a:t>01100111</a:t>
            </a:r>
            <a:r>
              <a:rPr lang="zh-CN" altLang="en-US" sz="2400" baseline="-25000"/>
              <a:t>2</a:t>
            </a:r>
            <a:r>
              <a:rPr lang="zh-CN" altLang="en-US" sz="2400"/>
              <a:t>除以1001</a:t>
            </a:r>
            <a:r>
              <a:rPr lang="zh-CN" altLang="en-US" sz="2400" baseline="-25000"/>
              <a:t>2</a:t>
            </a:r>
            <a:r>
              <a:rPr lang="zh-CN" altLang="en-US" sz="2400"/>
              <a:t>，</a:t>
            </a:r>
            <a:endParaRPr lang="zh-CN" altLang="en-US" sz="2400"/>
          </a:p>
          <a:p>
            <a:pPr marL="0" lvl="0" indent="0">
              <a:buNone/>
            </a:pPr>
            <a:r>
              <a:rPr lang="zh-CN" altLang="en-US" sz="2400"/>
              <a:t>即十进制数103除以9，</a:t>
            </a:r>
            <a:endParaRPr lang="zh-CN" altLang="en-US" sz="2400"/>
          </a:p>
          <a:p>
            <a:pPr marL="0" lvl="0" indent="0">
              <a:buNone/>
            </a:pPr>
            <a:r>
              <a:rPr lang="zh-CN" altLang="en-US" sz="2400"/>
              <a:t>结果为商11余4，</a:t>
            </a:r>
            <a:endParaRPr lang="zh-CN" altLang="en-US" sz="2400"/>
          </a:p>
          <a:p>
            <a:pPr marL="0" lvl="0" indent="0">
              <a:buNone/>
            </a:pPr>
            <a:r>
              <a:rPr lang="zh-CN" altLang="en-US" sz="2400"/>
              <a:t>下表列出了除法的过程：</a:t>
            </a:r>
            <a:endParaRPr lang="zh-CN" altLang="en-US" sz="2400"/>
          </a:p>
        </p:txBody>
      </p:sp>
      <p:pic>
        <p:nvPicPr>
          <p:cNvPr id="127" name="图片 127"/>
          <p:cNvPicPr>
            <a:picLocks noChangeAspect="1"/>
          </p:cNvPicPr>
          <p:nvPr/>
        </p:nvPicPr>
        <p:blipFill>
          <a:blip r:embed="rId1"/>
          <a:stretch>
            <a:fillRect/>
          </a:stretch>
        </p:blipFill>
        <p:spPr>
          <a:xfrm>
            <a:off x="4103370" y="1347470"/>
            <a:ext cx="8007985" cy="50419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按照流程图计算</a:t>
            </a:r>
            <a:endParaRPr lang="zh-CN" altLang="en-US" sz="2400"/>
          </a:p>
          <a:p>
            <a:pPr marL="0" lvl="0" indent="0">
              <a:buNone/>
            </a:pPr>
            <a:r>
              <a:rPr lang="zh-CN" altLang="en-US" sz="2400"/>
              <a:t>01100111</a:t>
            </a:r>
            <a:r>
              <a:rPr lang="zh-CN" altLang="en-US" sz="2400" baseline="-25000"/>
              <a:t>2</a:t>
            </a:r>
            <a:r>
              <a:rPr lang="zh-CN" altLang="en-US" sz="2400"/>
              <a:t>除以1001</a:t>
            </a:r>
            <a:r>
              <a:rPr lang="zh-CN" altLang="en-US" sz="2400" baseline="-25000"/>
              <a:t>2</a:t>
            </a:r>
            <a:r>
              <a:rPr lang="zh-CN" altLang="en-US" sz="2400"/>
              <a:t>，</a:t>
            </a:r>
            <a:endParaRPr lang="zh-CN" altLang="en-US" sz="2400"/>
          </a:p>
          <a:p>
            <a:pPr marL="0" lvl="0" indent="0">
              <a:buNone/>
            </a:pPr>
            <a:r>
              <a:rPr lang="zh-CN" altLang="en-US" sz="2400"/>
              <a:t>即十进制数103除以9，</a:t>
            </a:r>
            <a:endParaRPr lang="zh-CN" altLang="en-US" sz="2400"/>
          </a:p>
          <a:p>
            <a:pPr marL="0" lvl="0" indent="0">
              <a:buNone/>
            </a:pPr>
            <a:r>
              <a:rPr lang="zh-CN" altLang="en-US" sz="2400"/>
              <a:t>结果为商11余4，</a:t>
            </a:r>
            <a:endParaRPr lang="zh-CN" altLang="en-US" sz="2400"/>
          </a:p>
          <a:p>
            <a:pPr marL="0" lvl="0" indent="0">
              <a:buNone/>
            </a:pPr>
            <a:r>
              <a:rPr lang="zh-CN" altLang="en-US" sz="2400"/>
              <a:t>下表列出了除法的过程：</a:t>
            </a:r>
            <a:endParaRPr lang="zh-CN" altLang="en-US" sz="2400"/>
          </a:p>
        </p:txBody>
      </p:sp>
      <p:pic>
        <p:nvPicPr>
          <p:cNvPr id="118" name="图片 118"/>
          <p:cNvPicPr>
            <a:picLocks noChangeAspect="1"/>
          </p:cNvPicPr>
          <p:nvPr/>
        </p:nvPicPr>
        <p:blipFill>
          <a:blip r:embed="rId1"/>
          <a:stretch>
            <a:fillRect/>
          </a:stretch>
        </p:blipFill>
        <p:spPr>
          <a:xfrm>
            <a:off x="4107180" y="1519555"/>
            <a:ext cx="7950835" cy="457771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不恢复余数除法与恢复余数除法基本相同，唯一区别在于取消了恢复余数的</a:t>
            </a:r>
            <a:endParaRPr lang="zh-CN" altLang="en-US" sz="2400"/>
          </a:p>
          <a:p>
            <a:pPr marL="0" lvl="0" indent="0">
              <a:buNone/>
            </a:pPr>
            <a:r>
              <a:rPr lang="zh-CN" altLang="en-US" sz="2400"/>
              <a:t>操作。</a:t>
            </a:r>
            <a:endParaRPr lang="zh-CN" altLang="en-US" sz="2400"/>
          </a:p>
          <a:p>
            <a:pPr marL="0" lvl="0" indent="0">
              <a:buNone/>
            </a:pPr>
            <a:endParaRPr lang="zh-CN" altLang="en-US" sz="2400"/>
          </a:p>
          <a:p>
            <a:pPr marL="0" lvl="0" indent="0">
              <a:buNone/>
            </a:pPr>
            <a:r>
              <a:rPr lang="zh-CN" altLang="en-US" sz="2400"/>
              <a:t>在恢复余数除法中，在部分被除数与除数相加恢复部分被除数之后的一个周</a:t>
            </a:r>
            <a:endParaRPr lang="zh-CN" altLang="en-US" sz="2400"/>
          </a:p>
          <a:p>
            <a:pPr marL="0" lvl="0" indent="0">
              <a:buNone/>
            </a:pPr>
            <a:r>
              <a:rPr lang="zh-CN" altLang="en-US" sz="2400"/>
              <a:t>期，部分被除数将减去除数的</a:t>
            </a:r>
            <a:r>
              <a:rPr lang="zh-CN" altLang="en-US" sz="2400">
                <a:solidFill>
                  <a:srgbClr val="FF0000"/>
                </a:solidFill>
              </a:rPr>
              <a:t>二分之一</a:t>
            </a:r>
            <a:r>
              <a:rPr lang="zh-CN" altLang="en-US" sz="2400"/>
              <a:t>。每个将除数右移的操作等价于将除</a:t>
            </a:r>
            <a:endParaRPr lang="zh-CN" altLang="en-US" sz="2400"/>
          </a:p>
          <a:p>
            <a:pPr marL="0" lvl="0" indent="0">
              <a:buNone/>
            </a:pPr>
            <a:r>
              <a:rPr lang="zh-CN" altLang="en-US" sz="2400"/>
              <a:t>数除以2。当前周期恢复部分被除数以及下个周期减去除数一半的操作等价于</a:t>
            </a:r>
            <a:endParaRPr lang="zh-CN" altLang="en-US" sz="2400"/>
          </a:p>
          <a:p>
            <a:pPr marL="0" lvl="0" indent="0">
              <a:buNone/>
            </a:pPr>
            <a:r>
              <a:rPr lang="zh-CN" altLang="en-US" sz="2400"/>
              <a:t>部分被除数加上除数的一半。即</a:t>
            </a:r>
            <a:r>
              <a:rPr lang="zh-CN" altLang="en-US" sz="2400">
                <a:solidFill>
                  <a:srgbClr val="FF0000"/>
                </a:solidFill>
              </a:rPr>
              <a:t>D – D/2 = +D/2</a:t>
            </a:r>
            <a:r>
              <a:rPr lang="zh-CN" altLang="en-US" sz="2400"/>
              <a:t>，D为除数。</a:t>
            </a:r>
            <a:endParaRPr lang="zh-CN" altLang="en-US" sz="24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下图给出了不恢复余数除法的流程图：</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sym typeface="+mn-ea"/>
              </a:rPr>
              <a:t>部分被除数减去除数之后，</a:t>
            </a:r>
            <a:endParaRPr lang="zh-CN" altLang="en-US" sz="2400"/>
          </a:p>
          <a:p>
            <a:pPr marL="0" lvl="0" indent="0">
              <a:buNone/>
            </a:pPr>
            <a:r>
              <a:rPr lang="zh-CN" altLang="en-US" sz="2400">
                <a:sym typeface="+mn-ea"/>
              </a:rPr>
              <a:t>将检测新的部分被除数的符号位。</a:t>
            </a:r>
            <a:endParaRPr lang="zh-CN" altLang="en-US" sz="2400"/>
          </a:p>
          <a:p>
            <a:pPr marL="0" lvl="0" indent="0">
              <a:buNone/>
            </a:pPr>
            <a:r>
              <a:rPr lang="zh-CN" altLang="en-US" sz="2400">
                <a:solidFill>
                  <a:srgbClr val="FF0000"/>
                </a:solidFill>
                <a:sym typeface="+mn-ea"/>
              </a:rPr>
              <a:t>若为负</a:t>
            </a:r>
            <a:r>
              <a:rPr lang="zh-CN" altLang="en-US" sz="2400">
                <a:sym typeface="+mn-ea"/>
              </a:rPr>
              <a:t>，则商左移1位，商的最低位</a:t>
            </a:r>
            <a:endParaRPr lang="zh-CN" altLang="en-US" sz="2400"/>
          </a:p>
          <a:p>
            <a:pPr marL="0" lvl="0" indent="0">
              <a:buNone/>
            </a:pPr>
            <a:r>
              <a:rPr lang="zh-CN" altLang="en-US" sz="2400">
                <a:sym typeface="+mn-ea"/>
              </a:rPr>
              <a:t>补0，并将部分被除数</a:t>
            </a:r>
            <a:r>
              <a:rPr lang="zh-CN" altLang="en-US" sz="2400">
                <a:solidFill>
                  <a:srgbClr val="FF0000"/>
                </a:solidFill>
                <a:sym typeface="+mn-ea"/>
              </a:rPr>
              <a:t>加上</a:t>
            </a:r>
            <a:r>
              <a:rPr lang="zh-CN" altLang="en-US" sz="2400">
                <a:sym typeface="+mn-ea"/>
              </a:rPr>
              <a:t>除数的</a:t>
            </a:r>
            <a:endParaRPr lang="zh-CN" altLang="en-US" sz="2400"/>
          </a:p>
          <a:p>
            <a:pPr marL="0" lvl="0" indent="0">
              <a:buNone/>
            </a:pPr>
            <a:r>
              <a:rPr lang="zh-CN" altLang="en-US" sz="2400">
                <a:sym typeface="+mn-ea"/>
              </a:rPr>
              <a:t>二分之一。</a:t>
            </a:r>
            <a:endParaRPr lang="zh-CN" altLang="en-US" sz="2400">
              <a:sym typeface="+mn-ea"/>
            </a:endParaRPr>
          </a:p>
          <a:p>
            <a:pPr marL="0" lvl="0" indent="0">
              <a:buNone/>
            </a:pPr>
            <a:r>
              <a:rPr lang="zh-CN" altLang="en-US" sz="2400">
                <a:solidFill>
                  <a:srgbClr val="FF0000"/>
                </a:solidFill>
                <a:sym typeface="+mn-ea"/>
              </a:rPr>
              <a:t>若为正</a:t>
            </a:r>
            <a:r>
              <a:rPr lang="zh-CN" altLang="en-US" sz="2400">
                <a:sym typeface="+mn-ea"/>
              </a:rPr>
              <a:t>，则商左移1位，商的最低位</a:t>
            </a:r>
            <a:endParaRPr lang="zh-CN" altLang="en-US" sz="2400">
              <a:sym typeface="+mn-ea"/>
            </a:endParaRPr>
          </a:p>
          <a:p>
            <a:pPr marL="0" lvl="0" indent="0">
              <a:buNone/>
            </a:pPr>
            <a:r>
              <a:rPr lang="zh-CN" altLang="en-US" sz="2400">
                <a:sym typeface="+mn-ea"/>
              </a:rPr>
              <a:t>补1，并将部分被除数</a:t>
            </a:r>
            <a:r>
              <a:rPr lang="zh-CN" altLang="en-US" sz="2400">
                <a:solidFill>
                  <a:srgbClr val="FF0000"/>
                </a:solidFill>
                <a:sym typeface="+mn-ea"/>
              </a:rPr>
              <a:t>减去</a:t>
            </a:r>
            <a:r>
              <a:rPr lang="zh-CN" altLang="en-US" sz="2400">
                <a:sym typeface="+mn-ea"/>
              </a:rPr>
              <a:t>除数的</a:t>
            </a:r>
            <a:endParaRPr lang="zh-CN" altLang="en-US" sz="2400">
              <a:sym typeface="+mn-ea"/>
            </a:endParaRPr>
          </a:p>
          <a:p>
            <a:pPr marL="0" lvl="0" indent="0">
              <a:buNone/>
            </a:pPr>
            <a:r>
              <a:rPr lang="zh-CN" altLang="en-US" sz="2400">
                <a:sym typeface="+mn-ea"/>
              </a:rPr>
              <a:t>二分之一。</a:t>
            </a:r>
            <a:endParaRPr lang="zh-CN" altLang="en-US" sz="2400"/>
          </a:p>
          <a:p>
            <a:pPr marL="0" lvl="0" indent="0">
              <a:buNone/>
            </a:pPr>
            <a:endParaRPr lang="zh-CN" altLang="en-US" sz="2400"/>
          </a:p>
        </p:txBody>
      </p:sp>
      <p:pic>
        <p:nvPicPr>
          <p:cNvPr id="128" name="图片 128"/>
          <p:cNvPicPr>
            <a:picLocks noChangeAspect="1"/>
          </p:cNvPicPr>
          <p:nvPr/>
        </p:nvPicPr>
        <p:blipFill>
          <a:blip r:embed="rId1"/>
          <a:stretch>
            <a:fillRect/>
          </a:stretch>
        </p:blipFill>
        <p:spPr>
          <a:xfrm>
            <a:off x="5948045" y="135890"/>
            <a:ext cx="5982335" cy="646874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下图给出了不恢复余数除法的流程图：</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部分被除数减去除数之后，</a:t>
            </a:r>
            <a:endParaRPr lang="zh-CN" altLang="en-US" sz="2400"/>
          </a:p>
          <a:p>
            <a:pPr marL="0" lvl="0" indent="0">
              <a:buNone/>
            </a:pPr>
            <a:r>
              <a:rPr lang="zh-CN" altLang="en-US" sz="2400"/>
              <a:t>将检测新的部分被除数的符号位。</a:t>
            </a:r>
            <a:endParaRPr lang="zh-CN" altLang="en-US" sz="2400"/>
          </a:p>
          <a:p>
            <a:pPr marL="0" lvl="0" indent="0">
              <a:buNone/>
            </a:pPr>
            <a:r>
              <a:rPr lang="zh-CN" altLang="en-US" sz="2400">
                <a:solidFill>
                  <a:srgbClr val="FF0000"/>
                </a:solidFill>
              </a:rPr>
              <a:t>若为负</a:t>
            </a:r>
            <a:r>
              <a:rPr lang="zh-CN" altLang="en-US" sz="2400"/>
              <a:t>，则商左移1位，商的最低位</a:t>
            </a:r>
            <a:endParaRPr lang="zh-CN" altLang="en-US" sz="2400"/>
          </a:p>
          <a:p>
            <a:pPr marL="0" lvl="0" indent="0">
              <a:buNone/>
            </a:pPr>
            <a:r>
              <a:rPr lang="zh-CN" altLang="en-US" sz="2400"/>
              <a:t>补0，并将部分被除数</a:t>
            </a:r>
            <a:r>
              <a:rPr lang="zh-CN" altLang="en-US" sz="2400">
                <a:solidFill>
                  <a:srgbClr val="FF0000"/>
                </a:solidFill>
              </a:rPr>
              <a:t>加上</a:t>
            </a:r>
            <a:r>
              <a:rPr lang="zh-CN" altLang="en-US" sz="2400"/>
              <a:t>除数的</a:t>
            </a:r>
            <a:endParaRPr lang="zh-CN" altLang="en-US" sz="2400"/>
          </a:p>
          <a:p>
            <a:pPr marL="0" lvl="0" indent="0">
              <a:buNone/>
            </a:pPr>
            <a:r>
              <a:rPr lang="zh-CN" altLang="en-US" sz="2400"/>
              <a:t>二分之一。</a:t>
            </a:r>
            <a:endParaRPr lang="zh-CN" altLang="en-US" sz="2400"/>
          </a:p>
          <a:p>
            <a:pPr marL="0" lvl="0" indent="0">
              <a:buNone/>
            </a:pPr>
            <a:r>
              <a:rPr lang="zh-CN" altLang="en-US" sz="2400">
                <a:solidFill>
                  <a:srgbClr val="FF0000"/>
                </a:solidFill>
              </a:rPr>
              <a:t>若为正</a:t>
            </a:r>
            <a:r>
              <a:rPr lang="zh-CN" altLang="en-US" sz="2400"/>
              <a:t>，则商左移1位，商的最低位</a:t>
            </a:r>
            <a:endParaRPr lang="zh-CN" altLang="en-US" sz="2400"/>
          </a:p>
          <a:p>
            <a:pPr marL="0" lvl="0" indent="0">
              <a:buNone/>
            </a:pPr>
            <a:r>
              <a:rPr lang="zh-CN" altLang="en-US" sz="2400"/>
              <a:t>补1，并将部分被除数减去除数的</a:t>
            </a:r>
            <a:endParaRPr lang="zh-CN" altLang="en-US" sz="2400"/>
          </a:p>
          <a:p>
            <a:pPr marL="0" lvl="0" indent="0">
              <a:buNone/>
            </a:pPr>
            <a:r>
              <a:rPr lang="zh-CN" altLang="en-US" sz="2400"/>
              <a:t>二分之一。</a:t>
            </a:r>
            <a:endParaRPr lang="zh-CN" altLang="en-US" sz="2400"/>
          </a:p>
        </p:txBody>
      </p:sp>
      <p:pic>
        <p:nvPicPr>
          <p:cNvPr id="119" name="图片 119"/>
          <p:cNvPicPr>
            <a:picLocks noChangeAspect="1"/>
          </p:cNvPicPr>
          <p:nvPr/>
        </p:nvPicPr>
        <p:blipFill>
          <a:blip r:embed="rId1"/>
          <a:stretch>
            <a:fillRect/>
          </a:stretch>
        </p:blipFill>
        <p:spPr>
          <a:xfrm>
            <a:off x="5939790" y="351790"/>
            <a:ext cx="5835015" cy="613283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下表列出了不恢复余数除法的过程：</a:t>
            </a:r>
            <a:endParaRPr lang="zh-CN" altLang="en-US" sz="2400"/>
          </a:p>
        </p:txBody>
      </p:sp>
      <p:pic>
        <p:nvPicPr>
          <p:cNvPr id="129" name="图片 129"/>
          <p:cNvPicPr>
            <a:picLocks noChangeAspect="1"/>
          </p:cNvPicPr>
          <p:nvPr/>
        </p:nvPicPr>
        <p:blipFill>
          <a:blip r:embed="rId1"/>
          <a:stretch>
            <a:fillRect/>
          </a:stretch>
        </p:blipFill>
        <p:spPr>
          <a:xfrm>
            <a:off x="2436495" y="1847215"/>
            <a:ext cx="6971665" cy="1783080"/>
          </a:xfrm>
          <a:prstGeom prst="rect">
            <a:avLst/>
          </a:prstGeom>
        </p:spPr>
      </p:pic>
      <p:pic>
        <p:nvPicPr>
          <p:cNvPr id="130" name="图片 130"/>
          <p:cNvPicPr>
            <a:picLocks noChangeAspect="1"/>
          </p:cNvPicPr>
          <p:nvPr/>
        </p:nvPicPr>
        <p:blipFill>
          <a:blip r:embed="rId2"/>
          <a:stretch>
            <a:fillRect/>
          </a:stretch>
        </p:blipFill>
        <p:spPr>
          <a:xfrm>
            <a:off x="2436495" y="3669030"/>
            <a:ext cx="7009765" cy="312610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下表列出了不恢复余数除法的过程：</a:t>
            </a:r>
            <a:endParaRPr lang="zh-CN" altLang="en-US" sz="2400"/>
          </a:p>
        </p:txBody>
      </p:sp>
      <p:pic>
        <p:nvPicPr>
          <p:cNvPr id="120" name="图片 120"/>
          <p:cNvPicPr>
            <a:picLocks noChangeAspect="1"/>
          </p:cNvPicPr>
          <p:nvPr/>
        </p:nvPicPr>
        <p:blipFill>
          <a:blip r:embed="rId1"/>
          <a:stretch>
            <a:fillRect/>
          </a:stretch>
        </p:blipFill>
        <p:spPr>
          <a:xfrm>
            <a:off x="2613660" y="1898650"/>
            <a:ext cx="7468870" cy="481774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2.6浮点数</a:t>
            </a:r>
            <a:endParaRPr>
              <a:sym typeface="+mn-ea"/>
            </a:endParaRPr>
          </a:p>
        </p:txBody>
      </p:sp>
      <p:sp>
        <p:nvSpPr>
          <p:cNvPr id="3" name="内容占位符 2"/>
          <p:cNvSpPr/>
          <p:nvPr>
            <p:ph idx="1"/>
          </p:nvPr>
        </p:nvSpPr>
        <p:spPr>
          <a:xfrm>
            <a:off x="838200" y="1677670"/>
            <a:ext cx="10515600" cy="4707255"/>
          </a:xfrm>
        </p:spPr>
        <p:txBody>
          <a:bodyPr>
            <a:normAutofit fontScale="80000"/>
          </a:bodyPr>
          <a:p>
            <a:pPr marL="0" lvl="0" indent="0">
              <a:buNone/>
            </a:pPr>
            <a:r>
              <a:rPr lang="zh-CN" altLang="en-US" sz="2400">
                <a:solidFill>
                  <a:srgbClr val="FF0000"/>
                </a:solidFill>
              </a:rPr>
              <a:t>浮点数</a:t>
            </a:r>
            <a:r>
              <a:rPr lang="zh-CN" altLang="en-US" sz="2400"/>
              <a:t>即实数，实数是所有有理数和无理数的集合。</a:t>
            </a:r>
            <a:endParaRPr lang="zh-CN" altLang="en-US" sz="2400"/>
          </a:p>
          <a:p>
            <a:pPr marL="0" lvl="0" indent="0">
              <a:buNone/>
            </a:pPr>
            <a:endParaRPr lang="zh-CN" altLang="en-US" sz="2400"/>
          </a:p>
          <a:p>
            <a:pPr marL="0" lvl="0" indent="0">
              <a:buNone/>
            </a:pPr>
            <a:r>
              <a:rPr lang="zh-CN" altLang="en-US" sz="2400"/>
              <a:t>之所以叫作浮点数，是因为</a:t>
            </a:r>
            <a:r>
              <a:rPr lang="zh-CN" altLang="en-US" sz="2400">
                <a:solidFill>
                  <a:srgbClr val="FF0000"/>
                </a:solidFill>
              </a:rPr>
              <a:t>小数点</a:t>
            </a:r>
            <a:r>
              <a:rPr lang="zh-CN" altLang="en-US" sz="2400"/>
              <a:t>在数中的位置并</a:t>
            </a:r>
            <a:r>
              <a:rPr lang="zh-CN" altLang="en-US" sz="2400">
                <a:solidFill>
                  <a:srgbClr val="FF0000"/>
                </a:solidFill>
              </a:rPr>
              <a:t>不是固定的</a:t>
            </a:r>
            <a:r>
              <a:rPr lang="zh-CN" altLang="en-US" sz="2400"/>
              <a:t>。一个浮点数值分为两部分存储 ：数值以及小数点在数值中的位置。</a:t>
            </a:r>
            <a:endParaRPr lang="zh-CN" altLang="en-US" sz="2400"/>
          </a:p>
          <a:p>
            <a:pPr marL="0" lvl="0" indent="0">
              <a:buNone/>
            </a:pPr>
            <a:endParaRPr lang="zh-CN" altLang="en-US" sz="2400"/>
          </a:p>
          <a:p>
            <a:pPr marL="0" lvl="0" indent="0">
              <a:buNone/>
            </a:pPr>
            <a:r>
              <a:rPr lang="zh-CN" altLang="en-US" sz="2400"/>
              <a:t>计算机中的浮点运算的计算结果一般是</a:t>
            </a:r>
            <a:r>
              <a:rPr lang="zh-CN" altLang="en-US" sz="2400">
                <a:solidFill>
                  <a:srgbClr val="FF0000"/>
                </a:solidFill>
              </a:rPr>
              <a:t>不确定的</a:t>
            </a:r>
            <a:r>
              <a:rPr lang="zh-CN" altLang="en-US" sz="2400"/>
              <a:t>，一块芯片上的浮点计算结果也许与另一块芯片上的不同。</a:t>
            </a:r>
            <a:endParaRPr lang="zh-CN" altLang="en-US" sz="2400"/>
          </a:p>
          <a:p>
            <a:pPr marL="0" lvl="0" indent="0">
              <a:buNone/>
            </a:pPr>
            <a:endParaRPr lang="zh-CN" altLang="en-US" sz="2400"/>
          </a:p>
          <a:p>
            <a:pPr marL="0" lvl="0" indent="0">
              <a:buNone/>
            </a:pPr>
            <a:r>
              <a:rPr lang="zh-CN" altLang="en-US" sz="2400">
                <a:solidFill>
                  <a:srgbClr val="FF0000"/>
                </a:solidFill>
              </a:rPr>
              <a:t>科学计数法</a:t>
            </a:r>
            <a:r>
              <a:rPr lang="zh-CN" altLang="en-US" sz="2400"/>
              <a:t>：来表示很大或很小的数。</a:t>
            </a:r>
            <a:endParaRPr lang="zh-CN" altLang="en-US" sz="2400"/>
          </a:p>
          <a:p>
            <a:pPr marL="0" lvl="0" indent="0">
              <a:buNone/>
            </a:pPr>
            <a:r>
              <a:rPr lang="zh-CN" altLang="en-US" sz="2400"/>
              <a:t>十进制浮点数可以被表示为：尾数x10</a:t>
            </a:r>
            <a:r>
              <a:rPr lang="zh-CN" altLang="en-US" sz="2400" baseline="30000"/>
              <a:t>指数</a:t>
            </a:r>
            <a:r>
              <a:rPr lang="zh-CN" altLang="en-US" sz="2400"/>
              <a:t>，如1.2345x10</a:t>
            </a:r>
            <a:r>
              <a:rPr lang="zh-CN" altLang="en-US" sz="2400" baseline="30000"/>
              <a:t>20</a:t>
            </a:r>
            <a:endParaRPr lang="zh-CN" altLang="en-US" sz="2400"/>
          </a:p>
          <a:p>
            <a:pPr marL="0" lvl="0" indent="0">
              <a:buNone/>
            </a:pPr>
            <a:r>
              <a:rPr lang="zh-CN" altLang="en-US" sz="2400"/>
              <a:t>二进制浮点数可以被表示为：尾数x2</a:t>
            </a:r>
            <a:r>
              <a:rPr lang="zh-CN" altLang="en-US" sz="2400" baseline="30000"/>
              <a:t>指数</a:t>
            </a:r>
            <a:r>
              <a:rPr lang="zh-CN" altLang="en-US" sz="2400"/>
              <a:t>，如1.0111x2</a:t>
            </a:r>
            <a:r>
              <a:rPr lang="zh-CN" altLang="en-US" sz="2400" baseline="30000"/>
              <a:t>5</a:t>
            </a:r>
            <a:endParaRPr lang="zh-CN" altLang="en-US" sz="2400"/>
          </a:p>
          <a:p>
            <a:pPr marL="0" lvl="0" indent="0">
              <a:buNone/>
            </a:pPr>
            <a:r>
              <a:rPr lang="zh-CN" altLang="en-US" sz="2400"/>
              <a:t>IEEE 754浮点数标准提供3种浮点数表示：32位单精度浮点数、64位双精度浮点数、128位四精度浮点数</a:t>
            </a:r>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a:xfrm>
            <a:off x="838200" y="1494155"/>
            <a:ext cx="10515600" cy="4669790"/>
          </a:xfrm>
        </p:spPr>
        <p:txBody>
          <a:bodyPr/>
          <a:p>
            <a:pPr marL="0" indent="0">
              <a:buNone/>
            </a:pPr>
            <a:r>
              <a:rPr lang="zh-CN" sz="2395"/>
              <a:t>（2）可编程计算机接收两种类型的输入：要处理的数据，以及要如何处理输入数据的程序。程序不过是计算机所执行的完成给定任务的操作序列。</a:t>
            </a:r>
            <a:endParaRPr lang="zh-CN" sz="2395"/>
          </a:p>
        </p:txBody>
      </p:sp>
      <p:pic>
        <p:nvPicPr>
          <p:cNvPr id="5" name="图片 3"/>
          <p:cNvPicPr>
            <a:picLocks noChangeAspect="1"/>
          </p:cNvPicPr>
          <p:nvPr/>
        </p:nvPicPr>
        <p:blipFill>
          <a:blip r:embed="rId1"/>
          <a:stretch>
            <a:fillRect/>
          </a:stretch>
        </p:blipFill>
        <p:spPr>
          <a:xfrm>
            <a:off x="2518410" y="2252980"/>
            <a:ext cx="7227570" cy="450088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1.规格化浮点数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zh-CN" altLang="en-US" sz="2400"/>
              <a:t>IEEE 754浮点数的尾数总是</a:t>
            </a:r>
            <a:r>
              <a:rPr lang="zh-CN" altLang="en-US" sz="2400">
                <a:solidFill>
                  <a:srgbClr val="FF0000"/>
                </a:solidFill>
              </a:rPr>
              <a:t>规格化</a:t>
            </a:r>
            <a:r>
              <a:rPr lang="zh-CN" altLang="en-US" sz="2400"/>
              <a:t>的，其范围为1.000…0x2</a:t>
            </a:r>
            <a:r>
              <a:rPr lang="zh-CN" altLang="en-US" sz="2400" baseline="30000"/>
              <a:t>e</a:t>
            </a:r>
            <a:r>
              <a:rPr lang="zh-CN" altLang="en-US" sz="2400"/>
              <a:t>到1.111…1x2</a:t>
            </a:r>
            <a:r>
              <a:rPr lang="zh-CN" altLang="en-US" sz="2400" baseline="30000"/>
              <a:t>e</a:t>
            </a:r>
            <a:r>
              <a:rPr lang="zh-CN" altLang="en-US" sz="2400"/>
              <a:t>，e为指数。</a:t>
            </a:r>
            <a:endParaRPr lang="zh-CN" altLang="en-US" sz="2400"/>
          </a:p>
          <a:p>
            <a:pPr marL="0" lvl="0" indent="0">
              <a:buNone/>
            </a:pPr>
            <a:r>
              <a:rPr lang="zh-CN" altLang="en-US" sz="2400"/>
              <a:t>规格化浮点数的</a:t>
            </a:r>
            <a:r>
              <a:rPr lang="zh-CN" altLang="en-US" sz="2400">
                <a:solidFill>
                  <a:srgbClr val="FF0000"/>
                </a:solidFill>
              </a:rPr>
              <a:t>最高位总是1</a:t>
            </a:r>
            <a:r>
              <a:rPr lang="zh-CN" altLang="en-US" sz="2400"/>
              <a:t>，规格化使尾数的所有位都是有效的，因而尾数精度最高。</a:t>
            </a:r>
            <a:endParaRPr lang="zh-CN" altLang="en-US" sz="2400"/>
          </a:p>
          <a:p>
            <a:pPr marL="0" lvl="0" indent="0">
              <a:buNone/>
            </a:pPr>
            <a:r>
              <a:rPr lang="zh-CN" altLang="en-US" sz="2400"/>
              <a:t>如：</a:t>
            </a:r>
            <a:endParaRPr lang="zh-CN" altLang="en-US" sz="2400"/>
          </a:p>
          <a:p>
            <a:pPr marL="0" lvl="0" indent="0">
              <a:buNone/>
            </a:pPr>
            <a:r>
              <a:rPr lang="en-US" altLang="zh-CN" sz="2400"/>
              <a:t>	</a:t>
            </a:r>
            <a:r>
              <a:rPr lang="zh-CN" altLang="en-US" sz="2400"/>
              <a:t>0.10…x2</a:t>
            </a:r>
            <a:r>
              <a:rPr lang="zh-CN" altLang="en-US" sz="2400" baseline="30000"/>
              <a:t>e</a:t>
            </a:r>
            <a:r>
              <a:rPr lang="zh-CN" altLang="en-US" sz="2400"/>
              <a:t>规格化为1.10…x2</a:t>
            </a:r>
            <a:r>
              <a:rPr lang="zh-CN" altLang="en-US" sz="2400" baseline="30000"/>
              <a:t>e-1</a:t>
            </a:r>
            <a:endParaRPr lang="zh-CN" altLang="en-US" sz="2400" baseline="30000"/>
          </a:p>
          <a:p>
            <a:pPr marL="0" lvl="0" indent="0">
              <a:buNone/>
            </a:pPr>
            <a:r>
              <a:rPr lang="en-US" altLang="zh-CN" sz="2400"/>
              <a:t>	</a:t>
            </a:r>
            <a:r>
              <a:rPr lang="zh-CN" altLang="en-US" sz="2400"/>
              <a:t>10.1…2</a:t>
            </a:r>
            <a:r>
              <a:rPr lang="zh-CN" altLang="en-US" sz="2400" baseline="30000"/>
              <a:t>e</a:t>
            </a:r>
            <a:r>
              <a:rPr lang="zh-CN" altLang="en-US" sz="2400"/>
              <a:t>规格化为1.01…x2</a:t>
            </a:r>
            <a:r>
              <a:rPr lang="zh-CN" altLang="en-US" sz="2400" baseline="30000"/>
              <a:t>e+1</a:t>
            </a:r>
            <a:endParaRPr lang="zh-CN" altLang="en-US" sz="2400"/>
          </a:p>
          <a:p>
            <a:pPr marL="0" lvl="0" indent="0">
              <a:buNone/>
            </a:pPr>
            <a:endParaRPr lang="zh-CN" altLang="en-US" sz="2400"/>
          </a:p>
          <a:p>
            <a:pPr marL="0" lvl="0" indent="0">
              <a:buNone/>
            </a:pPr>
            <a:r>
              <a:rPr lang="zh-CN" altLang="en-US" sz="2400"/>
              <a:t>尾数规格化充分利用了可用的最大精度。如，一个8位非规格化的尾数0.0000101只能有4位有效位，而规格化后的8位尾数1.0100011则有8位有效位。</a:t>
            </a:r>
            <a:endParaRPr lang="zh-CN" altLang="en-US" sz="24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2.偏置指数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zh-CN" altLang="en-US" sz="2400"/>
              <a:t>IEEE 754浮点数的</a:t>
            </a:r>
            <a:r>
              <a:rPr lang="zh-CN" altLang="en-US" sz="2400">
                <a:solidFill>
                  <a:srgbClr val="FF0000"/>
                </a:solidFill>
              </a:rPr>
              <a:t>尾数</a:t>
            </a:r>
            <a:r>
              <a:rPr lang="zh-CN" altLang="en-US" sz="2400"/>
              <a:t>被表示为</a:t>
            </a:r>
            <a:r>
              <a:rPr lang="zh-CN" altLang="en-US" sz="2400">
                <a:solidFill>
                  <a:srgbClr val="FF0000"/>
                </a:solidFill>
              </a:rPr>
              <a:t>符号及值的形式</a:t>
            </a:r>
            <a:r>
              <a:rPr lang="zh-CN" altLang="en-US" sz="2400"/>
              <a:t>，即用一个符号位表示它是正数还是负数。它的指数则用</a:t>
            </a:r>
            <a:r>
              <a:rPr lang="zh-CN" altLang="en-US" sz="2400">
                <a:solidFill>
                  <a:srgbClr val="FF0000"/>
                </a:solidFill>
              </a:rPr>
              <a:t>偏置方式</a:t>
            </a:r>
            <a:r>
              <a:rPr lang="zh-CN" altLang="en-US" sz="2400"/>
              <a:t>表示，即给真正的指数加上一个常数。</a:t>
            </a:r>
            <a:endParaRPr lang="zh-CN" altLang="en-US" sz="2400"/>
          </a:p>
          <a:p>
            <a:pPr marL="0" lvl="0" indent="0">
              <a:buNone/>
            </a:pPr>
            <a:endParaRPr lang="zh-CN" altLang="en-US" sz="2400"/>
          </a:p>
          <a:p>
            <a:pPr marL="0" lvl="0" indent="0">
              <a:buNone/>
            </a:pPr>
            <a:r>
              <a:rPr lang="zh-CN" altLang="en-US" sz="2400"/>
              <a:t>假定所用的指数为8位，偏置值为127。如果一个数的指数为0，则被保存为0 + 127=127。如果指数为-2，则被保存为-2 + 127 = 125。</a:t>
            </a:r>
            <a:endParaRPr lang="zh-CN" altLang="en-US" sz="2400"/>
          </a:p>
          <a:p>
            <a:pPr marL="0" lvl="0" indent="0">
              <a:buNone/>
            </a:pPr>
            <a:endParaRPr lang="zh-CN" altLang="en-US" sz="2400"/>
          </a:p>
          <a:p>
            <a:pPr marL="0" lvl="0" indent="0">
              <a:buNone/>
            </a:pPr>
            <a:r>
              <a:rPr lang="zh-CN" altLang="en-US" sz="2400"/>
              <a:t>实数1010.1111规格化的结果为+1.010111x2</a:t>
            </a:r>
            <a:r>
              <a:rPr lang="zh-CN" altLang="en-US" sz="2400" baseline="30000"/>
              <a:t>3</a:t>
            </a:r>
            <a:r>
              <a:rPr lang="zh-CN" altLang="en-US" sz="2400"/>
              <a:t>，指数为+3，将被保存为3+127=130，即130</a:t>
            </a:r>
            <a:r>
              <a:rPr lang="zh-CN" altLang="en-US" sz="2400" baseline="-25000"/>
              <a:t>10</a:t>
            </a:r>
            <a:r>
              <a:rPr lang="zh-CN" altLang="en-US" sz="2400"/>
              <a:t>用二进制表示为10000010。</a:t>
            </a:r>
            <a:endParaRPr lang="zh-CN" altLang="en-US"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2.偏置指数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zh-CN" altLang="en-US" sz="2400"/>
              <a:t>这种用偏置表示指数的方法优点在于，</a:t>
            </a:r>
            <a:r>
              <a:rPr lang="zh-CN" altLang="en-US" sz="2400">
                <a:solidFill>
                  <a:srgbClr val="FF0000"/>
                </a:solidFill>
              </a:rPr>
              <a:t>最小的负指数被表示为0</a:t>
            </a:r>
            <a:r>
              <a:rPr lang="zh-CN" altLang="en-US" sz="2400"/>
              <a:t>，如果不采用这种方法，0的浮点表示为0.0…0x2</a:t>
            </a:r>
            <a:r>
              <a:rPr lang="zh-CN" altLang="en-US" sz="2400" baseline="30000"/>
              <a:t>最小负指数</a:t>
            </a:r>
            <a:r>
              <a:rPr lang="zh-CN" altLang="en-US" sz="2400"/>
              <a:t>。采用偏置指数，0就可以用尾数0和指数0表示：</a:t>
            </a:r>
            <a:endParaRPr lang="zh-CN" altLang="en-US" sz="2400"/>
          </a:p>
          <a:p>
            <a:pPr marL="0" lvl="0" indent="0">
              <a:buNone/>
            </a:pPr>
            <a:endParaRPr lang="zh-CN" altLang="en-US" sz="2400"/>
          </a:p>
          <a:p>
            <a:pPr marL="0" lvl="0" indent="0">
              <a:buNone/>
            </a:pPr>
            <a:r>
              <a:rPr lang="en-US" altLang="zh-CN" sz="2400"/>
              <a:t>	</a:t>
            </a:r>
            <a:endParaRPr lang="en-US" altLang="zh-CN" sz="2400"/>
          </a:p>
        </p:txBody>
      </p:sp>
      <p:pic>
        <p:nvPicPr>
          <p:cNvPr id="22" name="图片 22"/>
          <p:cNvPicPr>
            <a:picLocks noChangeAspect="1"/>
          </p:cNvPicPr>
          <p:nvPr/>
        </p:nvPicPr>
        <p:blipFill>
          <a:blip r:embed="rId1"/>
          <a:stretch>
            <a:fillRect/>
          </a:stretch>
        </p:blipFill>
        <p:spPr>
          <a:xfrm>
            <a:off x="2493645" y="3166110"/>
            <a:ext cx="7087235" cy="151892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2.6.1 IEEE浮点数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zh-CN" altLang="en-US" sz="2400"/>
              <a:t>一个</a:t>
            </a:r>
            <a:r>
              <a:rPr lang="zh-CN" altLang="en-US" sz="2400">
                <a:solidFill>
                  <a:srgbClr val="FF0000"/>
                </a:solidFill>
              </a:rPr>
              <a:t>32位</a:t>
            </a:r>
            <a:r>
              <a:rPr lang="zh-CN" altLang="en-US" sz="2400"/>
              <a:t>IEEE 754单精度浮点数可以被表示为下面的二进制串：</a:t>
            </a:r>
            <a:endParaRPr lang="zh-CN" altLang="en-US" sz="2400"/>
          </a:p>
          <a:p>
            <a:pPr marL="0" lvl="0" indent="0">
              <a:buNone/>
            </a:pPr>
            <a:endParaRPr lang="zh-CN" altLang="en-US" sz="2400"/>
          </a:p>
          <a:p>
            <a:pPr marL="0" lvl="0" indent="0">
              <a:buNone/>
            </a:pPr>
            <a:r>
              <a:rPr lang="en-US" altLang="zh-CN" sz="2400"/>
              <a:t>	</a:t>
            </a:r>
            <a:r>
              <a:rPr lang="zh-CN" altLang="en-US" sz="2400"/>
              <a:t>S	EEEEEEEE	1.MMMMMMMMMMMMMMMMMMMMMMM</a:t>
            </a:r>
            <a:endParaRPr lang="zh-CN" altLang="en-US" sz="2400"/>
          </a:p>
          <a:p>
            <a:pPr marL="0" lvl="0" indent="0">
              <a:buNone/>
            </a:pPr>
            <a:endParaRPr lang="zh-CN" altLang="en-US" sz="2400"/>
          </a:p>
          <a:p>
            <a:pPr marL="0" lvl="0" indent="0">
              <a:buNone/>
            </a:pPr>
            <a:r>
              <a:rPr lang="zh-CN" altLang="en-US" sz="2400"/>
              <a:t>S为</a:t>
            </a:r>
            <a:r>
              <a:rPr lang="zh-CN" altLang="en-US" sz="2400">
                <a:solidFill>
                  <a:srgbClr val="FF0000"/>
                </a:solidFill>
              </a:rPr>
              <a:t>符号位</a:t>
            </a:r>
            <a:r>
              <a:rPr lang="zh-CN" altLang="en-US" sz="2400"/>
              <a:t>，指明这个数是正数还是负数</a:t>
            </a:r>
            <a:endParaRPr lang="zh-CN" altLang="en-US" sz="2400"/>
          </a:p>
          <a:p>
            <a:pPr marL="0" lvl="0" indent="0">
              <a:buNone/>
            </a:pPr>
            <a:r>
              <a:rPr lang="zh-CN" altLang="en-US" sz="2400"/>
              <a:t>E为8位</a:t>
            </a:r>
            <a:r>
              <a:rPr lang="zh-CN" altLang="en-US" sz="2400">
                <a:solidFill>
                  <a:srgbClr val="FF0000"/>
                </a:solidFill>
              </a:rPr>
              <a:t>偏置指数</a:t>
            </a:r>
            <a:r>
              <a:rPr lang="zh-CN" altLang="en-US" sz="2400"/>
              <a:t>，指出了小数点的位置</a:t>
            </a:r>
            <a:endParaRPr lang="zh-CN" altLang="en-US" sz="2400"/>
          </a:p>
          <a:p>
            <a:pPr marL="0" lvl="0" indent="0">
              <a:buNone/>
            </a:pPr>
            <a:r>
              <a:rPr lang="zh-CN" altLang="en-US" sz="2400"/>
              <a:t>M为23位</a:t>
            </a:r>
            <a:r>
              <a:rPr lang="zh-CN" altLang="en-US" sz="2400">
                <a:solidFill>
                  <a:srgbClr val="FF0000"/>
                </a:solidFill>
              </a:rPr>
              <a:t>尾数</a:t>
            </a:r>
            <a:endParaRPr lang="zh-CN" altLang="en-US" sz="2400">
              <a:solidFill>
                <a:srgbClr val="FF0000"/>
              </a:solidFill>
            </a:endParaRPr>
          </a:p>
          <a:p>
            <a:pPr marL="0" lvl="0" indent="0">
              <a:buNone/>
            </a:pPr>
            <a:r>
              <a:rPr lang="en-US" altLang="zh-CN" sz="2400"/>
              <a:t>	</a:t>
            </a:r>
            <a:endParaRPr lang="en-US" altLang="zh-CN" sz="2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2.6.1 IEEE浮点数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en-US" altLang="zh-CN" sz="2400"/>
              <a:t>下图描述了32位浮点数的结构：</a:t>
            </a: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S位为符号位，决定了数的符号，若S=0，则为正数，若S=1，则为负数。</a:t>
            </a:r>
            <a:endParaRPr lang="en-US" altLang="zh-CN" sz="2400"/>
          </a:p>
          <a:p>
            <a:pPr marL="0" lvl="0" indent="0">
              <a:buNone/>
            </a:pPr>
            <a:r>
              <a:rPr lang="en-US" altLang="zh-CN" sz="2400"/>
              <a:t>指数E将浮点数的尾数扩大或缩小</a:t>
            </a:r>
            <a:r>
              <a:rPr lang="en-US" altLang="zh-CN" sz="2400">
                <a:solidFill>
                  <a:srgbClr val="FF0000"/>
                </a:solidFill>
              </a:rPr>
              <a:t>2</a:t>
            </a:r>
            <a:r>
              <a:rPr lang="en-US" altLang="zh-CN" sz="2400" baseline="30000">
                <a:solidFill>
                  <a:srgbClr val="FF0000"/>
                </a:solidFill>
              </a:rPr>
              <a:t>E</a:t>
            </a:r>
            <a:r>
              <a:rPr lang="en-US" altLang="zh-CN" sz="2400">
                <a:solidFill>
                  <a:srgbClr val="FF0000"/>
                </a:solidFill>
              </a:rPr>
              <a:t>倍</a:t>
            </a:r>
            <a:r>
              <a:rPr lang="en-US" altLang="zh-CN" sz="2400"/>
              <a:t>，并且</a:t>
            </a:r>
            <a:r>
              <a:rPr lang="en-US" altLang="zh-CN" sz="2400">
                <a:solidFill>
                  <a:srgbClr val="FF0000"/>
                </a:solidFill>
              </a:rPr>
              <a:t>偏置值为127</a:t>
            </a:r>
            <a:r>
              <a:rPr lang="en-US" altLang="zh-CN" sz="2400"/>
              <a:t>。</a:t>
            </a:r>
            <a:endParaRPr lang="en-US" altLang="zh-CN" sz="2400"/>
          </a:p>
          <a:p>
            <a:pPr marL="0" lvl="0" indent="0">
              <a:buNone/>
            </a:pPr>
            <a:r>
              <a:rPr lang="en-US" altLang="zh-CN" sz="2400"/>
              <a:t>如浮点数+1.11001…0x2</a:t>
            </a:r>
            <a:r>
              <a:rPr lang="en-US" altLang="zh-CN" sz="2400" baseline="30000"/>
              <a:t>12</a:t>
            </a:r>
            <a:r>
              <a:rPr lang="en-US" altLang="zh-CN" sz="2400"/>
              <a:t>的指数为12+127=139</a:t>
            </a:r>
            <a:r>
              <a:rPr lang="en-US" altLang="zh-CN" sz="2400" baseline="-25000"/>
              <a:t>10</a:t>
            </a:r>
            <a:r>
              <a:rPr lang="en-US" altLang="zh-CN" sz="2400"/>
              <a:t>=10001011</a:t>
            </a:r>
            <a:r>
              <a:rPr lang="en-US" altLang="zh-CN" sz="2400" baseline="-25000"/>
              <a:t>2</a:t>
            </a:r>
            <a:r>
              <a:rPr lang="en-US" altLang="zh-CN" sz="2400"/>
              <a:t> 。	</a:t>
            </a:r>
            <a:endParaRPr lang="en-US" altLang="zh-CN" sz="2400"/>
          </a:p>
        </p:txBody>
      </p:sp>
      <p:pic>
        <p:nvPicPr>
          <p:cNvPr id="93" name="图片 93"/>
          <p:cNvPicPr>
            <a:picLocks noChangeAspect="1"/>
          </p:cNvPicPr>
          <p:nvPr/>
        </p:nvPicPr>
        <p:blipFill>
          <a:blip r:embed="rId1"/>
          <a:stretch>
            <a:fillRect/>
          </a:stretch>
        </p:blipFill>
        <p:spPr>
          <a:xfrm>
            <a:off x="2654300" y="2252980"/>
            <a:ext cx="6426200" cy="23241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2.6.1 IEEE浮点数</a:t>
            </a:r>
            <a:endParaRPr>
              <a:sym typeface="+mn-ea"/>
            </a:endParaRPr>
          </a:p>
        </p:txBody>
      </p:sp>
      <p:sp>
        <p:nvSpPr>
          <p:cNvPr id="3" name="内容占位符 2"/>
          <p:cNvSpPr/>
          <p:nvPr>
            <p:ph idx="1"/>
          </p:nvPr>
        </p:nvSpPr>
        <p:spPr>
          <a:xfrm>
            <a:off x="838200" y="1376045"/>
            <a:ext cx="10515600" cy="5481955"/>
          </a:xfrm>
        </p:spPr>
        <p:txBody>
          <a:bodyPr>
            <a:normAutofit fontScale="90000"/>
          </a:bodyPr>
          <a:p>
            <a:pPr marL="0" lvl="0" indent="0">
              <a:buNone/>
            </a:pPr>
            <a:r>
              <a:rPr lang="en-US" altLang="zh-CN" sz="2400"/>
              <a:t>IEEE浮点数的尾数</a:t>
            </a:r>
            <a:r>
              <a:rPr lang="en-US" altLang="zh-CN" sz="2400">
                <a:solidFill>
                  <a:srgbClr val="FF0000"/>
                </a:solidFill>
              </a:rPr>
              <a:t>总是规格化</a:t>
            </a:r>
            <a:r>
              <a:rPr lang="en-US" altLang="zh-CN" sz="2400"/>
              <a:t>的，其值范围在1.0000..00~1.1111..11，除非这个浮点数是0，此时尾数为0.000..00。</a:t>
            </a:r>
            <a:endParaRPr lang="en-US" altLang="zh-CN" sz="2400"/>
          </a:p>
          <a:p>
            <a:pPr marL="0" lvl="0" indent="0">
              <a:buNone/>
            </a:pPr>
            <a:endParaRPr lang="en-US" altLang="zh-CN" sz="2400"/>
          </a:p>
          <a:p>
            <a:pPr marL="0" lvl="0" indent="0">
              <a:buNone/>
            </a:pPr>
            <a:r>
              <a:rPr lang="en-US" altLang="zh-CN" sz="2400"/>
              <a:t>由于尾数总是规格化的，且</a:t>
            </a:r>
            <a:r>
              <a:rPr lang="en-US" altLang="zh-CN" sz="2400">
                <a:solidFill>
                  <a:srgbClr val="FF0000"/>
                </a:solidFill>
              </a:rPr>
              <a:t>最高位总是为1</a:t>
            </a:r>
            <a:r>
              <a:rPr lang="en-US" altLang="zh-CN" sz="2400"/>
              <a:t>，因此将尾数存入存储器时没有必要保存最高位的1。所以，一个非0的IEEE 754浮点数可被定义为：</a:t>
            </a: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	S：符号位</a:t>
            </a:r>
            <a:endParaRPr lang="en-US" altLang="zh-CN" sz="2400"/>
          </a:p>
          <a:p>
            <a:pPr marL="0" lvl="0" indent="0">
              <a:buNone/>
            </a:pPr>
            <a:r>
              <a:rPr lang="en-US" altLang="zh-CN" sz="2400"/>
              <a:t>	E：偏置量为B的指数</a:t>
            </a:r>
            <a:endParaRPr lang="en-US" altLang="zh-CN" sz="2400"/>
          </a:p>
          <a:p>
            <a:pPr marL="0" lvl="0" indent="0">
              <a:buNone/>
            </a:pPr>
            <a:r>
              <a:rPr lang="en-US" altLang="zh-CN" sz="2400"/>
              <a:t>	F：尾数的小数部分（实际的尾数为1.F，有个隐含的1）</a:t>
            </a:r>
            <a:endParaRPr lang="en-US" altLang="zh-CN" sz="2400"/>
          </a:p>
          <a:p>
            <a:pPr marL="0" lvl="0" indent="0">
              <a:buNone/>
            </a:pPr>
            <a:endParaRPr lang="en-US" altLang="zh-CN" sz="2400"/>
          </a:p>
          <a:p>
            <a:pPr marL="0" lvl="0" indent="0">
              <a:buNone/>
            </a:pPr>
            <a:r>
              <a:rPr lang="en-US" altLang="zh-CN" sz="2400"/>
              <a:t>浮点数0被表示为S=0，E=0，M=0（即</a:t>
            </a:r>
            <a:r>
              <a:rPr lang="en-US" altLang="zh-CN" sz="2400">
                <a:solidFill>
                  <a:srgbClr val="FF0000"/>
                </a:solidFill>
              </a:rPr>
              <a:t>浮点数0用全0表示</a:t>
            </a:r>
            <a:r>
              <a:rPr lang="en-US" altLang="zh-CN" sz="2400"/>
              <a:t>）</a:t>
            </a:r>
            <a:endParaRPr lang="en-US" altLang="zh-CN" sz="2400"/>
          </a:p>
          <a:p>
            <a:pPr marL="0" lvl="0" indent="0">
              <a:buNone/>
            </a:pPr>
            <a:r>
              <a:rPr lang="en-US" altLang="zh-CN" sz="2400"/>
              <a:t>	</a:t>
            </a:r>
            <a:endParaRPr lang="en-US" altLang="zh-CN" sz="2400"/>
          </a:p>
        </p:txBody>
      </p:sp>
      <p:pic>
        <p:nvPicPr>
          <p:cNvPr id="103" name="图片 103"/>
          <p:cNvPicPr>
            <a:picLocks noChangeAspect="1"/>
          </p:cNvPicPr>
          <p:nvPr/>
        </p:nvPicPr>
        <p:blipFill>
          <a:blip r:embed="rId1"/>
          <a:stretch>
            <a:fillRect/>
          </a:stretch>
        </p:blipFill>
        <p:spPr>
          <a:xfrm>
            <a:off x="3833495" y="3403600"/>
            <a:ext cx="3298825" cy="42799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2.6.1 IEEE浮点数</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考虑下面的例子：</a:t>
            </a:r>
            <a:endParaRPr lang="en-US" altLang="zh-CN" sz="2400"/>
          </a:p>
          <a:p>
            <a:pPr marL="0" lvl="0" indent="0">
              <a:buNone/>
            </a:pPr>
            <a:r>
              <a:rPr lang="en-US" altLang="zh-CN" sz="2400"/>
              <a:t>将一个32位IEEE单精度浮点数X=11000001100110011000000000000000解压为一个符号</a:t>
            </a:r>
            <a:r>
              <a:rPr lang="zh-CN" altLang="en-US" sz="2400"/>
              <a:t>位</a:t>
            </a:r>
            <a:r>
              <a:rPr lang="en-US" altLang="zh-CN" sz="2400"/>
              <a:t>、一个偏置指数和一个尾数。</a:t>
            </a:r>
            <a:endParaRPr lang="en-US" altLang="zh-CN" sz="2400"/>
          </a:p>
          <a:p>
            <a:pPr marL="0" lvl="0" indent="0">
              <a:buNone/>
            </a:pPr>
            <a:endParaRPr lang="en-US" altLang="zh-CN" sz="2400"/>
          </a:p>
          <a:p>
            <a:pPr marL="0" lvl="0" indent="0">
              <a:buNone/>
            </a:pPr>
            <a:r>
              <a:rPr lang="en-US" altLang="zh-CN" sz="2400"/>
              <a:t>解压这3个字段得到：S = 1，E=10000011，F=00110011000000000000000</a:t>
            </a:r>
            <a:endParaRPr lang="en-US" altLang="zh-CN" sz="2400"/>
          </a:p>
          <a:p>
            <a:pPr marL="0" lvl="0" indent="0">
              <a:buNone/>
            </a:pPr>
            <a:r>
              <a:rPr lang="en-US" altLang="zh-CN" sz="2400"/>
              <a:t>实际的尾数为1. 00110011000000000000000，因此这个数为：</a:t>
            </a:r>
            <a:endParaRPr lang="en-US" altLang="zh-CN" sz="2400"/>
          </a:p>
          <a:p>
            <a:pPr marL="0" lvl="0" indent="0">
              <a:buNone/>
            </a:pPr>
            <a:r>
              <a:rPr lang="en-US" altLang="zh-CN" sz="2400"/>
              <a:t>	-1. 00110011000000000000000 x 2</a:t>
            </a:r>
            <a:r>
              <a:rPr lang="en-US" altLang="zh-CN" sz="2400" baseline="30000"/>
              <a:t>10000011 – 01111111</a:t>
            </a:r>
            <a:r>
              <a:rPr lang="en-US" altLang="zh-CN" sz="2400"/>
              <a:t> </a:t>
            </a:r>
            <a:endParaRPr lang="en-US" altLang="zh-CN" sz="2400"/>
          </a:p>
          <a:p>
            <a:pPr marL="0" lvl="0" indent="0">
              <a:buNone/>
            </a:pPr>
            <a:r>
              <a:rPr lang="en-US" altLang="zh-CN" sz="2400"/>
              <a:t>		= -1.00110011000000000000000 x 2</a:t>
            </a:r>
            <a:r>
              <a:rPr lang="en-US" altLang="zh-CN" sz="2400" baseline="30000"/>
              <a:t>4</a:t>
            </a:r>
            <a:endParaRPr lang="en-US" altLang="zh-CN" sz="2400"/>
          </a:p>
          <a:p>
            <a:pPr marL="0" lvl="0" indent="0">
              <a:buNone/>
            </a:pPr>
            <a:r>
              <a:rPr lang="en-US" altLang="zh-CN" sz="2400"/>
              <a:t>		 = -10011.0011	</a:t>
            </a:r>
            <a:endParaRPr lang="en-US" altLang="zh-CN" sz="2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endParaRPr lang="en-US" altLang="zh-CN" sz="2400"/>
          </a:p>
          <a:p>
            <a:pPr marL="0" lvl="0" indent="0">
              <a:buNone/>
            </a:pPr>
            <a:r>
              <a:rPr lang="en-US" altLang="zh-CN" sz="2400"/>
              <a:t>ANSI/IEEE 745-1985标准定义了基本的和扩展的浮点数格式，以及一组数量有限的算术运算的规则（加、减、乘、除、平方根、求余和比较）。</a:t>
            </a:r>
            <a:endParaRPr lang="en-US" altLang="zh-CN" sz="2400"/>
          </a:p>
          <a:p>
            <a:pPr marL="0" lvl="0" indent="0">
              <a:buNone/>
            </a:pPr>
            <a:endParaRPr lang="en-US" altLang="zh-CN" sz="2400"/>
          </a:p>
          <a:p>
            <a:pPr marL="0" lvl="0" indent="0">
              <a:buNone/>
            </a:pPr>
            <a:r>
              <a:rPr lang="en-US" altLang="zh-CN" sz="2400">
                <a:solidFill>
                  <a:srgbClr val="FF0000"/>
                </a:solidFill>
              </a:rPr>
              <a:t>非数</a:t>
            </a:r>
            <a:r>
              <a:rPr lang="en-US" altLang="zh-CN" sz="2400"/>
              <a:t>（Not a Number，</a:t>
            </a:r>
            <a:r>
              <a:rPr lang="en-US" altLang="zh-CN" sz="2400">
                <a:solidFill>
                  <a:srgbClr val="FF0000"/>
                </a:solidFill>
              </a:rPr>
              <a:t>NaN</a:t>
            </a:r>
            <a:r>
              <a:rPr lang="en-US" altLang="zh-CN" sz="2400"/>
              <a:t>）是IEEE 754标准提供的一个专门符号，代表IEEE 754标准格式所</a:t>
            </a:r>
            <a:r>
              <a:rPr lang="en-US" altLang="zh-CN" sz="2400">
                <a:solidFill>
                  <a:srgbClr val="FF0000"/>
                </a:solidFill>
              </a:rPr>
              <a:t>不能表示的数</a:t>
            </a:r>
            <a:r>
              <a:rPr lang="en-US" altLang="zh-CN" sz="2400"/>
              <a:t>。</a:t>
            </a:r>
            <a:endParaRPr lang="en-US" altLang="zh-CN" sz="2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下图，IEEE 754标准定义了3种浮点数格式：</a:t>
            </a:r>
            <a:endParaRPr lang="en-US" altLang="zh-CN" sz="2400"/>
          </a:p>
          <a:p>
            <a:pPr marL="0" lvl="0" indent="0">
              <a:buNone/>
            </a:pPr>
            <a:endParaRPr lang="en-US" altLang="zh-CN" sz="2400"/>
          </a:p>
        </p:txBody>
      </p:sp>
      <p:pic>
        <p:nvPicPr>
          <p:cNvPr id="124" name="图片 124"/>
          <p:cNvPicPr>
            <a:picLocks noChangeAspect="1"/>
          </p:cNvPicPr>
          <p:nvPr/>
        </p:nvPicPr>
        <p:blipFill>
          <a:blip r:embed="rId1"/>
          <a:stretch>
            <a:fillRect/>
          </a:stretch>
        </p:blipFill>
        <p:spPr>
          <a:xfrm>
            <a:off x="2796540" y="1978025"/>
            <a:ext cx="7038975" cy="472249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下图，IEEE 754标准定义了3种浮点数格式：</a:t>
            </a:r>
            <a:endParaRPr lang="en-US" altLang="zh-CN" sz="2400"/>
          </a:p>
          <a:p>
            <a:pPr marL="0" lvl="0" indent="0">
              <a:buNone/>
            </a:pPr>
            <a:endParaRPr lang="en-US" altLang="zh-CN" sz="2400"/>
          </a:p>
        </p:txBody>
      </p:sp>
      <p:pic>
        <p:nvPicPr>
          <p:cNvPr id="131" name="图片 131"/>
          <p:cNvPicPr>
            <a:picLocks noChangeAspect="1"/>
          </p:cNvPicPr>
          <p:nvPr/>
        </p:nvPicPr>
        <p:blipFill>
          <a:blip r:embed="rId1"/>
          <a:stretch>
            <a:fillRect/>
          </a:stretch>
        </p:blipFill>
        <p:spPr>
          <a:xfrm>
            <a:off x="2998470" y="2033905"/>
            <a:ext cx="6939915" cy="4620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a:xfrm>
            <a:off x="838200" y="1494155"/>
            <a:ext cx="10515600" cy="4669790"/>
          </a:xfrm>
        </p:spPr>
        <p:txBody>
          <a:bodyPr/>
          <a:p>
            <a:pPr marL="0" indent="0">
              <a:buNone/>
            </a:pPr>
            <a:r>
              <a:rPr lang="zh-CN" sz="2395"/>
              <a:t>（3）数字计算机的结构，可以被分为两部分：中央处理单元和存储器系统。CPU读程序并完成程序指定的操作。存储器系统保存两类信息：程序，程序处理或产生的数据。</a:t>
            </a:r>
            <a:endParaRPr lang="zh-CN" sz="2395"/>
          </a:p>
          <a:p>
            <a:pPr marL="0" indent="0">
              <a:buNone/>
            </a:pPr>
            <a:endParaRPr lang="zh-CN" sz="2395"/>
          </a:p>
          <a:p>
            <a:pPr marL="0" indent="0">
              <a:buNone/>
            </a:pPr>
            <a:r>
              <a:rPr lang="zh-CN" sz="2395"/>
              <a:t>（4）寄存器是CPU内部用来存放数据的存储单元。</a:t>
            </a:r>
            <a:endParaRPr lang="zh-CN" sz="2395"/>
          </a:p>
          <a:p>
            <a:pPr marL="0" indent="0">
              <a:buNone/>
            </a:pPr>
            <a:endParaRPr lang="zh-CN" sz="2395"/>
          </a:p>
          <a:p>
            <a:pPr marL="0" indent="0">
              <a:buNone/>
            </a:pPr>
            <a:r>
              <a:rPr lang="zh-CN" sz="2395"/>
              <a:t>（5）时钟提供了脉冲流，所有内部操作都在时钟脉冲的触发下进行。时钟频率是决定计算机速度的一个因素。</a:t>
            </a:r>
            <a:endParaRPr lang="zh-CN" sz="2395"/>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endParaRPr lang="en-US" altLang="zh-CN" sz="2400"/>
          </a:p>
          <a:p>
            <a:pPr marL="0" lvl="0" indent="0">
              <a:buNone/>
            </a:pPr>
            <a:r>
              <a:rPr lang="en-US" altLang="zh-CN" sz="2400"/>
              <a:t>在32位IEEE 754单精度浮点数格式中，</a:t>
            </a:r>
            <a:r>
              <a:rPr lang="en-US" altLang="zh-CN" sz="2400">
                <a:solidFill>
                  <a:srgbClr val="FF0000"/>
                </a:solidFill>
              </a:rPr>
              <a:t>最大指数E</a:t>
            </a:r>
            <a:r>
              <a:rPr lang="en-US" altLang="zh-CN" sz="2400" baseline="-25000">
                <a:solidFill>
                  <a:srgbClr val="FF0000"/>
                </a:solidFill>
              </a:rPr>
              <a:t>max</a:t>
            </a:r>
            <a:r>
              <a:rPr lang="en-US" altLang="zh-CN" sz="2400"/>
              <a:t>为+127，</a:t>
            </a:r>
            <a:r>
              <a:rPr lang="en-US" altLang="zh-CN" sz="2400">
                <a:solidFill>
                  <a:srgbClr val="FF0000"/>
                </a:solidFill>
              </a:rPr>
              <a:t>最小指数E</a:t>
            </a:r>
            <a:r>
              <a:rPr lang="en-US" altLang="zh-CN" sz="2400" baseline="-25000">
                <a:solidFill>
                  <a:srgbClr val="FF0000"/>
                </a:solidFill>
              </a:rPr>
              <a:t>min</a:t>
            </a:r>
            <a:r>
              <a:rPr lang="en-US" altLang="zh-CN" sz="2400"/>
              <a:t>为</a:t>
            </a:r>
            <a:endParaRPr lang="en-US" altLang="zh-CN" sz="2400"/>
          </a:p>
          <a:p>
            <a:pPr marL="0" lvl="0" indent="0">
              <a:buNone/>
            </a:pPr>
            <a:r>
              <a:rPr lang="en-US" altLang="zh-CN" sz="2400"/>
              <a:t>-126，而不是+128~-127。E</a:t>
            </a:r>
            <a:r>
              <a:rPr lang="en-US" altLang="zh-CN" sz="2400" baseline="-25000"/>
              <a:t>min</a:t>
            </a:r>
            <a:r>
              <a:rPr lang="en-US" altLang="zh-CN" sz="2400"/>
              <a:t>-1（即-127）用来表示浮点0，</a:t>
            </a:r>
            <a:endParaRPr lang="en-US" altLang="zh-CN" sz="2400"/>
          </a:p>
          <a:p>
            <a:pPr marL="0" lvl="0" indent="0">
              <a:buNone/>
            </a:pPr>
            <a:r>
              <a:rPr lang="en-US" altLang="zh-CN" sz="2400"/>
              <a:t>E</a:t>
            </a:r>
            <a:r>
              <a:rPr lang="en-US" altLang="zh-CN" sz="2400" baseline="-25000"/>
              <a:t>max</a:t>
            </a:r>
            <a:r>
              <a:rPr lang="en-US" altLang="zh-CN" sz="2400"/>
              <a:t>+1用来表示正/负无穷大或NaN数。</a:t>
            </a:r>
            <a:endParaRPr lang="en-US" altLang="zh-CN" sz="24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下图，描述了IEEE单精度浮点数格式，指数E=0和E=255等特例分别被用于表示浮点0、非规格化小数、正或负无穷大、以及NaN：</a:t>
            </a:r>
            <a:endParaRPr lang="en-US" altLang="zh-CN" sz="2400"/>
          </a:p>
          <a:p>
            <a:pPr marL="0" lvl="0" indent="0">
              <a:buNone/>
            </a:pPr>
            <a:endParaRPr lang="en-US" altLang="zh-CN" sz="2400"/>
          </a:p>
        </p:txBody>
      </p:sp>
      <p:pic>
        <p:nvPicPr>
          <p:cNvPr id="132" name="图片 132"/>
          <p:cNvPicPr>
            <a:picLocks noChangeAspect="1"/>
          </p:cNvPicPr>
          <p:nvPr/>
        </p:nvPicPr>
        <p:blipFill>
          <a:blip r:embed="rId1"/>
          <a:stretch>
            <a:fillRect/>
          </a:stretch>
        </p:blipFill>
        <p:spPr>
          <a:xfrm>
            <a:off x="3265805" y="2432685"/>
            <a:ext cx="6720205" cy="346329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下图，描述了IEEE单精度浮点数格式，指数E=0和E=255等特例分别被用于表示浮点0、非规格化小数、正或负无穷大、以及NaN：</a:t>
            </a:r>
            <a:endParaRPr lang="en-US" altLang="zh-CN" sz="2400"/>
          </a:p>
          <a:p>
            <a:pPr marL="0" lvl="0" indent="0">
              <a:buNone/>
            </a:pPr>
            <a:endParaRPr lang="en-US" altLang="zh-CN" sz="2400"/>
          </a:p>
        </p:txBody>
      </p:sp>
      <p:pic>
        <p:nvPicPr>
          <p:cNvPr id="133" name="图片 133"/>
          <p:cNvPicPr>
            <a:picLocks noChangeAspect="1"/>
          </p:cNvPicPr>
          <p:nvPr/>
        </p:nvPicPr>
        <p:blipFill>
          <a:blip r:embed="rId1"/>
          <a:stretch>
            <a:fillRect/>
          </a:stretch>
        </p:blipFill>
        <p:spPr>
          <a:xfrm>
            <a:off x="2781300" y="2559050"/>
            <a:ext cx="6903720" cy="292989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十进制数转换为二进制浮点数的实例</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将十进制数4100.125</a:t>
            </a:r>
            <a:r>
              <a:rPr lang="en-US" altLang="zh-CN" sz="2400" baseline="-25000"/>
              <a:t>10</a:t>
            </a:r>
            <a:r>
              <a:rPr lang="en-US" altLang="zh-CN" sz="2400"/>
              <a:t>转换为符合IEEE 754标准的32位单精度二进制浮点数？</a:t>
            </a:r>
            <a:endParaRPr lang="en-US" altLang="zh-CN" sz="2400"/>
          </a:p>
          <a:p>
            <a:pPr marL="0" lvl="0" indent="0">
              <a:buNone/>
            </a:pPr>
            <a:endParaRPr lang="en-US" altLang="zh-CN" sz="2400"/>
          </a:p>
          <a:p>
            <a:pPr marL="0" lvl="0" indent="0">
              <a:buNone/>
            </a:pPr>
            <a:r>
              <a:rPr lang="en-US" altLang="zh-CN" sz="2400"/>
              <a:t>步骤：</a:t>
            </a:r>
            <a:endParaRPr lang="en-US" altLang="zh-CN" sz="2400"/>
          </a:p>
          <a:p>
            <a:pPr marL="0" lvl="0" indent="0">
              <a:buNone/>
            </a:pPr>
            <a:r>
              <a:rPr lang="en-US" altLang="zh-CN" sz="2400"/>
              <a:t>1）将4100.125转换为二进制定点数，整数部分4100</a:t>
            </a:r>
            <a:r>
              <a:rPr lang="en-US" altLang="zh-CN" sz="2400" baseline="-25000"/>
              <a:t>10</a:t>
            </a:r>
            <a:r>
              <a:rPr lang="en-US" altLang="zh-CN" sz="2400"/>
              <a:t>=1000000000100</a:t>
            </a:r>
            <a:r>
              <a:rPr lang="en-US" altLang="zh-CN" sz="2400" baseline="-25000"/>
              <a:t>2</a:t>
            </a:r>
            <a:r>
              <a:rPr lang="en-US" altLang="zh-CN" sz="2400"/>
              <a:t>，小数部分0.125</a:t>
            </a:r>
            <a:r>
              <a:rPr lang="en-US" altLang="zh-CN" sz="2400" baseline="-25000"/>
              <a:t>10</a:t>
            </a:r>
            <a:r>
              <a:rPr lang="en-US" altLang="zh-CN" sz="2400"/>
              <a:t>=0.001</a:t>
            </a:r>
            <a:r>
              <a:rPr lang="en-US" altLang="zh-CN" sz="2400" baseline="-25000"/>
              <a:t>2</a:t>
            </a:r>
            <a:r>
              <a:rPr lang="en-US" altLang="zh-CN" sz="2400"/>
              <a:t>，则4100.125</a:t>
            </a:r>
            <a:r>
              <a:rPr lang="en-US" altLang="zh-CN" sz="2400" baseline="-25000"/>
              <a:t>10</a:t>
            </a:r>
            <a:r>
              <a:rPr lang="en-US" altLang="zh-CN" sz="2400"/>
              <a:t>=1000000000100.001</a:t>
            </a:r>
            <a:r>
              <a:rPr lang="en-US" altLang="zh-CN" sz="2400" baseline="-25000"/>
              <a:t>2</a:t>
            </a:r>
            <a:endParaRPr lang="en-US" altLang="zh-CN" sz="2400"/>
          </a:p>
          <a:p>
            <a:pPr marL="0" lvl="0" indent="0">
              <a:buNone/>
            </a:pPr>
            <a:r>
              <a:rPr lang="en-US" altLang="zh-CN" sz="2400"/>
              <a:t>2）将1000000000100.001</a:t>
            </a:r>
            <a:r>
              <a:rPr lang="en-US" altLang="zh-CN" sz="2400" baseline="-25000"/>
              <a:t>2</a:t>
            </a:r>
            <a:r>
              <a:rPr lang="en-US" altLang="zh-CN" sz="2400"/>
              <a:t>规格化为1.000000000100001 x 2</a:t>
            </a:r>
            <a:r>
              <a:rPr lang="en-US" altLang="zh-CN" sz="2400" baseline="30000"/>
              <a:t>12</a:t>
            </a:r>
            <a:r>
              <a:rPr lang="en-US" altLang="zh-CN" sz="2400"/>
              <a:t>，则：</a:t>
            </a:r>
            <a:endParaRPr lang="en-US" altLang="zh-CN" sz="2400"/>
          </a:p>
          <a:p>
            <a:pPr marL="0" lvl="0" indent="0">
              <a:buNone/>
            </a:pPr>
            <a:r>
              <a:rPr lang="en-US" altLang="zh-CN" sz="2400"/>
              <a:t>	符号位S为0，该数为正数</a:t>
            </a:r>
            <a:endParaRPr lang="en-US" altLang="zh-CN" sz="2400"/>
          </a:p>
          <a:p>
            <a:pPr marL="0" lvl="0" indent="0">
              <a:buNone/>
            </a:pPr>
            <a:r>
              <a:rPr lang="en-US" altLang="zh-CN" sz="2400"/>
              <a:t>	指数为12 + 127 = 139</a:t>
            </a:r>
            <a:r>
              <a:rPr lang="en-US" altLang="zh-CN" sz="2400" baseline="-25000"/>
              <a:t>10</a:t>
            </a:r>
            <a:r>
              <a:rPr lang="en-US" altLang="zh-CN" sz="2400"/>
              <a:t> = 10001011</a:t>
            </a:r>
            <a:r>
              <a:rPr lang="en-US" altLang="zh-CN" sz="2400" baseline="-25000"/>
              <a:t>2</a:t>
            </a:r>
            <a:endParaRPr lang="en-US" altLang="zh-CN" sz="2400"/>
          </a:p>
          <a:p>
            <a:pPr marL="0" lvl="0" indent="0">
              <a:buNone/>
            </a:pPr>
            <a:r>
              <a:rPr lang="en-US" altLang="zh-CN" sz="2400"/>
              <a:t>尾数为0000000001000010000000（起始位1被省略，尾数扩展为23位）</a:t>
            </a:r>
            <a:endParaRPr lang="en-US" altLang="zh-CN" sz="2400"/>
          </a:p>
          <a:p>
            <a:pPr marL="0" lvl="0" indent="0">
              <a:buNone/>
            </a:pPr>
            <a:r>
              <a:rPr lang="en-US" altLang="zh-CN" sz="2400"/>
              <a:t>因此结果为0100010110000000001000010000000</a:t>
            </a:r>
            <a:endParaRPr lang="en-US" altLang="zh-CN" sz="2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二进制浮点数转换为十进制</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将二进制浮点数11000100011011000000000000000000转换为十进制？</a:t>
            </a:r>
            <a:endParaRPr lang="en-US" altLang="zh-CN" sz="2400"/>
          </a:p>
          <a:p>
            <a:pPr marL="0" lvl="0" indent="0">
              <a:buNone/>
            </a:pPr>
            <a:endParaRPr lang="en-US" altLang="zh-CN" sz="2400"/>
          </a:p>
          <a:p>
            <a:pPr marL="0" lvl="0" indent="0">
              <a:buNone/>
            </a:pPr>
            <a:r>
              <a:rPr lang="en-US" altLang="zh-CN" sz="2400"/>
              <a:t>步骤：</a:t>
            </a:r>
            <a:endParaRPr lang="en-US" altLang="zh-CN" sz="2400"/>
          </a:p>
          <a:p>
            <a:pPr marL="0" lvl="0" indent="0">
              <a:buNone/>
            </a:pPr>
            <a:r>
              <a:rPr lang="en-US" altLang="zh-CN" sz="2400"/>
              <a:t>1）分析得到符号位S =1，偏置指数E=10001000，</a:t>
            </a:r>
            <a:endParaRPr lang="en-US" altLang="zh-CN" sz="2400"/>
          </a:p>
          <a:p>
            <a:pPr marL="0" lvl="0" indent="0">
              <a:buNone/>
            </a:pPr>
            <a:r>
              <a:rPr lang="en-US" altLang="zh-CN" sz="2400"/>
              <a:t>尾数F=11011000000000000000000</a:t>
            </a:r>
            <a:endParaRPr lang="en-US" altLang="zh-CN" sz="2400"/>
          </a:p>
          <a:p>
            <a:pPr marL="0" lvl="0" indent="0">
              <a:buNone/>
            </a:pPr>
            <a:endParaRPr lang="en-US" altLang="zh-CN" sz="2400"/>
          </a:p>
          <a:p>
            <a:pPr marL="0" lvl="0" indent="0">
              <a:buNone/>
            </a:pPr>
            <a:r>
              <a:rPr lang="en-US" altLang="zh-CN" sz="2400"/>
              <a:t>2）偏置指数10001000</a:t>
            </a:r>
            <a:r>
              <a:rPr lang="en-US" altLang="zh-CN" sz="2400" baseline="-25000"/>
              <a:t>2</a:t>
            </a:r>
            <a:r>
              <a:rPr lang="en-US" altLang="zh-CN" sz="2400"/>
              <a:t>减去127得到实际指数</a:t>
            </a:r>
            <a:endParaRPr lang="en-US" altLang="zh-CN" sz="2400"/>
          </a:p>
          <a:p>
            <a:pPr marL="0" lvl="0" indent="0">
              <a:buNone/>
            </a:pPr>
            <a:r>
              <a:rPr lang="en-US" altLang="zh-CN" sz="2400"/>
              <a:t>	10001000</a:t>
            </a:r>
            <a:r>
              <a:rPr lang="en-US" altLang="zh-CN" sz="2400" baseline="-25000"/>
              <a:t>2</a:t>
            </a:r>
            <a:r>
              <a:rPr lang="en-US" altLang="zh-CN" sz="2400"/>
              <a:t>-01111111</a:t>
            </a:r>
            <a:r>
              <a:rPr lang="en-US" altLang="zh-CN" sz="2400" baseline="-25000"/>
              <a:t>2</a:t>
            </a:r>
            <a:r>
              <a:rPr lang="en-US" altLang="zh-CN" sz="2400"/>
              <a:t>=00000111</a:t>
            </a:r>
            <a:r>
              <a:rPr lang="en-US" altLang="zh-CN" sz="2400" baseline="-25000"/>
              <a:t>2</a:t>
            </a:r>
            <a:r>
              <a:rPr lang="en-US" altLang="zh-CN" sz="2400"/>
              <a:t>=7</a:t>
            </a:r>
            <a:r>
              <a:rPr lang="en-US" altLang="zh-CN" sz="2400" baseline="-25000"/>
              <a:t>10</a:t>
            </a:r>
            <a:r>
              <a:rPr lang="en-US" altLang="zh-CN" sz="2400"/>
              <a:t>，则：</a:t>
            </a:r>
            <a:endParaRPr lang="en-US" altLang="zh-CN" sz="2400"/>
          </a:p>
          <a:p>
            <a:pPr marL="0" lvl="0" indent="0">
              <a:buNone/>
            </a:pPr>
            <a:r>
              <a:rPr lang="en-US" altLang="zh-CN" sz="2400"/>
              <a:t>这个数为：-1.11011000000000000000000</a:t>
            </a:r>
            <a:r>
              <a:rPr lang="en-US" altLang="zh-CN" sz="2400" baseline="-25000"/>
              <a:t>2</a:t>
            </a:r>
            <a:r>
              <a:rPr lang="en-US" altLang="zh-CN" sz="2400"/>
              <a:t> x 2</a:t>
            </a:r>
            <a:r>
              <a:rPr lang="en-US" altLang="zh-CN" sz="2400" baseline="30000"/>
              <a:t>7</a:t>
            </a:r>
            <a:r>
              <a:rPr lang="en-US" altLang="zh-CN" sz="2400"/>
              <a:t> = -11101100</a:t>
            </a:r>
            <a:r>
              <a:rPr lang="en-US" altLang="zh-CN" sz="2400" baseline="-25000"/>
              <a:t>2</a:t>
            </a:r>
            <a:r>
              <a:rPr lang="en-US" altLang="zh-CN" sz="2400"/>
              <a:t> = -236</a:t>
            </a:r>
            <a:r>
              <a:rPr lang="en-US" altLang="zh-CN" sz="2400" baseline="-25000"/>
              <a:t>10</a:t>
            </a:r>
            <a:endParaRPr lang="en-US" altLang="zh-CN" sz="2400" baseline="-250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2.IEEE浮点数的特点</a:t>
            </a:r>
            <a:endParaRPr>
              <a:sym typeface="+mn-ea"/>
            </a:endParaRPr>
          </a:p>
        </p:txBody>
      </p:sp>
      <p:sp>
        <p:nvSpPr>
          <p:cNvPr id="3" name="内容占位符 2"/>
          <p:cNvSpPr/>
          <p:nvPr>
            <p:ph idx="1"/>
          </p:nvPr>
        </p:nvSpPr>
        <p:spPr>
          <a:xfrm>
            <a:off x="838200" y="1563370"/>
            <a:ext cx="10515600" cy="5132070"/>
          </a:xfrm>
        </p:spPr>
        <p:txBody>
          <a:bodyPr>
            <a:normAutofit fontScale="90000" lnSpcReduction="20000"/>
          </a:bodyPr>
          <a:p>
            <a:pPr marL="0" lvl="0" indent="0">
              <a:buNone/>
            </a:pPr>
            <a:r>
              <a:rPr lang="en-US" altLang="zh-CN" sz="2400"/>
              <a:t>1）浮点数接近0时的特点，下图描述了一个指数为2位，尾数为2位的浮点数</a:t>
            </a:r>
            <a:endParaRPr lang="en-US" altLang="zh-CN" sz="2400"/>
          </a:p>
          <a:p>
            <a:pPr marL="0" lvl="0" indent="0">
              <a:buNone/>
            </a:pPr>
            <a:r>
              <a:rPr lang="en-US" altLang="zh-CN" sz="2400"/>
              <a:t>系统。浮点数0表示为00 000，下一个规格化的正数表示为00 100（即2</a:t>
            </a:r>
            <a:r>
              <a:rPr lang="en-US" altLang="zh-CN" sz="2400" baseline="30000"/>
              <a:t>-b</a:t>
            </a:r>
            <a:r>
              <a:rPr lang="en-US" altLang="zh-CN" sz="2400"/>
              <a:t>x 1.00，</a:t>
            </a:r>
            <a:endParaRPr lang="en-US" altLang="zh-CN" sz="2400"/>
          </a:p>
          <a:p>
            <a:pPr marL="0" lvl="0" indent="0">
              <a:buNone/>
            </a:pPr>
            <a:r>
              <a:rPr lang="en-US" altLang="zh-CN" sz="2400"/>
              <a:t>b为偏置常量）：</a:t>
            </a:r>
            <a:endParaRPr lang="en-US" altLang="zh-CN"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浮点数0附近有一块</a:t>
            </a:r>
            <a:r>
              <a:rPr lang="zh-CN" altLang="en-US" sz="2400">
                <a:solidFill>
                  <a:srgbClr val="FF0000"/>
                </a:solidFill>
              </a:rPr>
              <a:t>禁止区</a:t>
            </a:r>
            <a:r>
              <a:rPr lang="zh-CN" altLang="en-US" sz="2400"/>
              <a:t>，其中的浮点数都是非规格化的，因此无法被表示</a:t>
            </a:r>
            <a:endParaRPr lang="zh-CN" altLang="en-US" sz="2400"/>
          </a:p>
          <a:p>
            <a:pPr marL="0" lvl="0" indent="0">
              <a:buNone/>
            </a:pPr>
            <a:r>
              <a:rPr lang="zh-CN" altLang="en-US" sz="2400"/>
              <a:t>为IEEE标准格式。这个数的指数和起始位都是0的区域，也可用来表示浮点数。</a:t>
            </a:r>
            <a:endParaRPr lang="zh-CN" altLang="en-US" sz="2400"/>
          </a:p>
          <a:p>
            <a:pPr marL="0" lvl="0" indent="0">
              <a:buNone/>
            </a:pPr>
            <a:r>
              <a:rPr lang="zh-CN" altLang="en-US" sz="2400"/>
              <a:t>但是这些数都是非规格化的，其精度比规格化数的进度低，会导致</a:t>
            </a:r>
            <a:r>
              <a:rPr lang="zh-CN" altLang="en-US" sz="2400">
                <a:solidFill>
                  <a:srgbClr val="FF0000"/>
                </a:solidFill>
              </a:rPr>
              <a:t>渐进式下</a:t>
            </a:r>
            <a:endParaRPr lang="zh-CN" altLang="en-US" sz="2400">
              <a:solidFill>
                <a:srgbClr val="FF0000"/>
              </a:solidFill>
            </a:endParaRPr>
          </a:p>
          <a:p>
            <a:pPr marL="0" lvl="0" indent="0">
              <a:buNone/>
            </a:pPr>
            <a:r>
              <a:rPr lang="zh-CN" altLang="en-US" sz="2400">
                <a:solidFill>
                  <a:srgbClr val="FF0000"/>
                </a:solidFill>
              </a:rPr>
              <a:t>溢</a:t>
            </a:r>
            <a:r>
              <a:rPr lang="zh-CN" altLang="en-US" sz="2400"/>
              <a:t>。</a:t>
            </a:r>
            <a:endParaRPr lang="zh-CN" altLang="en-US" sz="2400"/>
          </a:p>
        </p:txBody>
      </p:sp>
      <p:pic>
        <p:nvPicPr>
          <p:cNvPr id="134" name="图片 134"/>
          <p:cNvPicPr>
            <a:picLocks noChangeAspect="1"/>
          </p:cNvPicPr>
          <p:nvPr/>
        </p:nvPicPr>
        <p:blipFill>
          <a:blip r:embed="rId1"/>
          <a:stretch>
            <a:fillRect/>
          </a:stretch>
        </p:blipFill>
        <p:spPr>
          <a:xfrm>
            <a:off x="1990090" y="2893695"/>
            <a:ext cx="8211820" cy="157797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2.IEEE浮点数的特点</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2）IEEE标准规定，缺省的</a:t>
            </a:r>
            <a:r>
              <a:rPr lang="zh-CN" altLang="en-US" sz="2000">
                <a:solidFill>
                  <a:srgbClr val="FF0000"/>
                </a:solidFill>
              </a:rPr>
              <a:t>舍入技术</a:t>
            </a:r>
            <a:r>
              <a:rPr lang="zh-CN" altLang="en-US" sz="2000"/>
              <a:t>应该向最近的值舍入</a:t>
            </a:r>
            <a:endParaRPr lang="zh-CN" altLang="en-US" sz="2000"/>
          </a:p>
          <a:p>
            <a:pPr marL="0" lvl="0" indent="0">
              <a:buNone/>
            </a:pPr>
            <a:r>
              <a:rPr lang="zh-CN" altLang="en-US" sz="2000"/>
              <a:t>3）IEEE标准规定了4种比较结果，分别是等于、小于、大于和无序（unordered），无序用于一个操作数是NaN数的情景</a:t>
            </a:r>
            <a:endParaRPr lang="zh-CN" altLang="en-US" sz="2000"/>
          </a:p>
          <a:p>
            <a:pPr marL="0" lvl="0" indent="0">
              <a:buNone/>
            </a:pPr>
            <a:r>
              <a:rPr lang="zh-CN" altLang="en-US" sz="2000"/>
              <a:t>4）IEEE标准规定了5种异常：</a:t>
            </a:r>
            <a:endParaRPr lang="zh-CN" altLang="en-US" sz="2000"/>
          </a:p>
          <a:p>
            <a:pPr marL="0" lvl="0" indent="0">
              <a:buNone/>
            </a:pPr>
            <a:r>
              <a:rPr lang="en-US" altLang="zh-CN" sz="2000"/>
              <a:t>	</a:t>
            </a:r>
            <a:r>
              <a:rPr lang="zh-CN" altLang="en-US" sz="2000"/>
              <a:t>a)</a:t>
            </a:r>
            <a:r>
              <a:rPr lang="zh-CN" altLang="en-US" sz="2000">
                <a:solidFill>
                  <a:srgbClr val="FF0000"/>
                </a:solidFill>
              </a:rPr>
              <a:t>操作数不合法</a:t>
            </a:r>
            <a:r>
              <a:rPr lang="zh-CN" altLang="en-US" sz="2000"/>
              <a:t>：当程序员使用一些不合法的操作数。如NaN数、与无穷大数</a:t>
            </a:r>
            <a:endParaRPr lang="zh-CN" altLang="en-US" sz="2000"/>
          </a:p>
          <a:p>
            <a:pPr marL="0" lvl="0" indent="0">
              <a:buNone/>
            </a:pPr>
            <a:r>
              <a:rPr lang="en-US" altLang="zh-CN" sz="2000"/>
              <a:t>	</a:t>
            </a:r>
            <a:r>
              <a:rPr lang="zh-CN" altLang="en-US" sz="2000"/>
              <a:t>相加或相减时、求负数的平方根等</a:t>
            </a:r>
            <a:endParaRPr lang="zh-CN" altLang="en-US" sz="2000"/>
          </a:p>
          <a:p>
            <a:pPr marL="0" lvl="0" indent="0">
              <a:buNone/>
            </a:pPr>
            <a:r>
              <a:rPr lang="en-US" altLang="zh-CN" sz="2000"/>
              <a:t>	</a:t>
            </a:r>
            <a:r>
              <a:rPr lang="zh-CN" altLang="en-US" sz="2000"/>
              <a:t>b)</a:t>
            </a:r>
            <a:r>
              <a:rPr lang="zh-CN" altLang="en-US" sz="2000">
                <a:solidFill>
                  <a:srgbClr val="FF0000"/>
                </a:solidFill>
              </a:rPr>
              <a:t>除数为0</a:t>
            </a:r>
            <a:endParaRPr lang="zh-CN" altLang="en-US" sz="2000">
              <a:solidFill>
                <a:srgbClr val="FF0000"/>
              </a:solidFill>
            </a:endParaRPr>
          </a:p>
          <a:p>
            <a:pPr marL="0" lvl="0" indent="0">
              <a:buNone/>
            </a:pPr>
            <a:r>
              <a:rPr lang="en-US" altLang="zh-CN" sz="2000"/>
              <a:t>	</a:t>
            </a:r>
            <a:r>
              <a:rPr lang="zh-CN" altLang="en-US" sz="2000"/>
              <a:t>c)</a:t>
            </a:r>
            <a:r>
              <a:rPr lang="zh-CN" altLang="en-US" sz="2000">
                <a:solidFill>
                  <a:srgbClr val="FF0000"/>
                </a:solidFill>
              </a:rPr>
              <a:t>上溢</a:t>
            </a:r>
            <a:r>
              <a:rPr lang="zh-CN" altLang="en-US" sz="2000"/>
              <a:t>：当结果比最大浮点数还大时。处理上溢的方法有终止计算和饱和运算（用最</a:t>
            </a:r>
            <a:r>
              <a:rPr lang="en-US" altLang="zh-CN" sz="2000"/>
              <a:t>	</a:t>
            </a:r>
            <a:r>
              <a:rPr lang="zh-CN" altLang="en-US" sz="2000"/>
              <a:t>大值作为结果）等</a:t>
            </a:r>
            <a:endParaRPr lang="zh-CN" altLang="en-US" sz="2000"/>
          </a:p>
          <a:p>
            <a:pPr marL="0" lvl="0" indent="0">
              <a:buNone/>
            </a:pPr>
            <a:r>
              <a:rPr lang="en-US" altLang="zh-CN" sz="2000"/>
              <a:t>	</a:t>
            </a:r>
            <a:r>
              <a:rPr lang="zh-CN" altLang="en-US" sz="2000"/>
              <a:t>d)</a:t>
            </a:r>
            <a:r>
              <a:rPr lang="zh-CN" altLang="en-US" sz="2000">
                <a:solidFill>
                  <a:srgbClr val="FF0000"/>
                </a:solidFill>
              </a:rPr>
              <a:t>下溢</a:t>
            </a:r>
            <a:r>
              <a:rPr lang="zh-CN" altLang="en-US" sz="2000"/>
              <a:t>：当结果比最小浮点数还小时。也就是说，结果小于2</a:t>
            </a:r>
            <a:r>
              <a:rPr lang="zh-CN" altLang="en-US" sz="2000" baseline="30000"/>
              <a:t>Emin</a:t>
            </a:r>
            <a:r>
              <a:rPr lang="zh-CN" altLang="en-US" sz="2000"/>
              <a:t>。下溢可以通过将</a:t>
            </a:r>
            <a:r>
              <a:rPr lang="en-US" altLang="zh-CN" sz="2000"/>
              <a:t>	</a:t>
            </a:r>
            <a:r>
              <a:rPr lang="zh-CN" altLang="en-US" sz="2000"/>
              <a:t>最小浮点数设为0或用一个小于2</a:t>
            </a:r>
            <a:r>
              <a:rPr lang="zh-CN" altLang="en-US" sz="2000" baseline="30000"/>
              <a:t>Emin</a:t>
            </a:r>
            <a:r>
              <a:rPr lang="zh-CN" altLang="en-US" sz="2000"/>
              <a:t>的非规格化数表示最小浮点数等方式处理</a:t>
            </a:r>
            <a:endParaRPr lang="zh-CN" altLang="en-US" sz="2000"/>
          </a:p>
          <a:p>
            <a:pPr marL="0" lvl="0" indent="0">
              <a:buNone/>
            </a:pPr>
            <a:r>
              <a:rPr lang="en-US" altLang="zh-CN" sz="2000"/>
              <a:t>	</a:t>
            </a:r>
            <a:r>
              <a:rPr lang="zh-CN" altLang="en-US" sz="2000"/>
              <a:t>e)</a:t>
            </a:r>
            <a:r>
              <a:rPr lang="zh-CN" altLang="en-US" sz="2000">
                <a:solidFill>
                  <a:srgbClr val="FF0000"/>
                </a:solidFill>
              </a:rPr>
              <a:t>结果不准确</a:t>
            </a:r>
            <a:r>
              <a:rPr lang="zh-CN" altLang="en-US" sz="2000"/>
              <a:t>：当某个操作产生舍入错误时</a:t>
            </a:r>
            <a:endParaRPr lang="zh-CN" altLang="en-US" sz="20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浮点数不能直接相加。</a:t>
            </a:r>
            <a:endParaRPr lang="zh-CN" altLang="en-US" sz="2000"/>
          </a:p>
          <a:p>
            <a:pPr marL="0" lvl="0" indent="0">
              <a:buNone/>
            </a:pPr>
            <a:endParaRPr lang="zh-CN" altLang="en-US" sz="2000"/>
          </a:p>
          <a:p>
            <a:pPr marL="0" lvl="0" indent="0">
              <a:buNone/>
            </a:pPr>
            <a:r>
              <a:rPr lang="zh-CN" altLang="en-US" sz="2000"/>
              <a:t>下面以一个简单的8位尾数和一个未对齐的指数为例说明浮点运算，A=1.0101001x2</a:t>
            </a:r>
            <a:r>
              <a:rPr lang="zh-CN" altLang="en-US" sz="2000" baseline="30000"/>
              <a:t>4</a:t>
            </a:r>
            <a:r>
              <a:rPr lang="zh-CN" altLang="en-US" sz="2000"/>
              <a:t>，</a:t>
            </a:r>
            <a:endParaRPr lang="zh-CN" altLang="en-US" sz="2000"/>
          </a:p>
          <a:p>
            <a:pPr marL="0" lvl="0" indent="0">
              <a:buNone/>
            </a:pPr>
            <a:r>
              <a:rPr lang="zh-CN" altLang="en-US" sz="2000"/>
              <a:t>B=1.1001100x2</a:t>
            </a:r>
            <a:r>
              <a:rPr lang="zh-CN" altLang="en-US" sz="2000" baseline="30000"/>
              <a:t>3</a:t>
            </a:r>
            <a:r>
              <a:rPr lang="zh-CN" altLang="en-US" sz="2000"/>
              <a:t>。若要计算两个数的乘积，应将尾数相乘，指数相加：</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r>
              <a:rPr lang="zh-CN" altLang="en-US" sz="2000"/>
              <a:t>浮点数的加法，笔算时，将A与B的小数点对齐：</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p:txBody>
      </p:sp>
      <p:pic>
        <p:nvPicPr>
          <p:cNvPr id="135" name="图片 135"/>
          <p:cNvPicPr>
            <a:picLocks noChangeAspect="1"/>
          </p:cNvPicPr>
          <p:nvPr/>
        </p:nvPicPr>
        <p:blipFill>
          <a:blip r:embed="rId1"/>
          <a:stretch>
            <a:fillRect/>
          </a:stretch>
        </p:blipFill>
        <p:spPr>
          <a:xfrm>
            <a:off x="3810635" y="3265170"/>
            <a:ext cx="3658235" cy="889000"/>
          </a:xfrm>
          <a:prstGeom prst="rect">
            <a:avLst/>
          </a:prstGeom>
        </p:spPr>
      </p:pic>
      <p:pic>
        <p:nvPicPr>
          <p:cNvPr id="136" name="图片 136"/>
          <p:cNvPicPr>
            <a:picLocks noChangeAspect="1"/>
          </p:cNvPicPr>
          <p:nvPr/>
        </p:nvPicPr>
        <p:blipFill>
          <a:blip r:embed="rId2"/>
          <a:stretch>
            <a:fillRect/>
          </a:stretch>
        </p:blipFill>
        <p:spPr>
          <a:xfrm>
            <a:off x="4665980" y="4838700"/>
            <a:ext cx="1377950" cy="83947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由于浮点操作数已被表示为规格化形式，计算机在进行浮点加法时面临以下问题：</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r>
              <a:rPr lang="zh-CN" altLang="en-US" sz="2000"/>
              <a:t>为了对齐指数，计算机必须执行下面步骤：</a:t>
            </a:r>
            <a:endParaRPr lang="zh-CN" altLang="en-US" sz="2000"/>
          </a:p>
          <a:p>
            <a:pPr marL="0" lvl="0" indent="0">
              <a:buNone/>
            </a:pPr>
            <a:r>
              <a:rPr lang="zh-CN" altLang="en-US" sz="2000"/>
              <a:t>第1步，找出指数较小的数</a:t>
            </a:r>
            <a:endParaRPr lang="zh-CN" altLang="en-US" sz="2000"/>
          </a:p>
          <a:p>
            <a:pPr marL="0" lvl="0" indent="0">
              <a:buNone/>
            </a:pPr>
            <a:r>
              <a:rPr lang="zh-CN" altLang="en-US" sz="2000"/>
              <a:t>第2步，使两个数的指数相同</a:t>
            </a:r>
            <a:endParaRPr lang="zh-CN" altLang="en-US" sz="2000"/>
          </a:p>
          <a:p>
            <a:pPr marL="0" lvl="0" indent="0">
              <a:buNone/>
            </a:pPr>
            <a:r>
              <a:rPr lang="zh-CN" altLang="en-US" sz="2000"/>
              <a:t>第3步，尾数相加（或相减）</a:t>
            </a:r>
            <a:endParaRPr lang="zh-CN" altLang="en-US" sz="2000"/>
          </a:p>
          <a:p>
            <a:pPr marL="0" lvl="0" indent="0">
              <a:buNone/>
            </a:pPr>
            <a:r>
              <a:rPr lang="zh-CN" altLang="en-US" sz="2000"/>
              <a:t>第4步，如果有必要，将结果规格化</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p:txBody>
      </p:sp>
      <p:pic>
        <p:nvPicPr>
          <p:cNvPr id="137" name="图片 137"/>
          <p:cNvPicPr>
            <a:picLocks noChangeAspect="1"/>
          </p:cNvPicPr>
          <p:nvPr/>
        </p:nvPicPr>
        <p:blipFill>
          <a:blip r:embed="rId1"/>
          <a:stretch>
            <a:fillRect/>
          </a:stretch>
        </p:blipFill>
        <p:spPr>
          <a:xfrm>
            <a:off x="4520565" y="2102485"/>
            <a:ext cx="1933575" cy="70485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因为B的指数比A小，将B转为0.110011x2</a:t>
            </a:r>
            <a:r>
              <a:rPr lang="zh-CN" altLang="en-US" sz="2000" baseline="30000"/>
              <a:t>4</a:t>
            </a:r>
            <a:r>
              <a:rPr lang="zh-CN" altLang="en-US" sz="2000"/>
              <a:t>，将A与非规格化的B相加：</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r>
              <a:rPr lang="zh-CN" altLang="en-US" sz="2000"/>
              <a:t>对结果规格化，得到1.00001111x2</a:t>
            </a:r>
            <a:r>
              <a:rPr lang="zh-CN" altLang="en-US" sz="2000" baseline="30000"/>
              <a:t>5</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p:txBody>
      </p:sp>
      <p:pic>
        <p:nvPicPr>
          <p:cNvPr id="138" name="图片 138"/>
          <p:cNvPicPr>
            <a:picLocks noChangeAspect="1"/>
          </p:cNvPicPr>
          <p:nvPr/>
        </p:nvPicPr>
        <p:blipFill>
          <a:blip r:embed="rId1"/>
          <a:stretch>
            <a:fillRect/>
          </a:stretch>
        </p:blipFill>
        <p:spPr>
          <a:xfrm>
            <a:off x="4482465" y="2084705"/>
            <a:ext cx="1948180" cy="768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程序执行的过程</a:t>
            </a:r>
            <a:endParaRPr lang="zh-CN">
              <a:sym typeface="+mn-ea"/>
            </a:endParaRPr>
          </a:p>
        </p:txBody>
      </p:sp>
      <p:sp>
        <p:nvSpPr>
          <p:cNvPr id="3" name="内容占位符 2"/>
          <p:cNvSpPr>
            <a:spLocks noGrp="1"/>
          </p:cNvSpPr>
          <p:nvPr>
            <p:ph idx="1"/>
          </p:nvPr>
        </p:nvSpPr>
        <p:spPr>
          <a:xfrm>
            <a:off x="838200" y="1494155"/>
            <a:ext cx="10515600" cy="4669790"/>
          </a:xfrm>
        </p:spPr>
        <p:txBody>
          <a:bodyPr>
            <a:normAutofit lnSpcReduction="10000"/>
          </a:bodyPr>
          <a:p>
            <a:pPr marL="0" indent="0">
              <a:buNone/>
            </a:pPr>
            <a:r>
              <a:rPr lang="zh-CN" sz="2395"/>
              <a:t>如图，描述了程序的执行过程：</a:t>
            </a:r>
            <a:endParaRPr lang="zh-CN" sz="2395"/>
          </a:p>
          <a:p>
            <a:pPr marL="0" indent="0">
              <a:buNone/>
            </a:pPr>
            <a:endParaRPr lang="zh-CN" sz="2395"/>
          </a:p>
        </p:txBody>
      </p:sp>
      <p:pic>
        <p:nvPicPr>
          <p:cNvPr id="5" name="图片 5"/>
          <p:cNvPicPr>
            <a:picLocks noChangeAspect="1"/>
          </p:cNvPicPr>
          <p:nvPr/>
        </p:nvPicPr>
        <p:blipFill>
          <a:blip r:embed="rId1"/>
          <a:stretch>
            <a:fillRect/>
          </a:stretch>
        </p:blipFill>
        <p:spPr>
          <a:xfrm>
            <a:off x="2704465" y="1931670"/>
            <a:ext cx="7690485" cy="479996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下图，给出了浮点加法运算的流程：</a:t>
            </a:r>
            <a:endParaRPr lang="zh-CN" altLang="en-US" sz="2000"/>
          </a:p>
          <a:p>
            <a:pPr marL="0" lvl="0" indent="0">
              <a:buNone/>
            </a:pPr>
            <a:endParaRPr lang="zh-CN" altLang="en-US" sz="2000"/>
          </a:p>
          <a:p>
            <a:pPr marL="0" lvl="0" indent="0">
              <a:buNone/>
            </a:pPr>
            <a:endParaRPr lang="zh-CN" altLang="en-US" sz="2000"/>
          </a:p>
        </p:txBody>
      </p:sp>
      <p:pic>
        <p:nvPicPr>
          <p:cNvPr id="139" name="图片 139"/>
          <p:cNvPicPr>
            <a:picLocks noChangeAspect="1"/>
          </p:cNvPicPr>
          <p:nvPr/>
        </p:nvPicPr>
        <p:blipFill>
          <a:blip r:embed="rId1"/>
          <a:stretch>
            <a:fillRect/>
          </a:stretch>
        </p:blipFill>
        <p:spPr>
          <a:xfrm>
            <a:off x="4909820" y="112395"/>
            <a:ext cx="6120765" cy="666305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下图，给出了浮点加法运算的流程：</a:t>
            </a:r>
            <a:endParaRPr lang="zh-CN" altLang="en-US" sz="2000"/>
          </a:p>
          <a:p>
            <a:pPr marL="0" lvl="0" indent="0">
              <a:buNone/>
            </a:pPr>
            <a:endParaRPr lang="zh-CN" altLang="en-US" sz="2000"/>
          </a:p>
          <a:p>
            <a:pPr marL="0" lvl="0" indent="0">
              <a:buNone/>
            </a:pPr>
            <a:endParaRPr lang="zh-CN" altLang="en-US" sz="2000"/>
          </a:p>
        </p:txBody>
      </p:sp>
      <p:pic>
        <p:nvPicPr>
          <p:cNvPr id="140" name="图片 140"/>
          <p:cNvPicPr>
            <a:picLocks noChangeAspect="1"/>
          </p:cNvPicPr>
          <p:nvPr/>
        </p:nvPicPr>
        <p:blipFill>
          <a:blip r:embed="rId1"/>
          <a:stretch>
            <a:fillRect/>
          </a:stretch>
        </p:blipFill>
        <p:spPr>
          <a:xfrm>
            <a:off x="4886325" y="168910"/>
            <a:ext cx="5855335" cy="652653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400"/>
              <a:t>注意：</a:t>
            </a:r>
            <a:endParaRPr lang="zh-CN" altLang="en-US" sz="2400"/>
          </a:p>
          <a:p>
            <a:pPr marL="0" lvl="0" indent="0">
              <a:buNone/>
            </a:pPr>
            <a:r>
              <a:rPr lang="zh-CN" altLang="en-US" sz="2400"/>
              <a:t>1）因为指数有时与尾数位于同一个字中，在加法过程开始之前必须将它们分离开（减压缩）</a:t>
            </a:r>
            <a:endParaRPr lang="zh-CN" altLang="en-US" sz="2400"/>
          </a:p>
          <a:p>
            <a:pPr marL="0" lvl="0" indent="0">
              <a:buNone/>
            </a:pPr>
            <a:endParaRPr lang="zh-CN" altLang="en-US" sz="2400"/>
          </a:p>
          <a:p>
            <a:pPr marL="0" lvl="0" indent="0">
              <a:buNone/>
            </a:pPr>
            <a:r>
              <a:rPr lang="zh-CN" altLang="en-US" sz="2400"/>
              <a:t>2）如果两个指数的差大于p+1，p为尾数的位数，较小的数由于太小而无法影响较大的数，结果实际就等于较大的数。如，1.1010x2</a:t>
            </a:r>
            <a:r>
              <a:rPr lang="zh-CN" altLang="en-US" sz="2400" baseline="30000"/>
              <a:t>60</a:t>
            </a:r>
            <a:r>
              <a:rPr lang="zh-CN" altLang="en-US" sz="2400"/>
              <a:t>+1.01x2</a:t>
            </a:r>
            <a:r>
              <a:rPr lang="zh-CN" altLang="en-US" sz="2400" baseline="30000"/>
              <a:t>-12</a:t>
            </a:r>
            <a:r>
              <a:rPr lang="zh-CN" altLang="en-US" sz="2400"/>
              <a:t>的结果为1.1010x2</a:t>
            </a:r>
            <a:r>
              <a:rPr lang="zh-CN" altLang="en-US" sz="2400" baseline="30000"/>
              <a:t>60</a:t>
            </a:r>
            <a:r>
              <a:rPr lang="zh-CN" altLang="en-US" sz="2400"/>
              <a:t>，因为指数之差为72</a:t>
            </a:r>
            <a:endParaRPr lang="zh-CN" altLang="en-US" sz="2400"/>
          </a:p>
          <a:p>
            <a:pPr marL="0" lvl="0" indent="0">
              <a:buNone/>
            </a:pPr>
            <a:endParaRPr lang="zh-CN" altLang="en-US" sz="2400"/>
          </a:p>
          <a:p>
            <a:pPr marL="0" lvl="0" indent="0">
              <a:buNone/>
            </a:pPr>
            <a:r>
              <a:rPr lang="zh-CN" altLang="en-US" sz="2400"/>
              <a:t>3）结果规格化时检查指数范围，以分别检测指数下溢或上溢。指数下溢会导致结果为0，而指数上溢会造成错误。</a:t>
            </a:r>
            <a:endParaRPr lang="zh-CN" altLang="en-US" sz="2400"/>
          </a:p>
          <a:p>
            <a:pPr marL="0" lvl="0" indent="0">
              <a:buNone/>
            </a:pPr>
            <a:endParaRPr lang="zh-CN" altLang="en-US" sz="24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舍入和截断误差</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400"/>
              <a:t>浮点运算可能引起尾数位数的相加，需要保持尾数位数不变的方法。最简单的技术叫作</a:t>
            </a:r>
            <a:r>
              <a:rPr lang="zh-CN" altLang="en-US" sz="2400">
                <a:solidFill>
                  <a:srgbClr val="FF0000"/>
                </a:solidFill>
              </a:rPr>
              <a:t>截断</a:t>
            </a:r>
            <a:r>
              <a:rPr lang="zh-CN" altLang="en-US" sz="2400"/>
              <a:t>。</a:t>
            </a:r>
            <a:endParaRPr lang="zh-CN" altLang="en-US" sz="2400"/>
          </a:p>
          <a:p>
            <a:pPr marL="0" lvl="0" indent="0">
              <a:buNone/>
            </a:pPr>
            <a:endParaRPr lang="zh-CN" altLang="en-US" sz="2400"/>
          </a:p>
          <a:p>
            <a:pPr marL="0" lvl="0" indent="0">
              <a:buNone/>
            </a:pPr>
            <a:r>
              <a:rPr lang="zh-CN" altLang="en-US" sz="2400"/>
              <a:t>如，将0.1101101截断为4位尾数的结果为0.1101。截断会产生诱导误差（即误差是由施加在数上的操作计算所引起的），诱导误差是偏置的，因为截断后的数总比截断前小。</a:t>
            </a:r>
            <a:endParaRPr lang="zh-CN" altLang="en-US" sz="24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舍入和截断误差</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400">
                <a:solidFill>
                  <a:srgbClr val="FF0000"/>
                </a:solidFill>
              </a:rPr>
              <a:t>舍入</a:t>
            </a:r>
            <a:r>
              <a:rPr lang="zh-CN" altLang="en-US" sz="2400"/>
              <a:t>是一种更好的减少数的位数的技术。如果丢弃的位的值大于剩余数最低位的一半，将剩余数的最低位加1。</a:t>
            </a:r>
            <a:endParaRPr lang="zh-CN" altLang="en-US" sz="2400"/>
          </a:p>
          <a:p>
            <a:pPr marL="0" lvl="0" indent="0">
              <a:buNone/>
            </a:pPr>
            <a:endParaRPr lang="zh-CN" altLang="en-US" sz="2400"/>
          </a:p>
          <a:p>
            <a:pPr marL="0" lvl="0" indent="0">
              <a:buNone/>
            </a:pPr>
            <a:r>
              <a:rPr lang="zh-CN" altLang="en-US" sz="2400"/>
              <a:t>考虑两个数在小数点后第4位上舍入的例子：</a:t>
            </a:r>
            <a:endParaRPr lang="zh-CN" altLang="en-US" sz="2400"/>
          </a:p>
          <a:p>
            <a:pPr marL="0" lvl="0" indent="0">
              <a:buNone/>
            </a:pPr>
            <a:endParaRPr lang="zh-CN" altLang="en-US" sz="2400"/>
          </a:p>
        </p:txBody>
      </p:sp>
      <p:pic>
        <p:nvPicPr>
          <p:cNvPr id="141" name="图片 141"/>
          <p:cNvPicPr>
            <a:picLocks noChangeAspect="1"/>
          </p:cNvPicPr>
          <p:nvPr/>
        </p:nvPicPr>
        <p:blipFill>
          <a:blip r:embed="rId1"/>
          <a:stretch>
            <a:fillRect/>
          </a:stretch>
        </p:blipFill>
        <p:spPr>
          <a:xfrm>
            <a:off x="2371725" y="3542030"/>
            <a:ext cx="7127875" cy="64706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舍入和截断误差</a:t>
            </a:r>
            <a:endParaRPr>
              <a:sym typeface="+mn-ea"/>
            </a:endParaRPr>
          </a:p>
        </p:txBody>
      </p:sp>
      <p:sp>
        <p:nvSpPr>
          <p:cNvPr id="3" name="内容占位符 2"/>
          <p:cNvSpPr/>
          <p:nvPr>
            <p:ph idx="1"/>
          </p:nvPr>
        </p:nvSpPr>
        <p:spPr>
          <a:xfrm>
            <a:off x="838200" y="1563370"/>
            <a:ext cx="10515600" cy="5132070"/>
          </a:xfrm>
        </p:spPr>
        <p:txBody>
          <a:bodyPr>
            <a:normAutofit lnSpcReduction="20000"/>
          </a:bodyPr>
          <a:p>
            <a:pPr marL="0" lvl="0" indent="0">
              <a:buNone/>
            </a:pPr>
            <a:r>
              <a:rPr lang="zh-CN" altLang="en-US" sz="2400"/>
              <a:t>下图描述了舍入机制：</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en-US" altLang="zh-CN" sz="2400"/>
              <a:t>1</a:t>
            </a:r>
            <a:r>
              <a:rPr lang="zh-CN" altLang="en-US" sz="2400"/>
              <a:t>）</a:t>
            </a:r>
            <a:r>
              <a:rPr lang="zh-CN" altLang="en-US" sz="2400"/>
              <a:t>最简单的舍入机制是截断或向0舍入。</a:t>
            </a:r>
            <a:endParaRPr lang="zh-CN" altLang="en-US" sz="2400"/>
          </a:p>
          <a:p>
            <a:pPr marL="0" lvl="0" indent="0">
              <a:buNone/>
            </a:pPr>
            <a:r>
              <a:rPr lang="en-US" altLang="zh-CN" sz="2400"/>
              <a:t>2</a:t>
            </a:r>
            <a:r>
              <a:rPr lang="zh-CN" altLang="en-US" sz="2400"/>
              <a:t>）</a:t>
            </a:r>
            <a:r>
              <a:rPr lang="zh-CN" altLang="en-US" sz="2400">
                <a:solidFill>
                  <a:srgbClr val="FF0000"/>
                </a:solidFill>
              </a:rPr>
              <a:t>“向最近的数舍入”</a:t>
            </a:r>
            <a:r>
              <a:rPr lang="zh-CN" altLang="en-US" sz="2400"/>
              <a:t>方法会选择距离该数最近的那个浮点数作为结果。</a:t>
            </a:r>
            <a:endParaRPr lang="zh-CN" altLang="en-US" sz="2400"/>
          </a:p>
          <a:p>
            <a:pPr marL="0" lvl="0" indent="0">
              <a:buNone/>
            </a:pPr>
            <a:r>
              <a:rPr lang="en-US" altLang="zh-CN" sz="2400"/>
              <a:t>3</a:t>
            </a:r>
            <a:r>
              <a:rPr lang="zh-CN" altLang="en-US" sz="2400"/>
              <a:t>）</a:t>
            </a:r>
            <a:r>
              <a:rPr lang="zh-CN" altLang="en-US" sz="2400">
                <a:solidFill>
                  <a:srgbClr val="FF0000"/>
                </a:solidFill>
              </a:rPr>
              <a:t>“向正或负无穷大舍入”</a:t>
            </a:r>
            <a:r>
              <a:rPr lang="zh-CN" altLang="en-US" sz="2400"/>
              <a:t>方法会选择正或负无穷大方向上最近的有效浮点</a:t>
            </a:r>
            <a:endParaRPr lang="zh-CN" altLang="en-US" sz="2400"/>
          </a:p>
          <a:p>
            <a:pPr marL="0" lvl="0" indent="0">
              <a:buNone/>
            </a:pPr>
            <a:r>
              <a:rPr lang="zh-CN" altLang="en-US" sz="2400"/>
              <a:t>数作为结果。</a:t>
            </a:r>
            <a:endParaRPr lang="zh-CN" altLang="en-US" sz="2400"/>
          </a:p>
          <a:p>
            <a:pPr marL="0" lvl="0" indent="0">
              <a:buNone/>
            </a:pPr>
            <a:r>
              <a:rPr lang="zh-CN" altLang="en-US" sz="2400"/>
              <a:t>当要舍入的数位于两个连续浮点数的正中时，IEEE舍入机制选择最低位为0的</a:t>
            </a:r>
            <a:endParaRPr lang="zh-CN" altLang="en-US" sz="2400"/>
          </a:p>
          <a:p>
            <a:pPr marL="0" lvl="0" indent="0">
              <a:buNone/>
            </a:pPr>
            <a:r>
              <a:rPr lang="zh-CN" altLang="en-US" sz="2400"/>
              <a:t>点（即向偶数舍入）。</a:t>
            </a:r>
            <a:endParaRPr lang="zh-CN" altLang="en-US" sz="2400"/>
          </a:p>
        </p:txBody>
      </p:sp>
      <p:pic>
        <p:nvPicPr>
          <p:cNvPr id="142" name="图片 142"/>
          <p:cNvPicPr>
            <a:picLocks noChangeAspect="1"/>
          </p:cNvPicPr>
          <p:nvPr/>
        </p:nvPicPr>
        <p:blipFill>
          <a:blip r:embed="rId1"/>
          <a:stretch>
            <a:fillRect/>
          </a:stretch>
        </p:blipFill>
        <p:spPr>
          <a:xfrm>
            <a:off x="4404360" y="1563370"/>
            <a:ext cx="5930900" cy="216217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舍入和截断误差</a:t>
            </a:r>
            <a:endParaRPr>
              <a:sym typeface="+mn-ea"/>
            </a:endParaRPr>
          </a:p>
        </p:txBody>
      </p:sp>
      <p:sp>
        <p:nvSpPr>
          <p:cNvPr id="3" name="内容占位符 2"/>
          <p:cNvSpPr/>
          <p:nvPr>
            <p:ph idx="1"/>
          </p:nvPr>
        </p:nvSpPr>
        <p:spPr>
          <a:xfrm>
            <a:off x="838200" y="1563370"/>
            <a:ext cx="10515600" cy="5132070"/>
          </a:xfrm>
        </p:spPr>
        <p:txBody>
          <a:bodyPr>
            <a:normAutofit lnSpcReduction="20000"/>
          </a:bodyPr>
          <a:p>
            <a:pPr marL="0" lvl="0" indent="0">
              <a:buNone/>
            </a:pPr>
            <a:r>
              <a:rPr lang="zh-CN" altLang="en-US" sz="2400"/>
              <a:t>下图描述了舍入机制：</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en-US" altLang="zh-CN" sz="2400"/>
              <a:t>1</a:t>
            </a:r>
            <a:r>
              <a:rPr lang="zh-CN" altLang="en-US" sz="2400"/>
              <a:t>）</a:t>
            </a:r>
            <a:r>
              <a:rPr lang="zh-CN" altLang="en-US" sz="2400"/>
              <a:t>最简单的舍入机制是截断或向0舍入。</a:t>
            </a:r>
            <a:endParaRPr lang="zh-CN" altLang="en-US" sz="2400"/>
          </a:p>
          <a:p>
            <a:pPr marL="0" lvl="0" indent="0">
              <a:buNone/>
            </a:pPr>
            <a:r>
              <a:rPr lang="en-US" altLang="zh-CN" sz="2400"/>
              <a:t>2</a:t>
            </a:r>
            <a:r>
              <a:rPr lang="zh-CN" altLang="en-US" sz="2400"/>
              <a:t>）</a:t>
            </a:r>
            <a:r>
              <a:rPr lang="zh-CN" altLang="en-US" sz="2400">
                <a:solidFill>
                  <a:srgbClr val="FF0000"/>
                </a:solidFill>
              </a:rPr>
              <a:t>“向最近的数舍入”</a:t>
            </a:r>
            <a:r>
              <a:rPr lang="zh-CN" altLang="en-US" sz="2400"/>
              <a:t>方法会选择距离该数最近的那个浮点数作为结果。</a:t>
            </a:r>
            <a:endParaRPr lang="zh-CN" altLang="en-US" sz="2400"/>
          </a:p>
          <a:p>
            <a:pPr marL="0" lvl="0" indent="0">
              <a:buNone/>
            </a:pPr>
            <a:r>
              <a:rPr lang="en-US" altLang="zh-CN" sz="2400"/>
              <a:t>3</a:t>
            </a:r>
            <a:r>
              <a:rPr lang="zh-CN" altLang="en-US" sz="2400"/>
              <a:t>）</a:t>
            </a:r>
            <a:r>
              <a:rPr lang="zh-CN" altLang="en-US" sz="2400">
                <a:solidFill>
                  <a:srgbClr val="FF0000"/>
                </a:solidFill>
              </a:rPr>
              <a:t>“向正或负无穷大舍入”</a:t>
            </a:r>
            <a:r>
              <a:rPr lang="zh-CN" altLang="en-US" sz="2400"/>
              <a:t>方法会选择正或负无穷大方向上最近的有效浮点</a:t>
            </a:r>
            <a:endParaRPr lang="zh-CN" altLang="en-US" sz="2400"/>
          </a:p>
          <a:p>
            <a:pPr marL="0" lvl="0" indent="0">
              <a:buNone/>
            </a:pPr>
            <a:r>
              <a:rPr lang="zh-CN" altLang="en-US" sz="2400"/>
              <a:t>数作为结果。</a:t>
            </a:r>
            <a:endParaRPr lang="zh-CN" altLang="en-US" sz="2400"/>
          </a:p>
          <a:p>
            <a:pPr marL="0" lvl="0" indent="0">
              <a:buNone/>
            </a:pPr>
            <a:r>
              <a:rPr lang="zh-CN" altLang="en-US" sz="2400"/>
              <a:t>当要舍入的数位于两个连续浮点数的正中时，IEEE舍入机制选择最低位为0的</a:t>
            </a:r>
            <a:endParaRPr lang="zh-CN" altLang="en-US" sz="2400"/>
          </a:p>
          <a:p>
            <a:pPr marL="0" lvl="0" indent="0">
              <a:buNone/>
            </a:pPr>
            <a:r>
              <a:rPr lang="zh-CN" altLang="en-US" sz="2400"/>
              <a:t>点（即向偶数舍入）。</a:t>
            </a:r>
            <a:endParaRPr lang="zh-CN" altLang="en-US" sz="2400"/>
          </a:p>
        </p:txBody>
      </p:sp>
      <p:pic>
        <p:nvPicPr>
          <p:cNvPr id="143" name="图片 143"/>
          <p:cNvPicPr>
            <a:picLocks noChangeAspect="1"/>
          </p:cNvPicPr>
          <p:nvPr/>
        </p:nvPicPr>
        <p:blipFill>
          <a:blip r:embed="rId1"/>
          <a:stretch>
            <a:fillRect/>
          </a:stretch>
        </p:blipFill>
        <p:spPr>
          <a:xfrm>
            <a:off x="3993515" y="1633220"/>
            <a:ext cx="6925310" cy="230568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2.8浮点运算和程序员</a:t>
            </a:r>
            <a:endParaRPr>
              <a:sym typeface="+mn-ea"/>
            </a:endParaRPr>
          </a:p>
        </p:txBody>
      </p:sp>
      <p:sp>
        <p:nvSpPr>
          <p:cNvPr id="3" name="内容占位符 2"/>
          <p:cNvSpPr/>
          <p:nvPr>
            <p:ph idx="1"/>
          </p:nvPr>
        </p:nvSpPr>
        <p:spPr>
          <a:xfrm>
            <a:off x="838200" y="1563370"/>
            <a:ext cx="10515600" cy="5132070"/>
          </a:xfrm>
        </p:spPr>
        <p:txBody>
          <a:bodyPr>
            <a:normAutofit fontScale="90000" lnSpcReduction="10000"/>
          </a:bodyPr>
          <a:p>
            <a:pPr marL="0" lvl="0" indent="0">
              <a:buNone/>
            </a:pPr>
            <a:r>
              <a:rPr lang="zh-CN" altLang="en-US" sz="2400"/>
              <a:t>整数操作时精确、可重复的，浮点数操作是不精确的。</a:t>
            </a:r>
            <a:endParaRPr lang="zh-CN" altLang="en-US" sz="2400"/>
          </a:p>
          <a:p>
            <a:pPr marL="0" lvl="0" indent="0">
              <a:buNone/>
            </a:pPr>
            <a:endParaRPr lang="zh-CN" altLang="en-US" sz="2400"/>
          </a:p>
          <a:p>
            <a:pPr marL="0" lvl="0" indent="0">
              <a:buNone/>
            </a:pPr>
            <a:r>
              <a:rPr lang="zh-CN" altLang="en-US" sz="2400"/>
              <a:t>考虑表达式z = x</a:t>
            </a:r>
            <a:r>
              <a:rPr lang="zh-CN" altLang="en-US" sz="2400" baseline="30000"/>
              <a:t>2</a:t>
            </a:r>
            <a:r>
              <a:rPr lang="zh-CN" altLang="en-US" sz="2400"/>
              <a:t>-y</a:t>
            </a:r>
            <a:r>
              <a:rPr lang="zh-CN" altLang="en-US" sz="2400" baseline="30000"/>
              <a:t>2</a:t>
            </a:r>
            <a:r>
              <a:rPr lang="zh-CN" altLang="en-US" sz="2400"/>
              <a:t>，x、y、z都是实数。可以将表达式视作x</a:t>
            </a:r>
            <a:r>
              <a:rPr lang="zh-CN" altLang="en-US" sz="2400" baseline="30000">
                <a:effectLst/>
              </a:rPr>
              <a:t>2</a:t>
            </a:r>
            <a:r>
              <a:rPr lang="zh-CN" altLang="en-US" sz="2400"/>
              <a:t>-y</a:t>
            </a:r>
            <a:r>
              <a:rPr lang="zh-CN" altLang="en-US" sz="2400" baseline="30000"/>
              <a:t>2</a:t>
            </a:r>
            <a:r>
              <a:rPr lang="zh-CN" altLang="en-US" sz="2400"/>
              <a:t>或(x+y)(x-y)计</a:t>
            </a:r>
            <a:endParaRPr lang="zh-CN" altLang="en-US" sz="2400"/>
          </a:p>
          <a:p>
            <a:pPr marL="0" lvl="0" indent="0">
              <a:buNone/>
            </a:pPr>
            <a:r>
              <a:rPr lang="zh-CN" altLang="en-US" sz="2400"/>
              <a:t>算，整数运算得到相同结果，但浮点数运算可能得到不同结果。</a:t>
            </a: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IEEE要求加、减、乘和除运算结果能够精确计算，并用向偶数舍入的方法将结</a:t>
            </a:r>
            <a:endParaRPr lang="zh-CN" altLang="en-US" sz="2400"/>
          </a:p>
          <a:p>
            <a:pPr marL="0" lvl="0" indent="0">
              <a:buNone/>
            </a:pPr>
            <a:r>
              <a:rPr lang="zh-CN" altLang="en-US" sz="2400"/>
              <a:t>果舍入为最近的浮点数。</a:t>
            </a:r>
            <a:endParaRPr lang="zh-CN" altLang="en-US" sz="2400"/>
          </a:p>
          <a:p>
            <a:pPr marL="0" lvl="0" indent="0">
              <a:buNone/>
            </a:pPr>
            <a:endParaRPr lang="zh-CN" altLang="en-US" sz="2400"/>
          </a:p>
          <a:p>
            <a:pPr lvl="0"/>
            <a:r>
              <a:rPr lang="zh-CN" altLang="en-US"/>
              <a:t>2.8.1浮点运算中的误差传播</a:t>
            </a:r>
            <a:endParaRPr lang="zh-CN" altLang="en-US"/>
          </a:p>
          <a:p>
            <a:pPr lvl="0"/>
            <a:r>
              <a:rPr lang="zh-CN" altLang="en-US"/>
              <a:t>2.8.2生成数学函数</a:t>
            </a:r>
            <a:endParaRPr lang="zh-CN" altLang="en-US"/>
          </a:p>
          <a:p>
            <a:pPr lvl="0">
              <a:buNone/>
            </a:pPr>
            <a:r>
              <a:rPr lang="en-US" altLang="zh-CN" sz="2400"/>
              <a:t>	s</a:t>
            </a:r>
            <a:r>
              <a:rPr lang="zh-CN" altLang="en-US" sz="2400"/>
              <a:t>in(x)  </a:t>
            </a:r>
            <a:r>
              <a:rPr lang="en-US" altLang="zh-CN" sz="2400"/>
              <a:t>----&gt;</a:t>
            </a:r>
            <a:r>
              <a:rPr lang="zh-CN" altLang="en-US" sz="2400"/>
              <a:t>泰勒级数</a:t>
            </a:r>
            <a:endParaRPr lang="zh-CN" altLang="en-US" sz="24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第二部分 指令集体系结构</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t>第</a:t>
            </a:r>
            <a:r>
              <a:rPr lang="en-US" altLang="zh-CN"/>
              <a:t>3</a:t>
            </a:r>
            <a:r>
              <a:rPr lang="zh-CN" altLang="en-US"/>
              <a:t>章 体系结构与组成</a:t>
            </a:r>
            <a:endParaRPr lang="zh-CN" altLang="en-US"/>
          </a:p>
          <a:p>
            <a:pPr marL="0" lvl="0" indent="0">
              <a:buNone/>
            </a:pPr>
            <a:r>
              <a:rPr lang="zh-CN" altLang="en-US"/>
              <a:t>第</a:t>
            </a:r>
            <a:r>
              <a:rPr lang="en-US" altLang="zh-CN"/>
              <a:t>4</a:t>
            </a:r>
            <a:r>
              <a:rPr lang="zh-CN" altLang="en-US"/>
              <a:t>章 指令体系结构</a:t>
            </a:r>
            <a:r>
              <a:rPr lang="en-US" altLang="zh-CN"/>
              <a:t>——</a:t>
            </a:r>
            <a:r>
              <a:rPr lang="zh-CN" altLang="en-US"/>
              <a:t>广度和深度</a:t>
            </a:r>
            <a:endParaRPr lang="zh-CN" altLang="en-US"/>
          </a:p>
          <a:p>
            <a:pPr marL="0" lvl="0" indent="0">
              <a:buNone/>
            </a:pPr>
            <a:r>
              <a:rPr lang="zh-CN" altLang="en-US"/>
              <a:t>第</a:t>
            </a:r>
            <a:r>
              <a:rPr lang="en-US" altLang="zh-CN"/>
              <a:t>5</a:t>
            </a:r>
            <a:r>
              <a:rPr lang="zh-CN" altLang="en-US"/>
              <a:t>章 计算机体系结构与多媒体</a:t>
            </a: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sym typeface="+mn-ea"/>
              </a:rPr>
              <a:t>第</a:t>
            </a:r>
            <a:r>
              <a:rPr lang="en-US" altLang="zh-CN">
                <a:sym typeface="+mn-ea"/>
              </a:rPr>
              <a:t>3</a:t>
            </a:r>
            <a:r>
              <a:rPr lang="zh-CN" altLang="en-US">
                <a:sym typeface="+mn-ea"/>
              </a:rPr>
              <a:t>章 体系结构与组成</a:t>
            </a:r>
            <a:endParaRPr lang="zh-CN" altLang="en-US">
              <a:sym typeface="+mn-ea"/>
            </a:endParaRPr>
          </a:p>
        </p:txBody>
      </p:sp>
      <p:sp>
        <p:nvSpPr>
          <p:cNvPr id="3" name="内容占位符 2"/>
          <p:cNvSpPr/>
          <p:nvPr>
            <p:ph idx="1"/>
          </p:nvPr>
        </p:nvSpPr>
        <p:spPr>
          <a:xfrm>
            <a:off x="838200" y="1410335"/>
            <a:ext cx="10515600" cy="5348605"/>
          </a:xfrm>
        </p:spPr>
        <p:txBody>
          <a:bodyPr>
            <a:normAutofit fontScale="80000"/>
          </a:bodyPr>
          <a:p>
            <a:pPr marL="0" lvl="0" indent="0">
              <a:buNone/>
            </a:pPr>
            <a:r>
              <a:rPr lang="en-US"/>
              <a:t>3.1 </a:t>
            </a:r>
            <a:r>
              <a:rPr lang="zh-CN" altLang="en-US"/>
              <a:t>存储程序计算机</a:t>
            </a:r>
            <a:endParaRPr lang="zh-CN" altLang="en-US"/>
          </a:p>
          <a:p>
            <a:pPr marL="0" lvl="0" indent="0">
              <a:buNone/>
            </a:pPr>
            <a:r>
              <a:rPr lang="en-US" altLang="zh-CN"/>
              <a:t>3.2 ISA</a:t>
            </a:r>
            <a:r>
              <a:rPr lang="zh-CN" altLang="en-US"/>
              <a:t>的组成</a:t>
            </a:r>
            <a:endParaRPr lang="zh-CN" altLang="en-US"/>
          </a:p>
          <a:p>
            <a:pPr marL="0" lvl="0" indent="0">
              <a:buNone/>
            </a:pPr>
            <a:r>
              <a:rPr lang="en-US" altLang="zh-CN"/>
              <a:t>3.3 ARM</a:t>
            </a:r>
            <a:r>
              <a:rPr lang="zh-CN" altLang="en-US"/>
              <a:t>指令集体系结构</a:t>
            </a:r>
            <a:endParaRPr lang="zh-CN" altLang="en-US"/>
          </a:p>
          <a:p>
            <a:pPr marL="0" lvl="0" indent="0">
              <a:buNone/>
            </a:pPr>
            <a:r>
              <a:rPr lang="en-US" altLang="zh-CN"/>
              <a:t>3.4 ARM</a:t>
            </a:r>
            <a:r>
              <a:rPr lang="zh-CN" altLang="en-US"/>
              <a:t>汇编语言</a:t>
            </a:r>
            <a:endParaRPr lang="zh-CN" altLang="en-US"/>
          </a:p>
          <a:p>
            <a:pPr marL="0" lvl="0" indent="0">
              <a:buNone/>
            </a:pPr>
            <a:r>
              <a:rPr lang="en-US" altLang="zh-CN"/>
              <a:t>3.5 ARM</a:t>
            </a:r>
            <a:r>
              <a:rPr lang="zh-CN" altLang="en-US"/>
              <a:t>数据处理指令</a:t>
            </a:r>
            <a:endParaRPr lang="zh-CN" altLang="en-US"/>
          </a:p>
          <a:p>
            <a:pPr marL="0" lvl="0" indent="0">
              <a:buNone/>
            </a:pPr>
            <a:r>
              <a:rPr lang="en-US" altLang="zh-CN"/>
              <a:t>3.6 ARM</a:t>
            </a:r>
            <a:r>
              <a:rPr lang="zh-CN" altLang="en-US"/>
              <a:t>的流控制指令</a:t>
            </a:r>
            <a:endParaRPr lang="zh-CN" altLang="en-US"/>
          </a:p>
          <a:p>
            <a:pPr marL="0" lvl="0" indent="0">
              <a:buNone/>
            </a:pPr>
            <a:r>
              <a:rPr lang="en-US" altLang="zh-CN"/>
              <a:t>3.7 ARM</a:t>
            </a:r>
            <a:r>
              <a:rPr lang="zh-CN" altLang="en-US"/>
              <a:t>寻址方式</a:t>
            </a:r>
            <a:endParaRPr lang="zh-CN" altLang="en-US"/>
          </a:p>
          <a:p>
            <a:pPr marL="0" lvl="0" indent="0">
              <a:buNone/>
            </a:pPr>
            <a:r>
              <a:rPr lang="en-US" altLang="zh-CN"/>
              <a:t>3.8 </a:t>
            </a:r>
            <a:r>
              <a:rPr lang="zh-CN" altLang="en-US"/>
              <a:t>子程序调用与返回</a:t>
            </a:r>
            <a:endParaRPr lang="zh-CN" altLang="en-US"/>
          </a:p>
          <a:p>
            <a:pPr marL="0" lvl="0" indent="0">
              <a:buNone/>
            </a:pPr>
            <a:r>
              <a:rPr lang="en-US" altLang="zh-CN"/>
              <a:t>3.9 ARM</a:t>
            </a:r>
            <a:r>
              <a:rPr lang="zh-CN" altLang="en-US"/>
              <a:t>代码实例</a:t>
            </a:r>
            <a:endParaRPr lang="zh-CN" altLang="en-US"/>
          </a:p>
          <a:p>
            <a:pPr marL="0" lvl="0" indent="0">
              <a:buNone/>
            </a:pPr>
            <a:r>
              <a:rPr lang="en-US" altLang="zh-CN"/>
              <a:t>3.10 </a:t>
            </a:r>
            <a:r>
              <a:rPr lang="zh-CN" altLang="en-US"/>
              <a:t>子程序与栈</a:t>
            </a:r>
            <a:endParaRPr lang="zh-CN" altLang="en-US"/>
          </a:p>
          <a:p>
            <a:pPr marL="0" lvl="0" indent="0">
              <a:buNone/>
            </a:pPr>
            <a:r>
              <a:rPr lang="en-US" altLang="zh-CN"/>
              <a:t>3.11</a:t>
            </a:r>
            <a:r>
              <a:rPr lang="zh-CN" altLang="en-US"/>
              <a:t>数据的大小与排列</a:t>
            </a:r>
            <a:endParaRPr lang="zh-CN" altLang="en-US"/>
          </a:p>
          <a:p>
            <a:pPr marL="0" lvl="0" indent="0">
              <a:buNone/>
            </a:pPr>
            <a:r>
              <a:rPr lang="en-US" altLang="zh-CN"/>
              <a:t>3.12 </a:t>
            </a:r>
            <a:r>
              <a:rPr lang="zh-CN" altLang="en-US"/>
              <a:t>整合</a:t>
            </a:r>
            <a:r>
              <a:rPr lang="en-US" altLang="zh-CN"/>
              <a:t>——</a:t>
            </a:r>
            <a:r>
              <a:rPr lang="zh-CN" altLang="en-US"/>
              <a:t>将所有内容放在一起</a:t>
            </a: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程序执行的过程</a:t>
            </a:r>
            <a:endParaRPr lang="zh-CN">
              <a:sym typeface="+mn-ea"/>
            </a:endParaRPr>
          </a:p>
        </p:txBody>
      </p:sp>
      <p:sp>
        <p:nvSpPr>
          <p:cNvPr id="3" name="内容占位符 2"/>
          <p:cNvSpPr>
            <a:spLocks noGrp="1"/>
          </p:cNvSpPr>
          <p:nvPr>
            <p:ph idx="1"/>
          </p:nvPr>
        </p:nvSpPr>
        <p:spPr>
          <a:xfrm>
            <a:off x="838200" y="1494155"/>
            <a:ext cx="10515600" cy="4669790"/>
          </a:xfrm>
        </p:spPr>
        <p:txBody>
          <a:bodyPr>
            <a:normAutofit lnSpcReduction="10000"/>
          </a:bodyPr>
          <a:p>
            <a:pPr marL="0" indent="0">
              <a:buNone/>
            </a:pPr>
            <a:r>
              <a:rPr lang="zh-CN" sz="2395"/>
              <a:t>如图，描述了程序的执行过程：</a:t>
            </a:r>
            <a:endParaRPr lang="zh-CN" sz="2395"/>
          </a:p>
          <a:p>
            <a:pPr marL="0" indent="0">
              <a:buNone/>
            </a:pPr>
            <a:endParaRPr lang="zh-CN" sz="2395"/>
          </a:p>
        </p:txBody>
      </p:sp>
      <p:pic>
        <p:nvPicPr>
          <p:cNvPr id="14" name="图片 3"/>
          <p:cNvPicPr>
            <a:picLocks noChangeAspect="1"/>
          </p:cNvPicPr>
          <p:nvPr/>
        </p:nvPicPr>
        <p:blipFill>
          <a:blip r:embed="rId1"/>
          <a:stretch>
            <a:fillRect/>
          </a:stretch>
        </p:blipFill>
        <p:spPr>
          <a:xfrm>
            <a:off x="2388870" y="1959610"/>
            <a:ext cx="7232015" cy="473519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第3章 体系结构与组成</a:t>
            </a:r>
            <a:endParaRPr>
              <a:sym typeface="+mn-ea"/>
            </a:endParaRPr>
          </a:p>
        </p:txBody>
      </p:sp>
      <p:sp>
        <p:nvSpPr>
          <p:cNvPr id="3" name="内容占位符 2"/>
          <p:cNvSpPr/>
          <p:nvPr>
            <p:ph idx="1"/>
          </p:nvPr>
        </p:nvSpPr>
        <p:spPr>
          <a:xfrm>
            <a:off x="838200" y="1410335"/>
            <a:ext cx="10515600" cy="5348605"/>
          </a:xfrm>
        </p:spPr>
        <p:txBody>
          <a:bodyPr>
            <a:normAutofit/>
          </a:bodyPr>
          <a:p>
            <a:pPr marL="0" lvl="0" indent="0">
              <a:buNone/>
            </a:pPr>
            <a:endParaRPr lang="zh-CN" altLang="en-US"/>
          </a:p>
          <a:p>
            <a:pPr marL="0" lvl="0" indent="0">
              <a:buNone/>
            </a:pPr>
            <a:r>
              <a:rPr lang="zh-CN" altLang="en-US"/>
              <a:t>计算机的</a:t>
            </a:r>
            <a:r>
              <a:rPr lang="zh-CN" altLang="en-US">
                <a:solidFill>
                  <a:srgbClr val="FF0000"/>
                </a:solidFill>
              </a:rPr>
              <a:t>指令集体系</a:t>
            </a:r>
            <a:r>
              <a:rPr lang="zh-CN" altLang="en-US"/>
              <a:t>结构（</a:t>
            </a:r>
            <a:r>
              <a:rPr lang="zh-CN" altLang="en-US">
                <a:solidFill>
                  <a:srgbClr val="FF0000"/>
                </a:solidFill>
              </a:rPr>
              <a:t>ISA</a:t>
            </a:r>
            <a:r>
              <a:rPr lang="zh-CN" altLang="en-US"/>
              <a:t>）从</a:t>
            </a:r>
            <a:r>
              <a:rPr lang="zh-CN" altLang="en-US">
                <a:solidFill>
                  <a:srgbClr val="FF0000"/>
                </a:solidFill>
              </a:rPr>
              <a:t>汇编语言程序员</a:t>
            </a:r>
            <a:r>
              <a:rPr lang="zh-CN" altLang="en-US"/>
              <a:t>的角度描述了计算机，并强调了计算机的功能，而不是它的内部组成或实现。ISA说明了计算机能做什么，而计算机组成则说明了它是如何做的。</a:t>
            </a: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fontScale="90000" lnSpcReduction="10000"/>
          </a:bodyPr>
          <a:p>
            <a:pPr marL="0" lvl="0" indent="0">
              <a:buNone/>
            </a:pPr>
            <a:r>
              <a:rPr lang="zh-CN" altLang="en-US"/>
              <a:t>（1）ARM这一类处理器采用了存储程序体系结构，它将程序和数</a:t>
            </a:r>
            <a:endParaRPr lang="zh-CN" altLang="en-US"/>
          </a:p>
          <a:p>
            <a:pPr marL="0" lvl="0" indent="0">
              <a:buNone/>
            </a:pPr>
            <a:r>
              <a:rPr lang="zh-CN" altLang="en-US"/>
              <a:t>据放在同一个存储空间内，采用</a:t>
            </a:r>
            <a:r>
              <a:rPr lang="zh-CN" altLang="en-US">
                <a:solidFill>
                  <a:srgbClr val="FF0000"/>
                </a:solidFill>
              </a:rPr>
              <a:t>取指-执行</a:t>
            </a:r>
            <a:r>
              <a:rPr lang="zh-CN" altLang="en-US"/>
              <a:t>模式执行，即按照顺序</a:t>
            </a:r>
            <a:endParaRPr lang="zh-CN" altLang="en-US"/>
          </a:p>
          <a:p>
            <a:pPr marL="0" lvl="0" indent="0">
              <a:buNone/>
            </a:pPr>
            <a:r>
              <a:rPr lang="zh-CN" altLang="en-US"/>
              <a:t>从内存</a:t>
            </a:r>
            <a:r>
              <a:rPr lang="zh-CN" altLang="en-US">
                <a:solidFill>
                  <a:srgbClr val="FF0000"/>
                </a:solidFill>
              </a:rPr>
              <a:t>读取指令、译码、执行</a:t>
            </a:r>
            <a:r>
              <a:rPr lang="zh-CN" altLang="en-US"/>
              <a:t>。</a:t>
            </a:r>
            <a:endParaRPr lang="zh-CN" altLang="en-US"/>
          </a:p>
          <a:p>
            <a:pPr marL="0" lvl="0" indent="0">
              <a:buNone/>
            </a:pPr>
            <a:endParaRPr lang="zh-CN" altLang="en-US"/>
          </a:p>
          <a:p>
            <a:pPr marL="0" lvl="0" indent="0">
              <a:buNone/>
            </a:pPr>
            <a:r>
              <a:rPr lang="zh-CN" altLang="en-US"/>
              <a:t>（2）</a:t>
            </a:r>
            <a:r>
              <a:rPr lang="zh-CN" altLang="en-US">
                <a:solidFill>
                  <a:srgbClr val="FF0000"/>
                </a:solidFill>
              </a:rPr>
              <a:t>寄存器</a:t>
            </a:r>
            <a:r>
              <a:rPr lang="zh-CN" altLang="en-US"/>
              <a:t>是位于CPU内部的存储单元，类似于内存中的存储单</a:t>
            </a:r>
            <a:endParaRPr lang="zh-CN" altLang="en-US"/>
          </a:p>
          <a:p>
            <a:pPr marL="0" lvl="0" indent="0">
              <a:buNone/>
            </a:pPr>
            <a:r>
              <a:rPr lang="zh-CN" altLang="en-US"/>
              <a:t>元。寄存器使用名字而不是地址来访问，如</a:t>
            </a:r>
            <a:r>
              <a:rPr lang="zh-CN" altLang="en-US">
                <a:solidFill>
                  <a:srgbClr val="FF0000"/>
                </a:solidFill>
              </a:rPr>
              <a:t>r0，r1，……，r15</a:t>
            </a:r>
            <a:endParaRPr lang="zh-CN" altLang="en-US"/>
          </a:p>
          <a:p>
            <a:pPr marL="0" lvl="0" indent="0">
              <a:buNone/>
            </a:pPr>
            <a:r>
              <a:rPr lang="zh-CN" altLang="en-US"/>
              <a:t>（ARM的命名），或是AX，BX，CX，DX，SP，BP，SI（Intel命名），</a:t>
            </a:r>
            <a:endParaRPr lang="zh-CN" altLang="en-US"/>
          </a:p>
          <a:p>
            <a:pPr marL="0" lvl="0" indent="0">
              <a:buNone/>
            </a:pPr>
            <a:r>
              <a:rPr lang="zh-CN" altLang="en-US"/>
              <a:t>或是D0，D1，…...，D7（Freesacle的命名）。</a:t>
            </a:r>
            <a:endParaRPr lang="zh-CN" altLang="en-US"/>
          </a:p>
          <a:p>
            <a:pPr marL="0" lvl="0" indent="0">
              <a:buNone/>
            </a:pPr>
            <a:endParaRPr lang="zh-CN" altLang="en-US"/>
          </a:p>
          <a:p>
            <a:pPr marL="0" lvl="0" indent="0">
              <a:buNone/>
            </a:pPr>
            <a:r>
              <a:rPr lang="zh-CN" altLang="en-US"/>
              <a:t>（3）计算机指令的操作码可以使用</a:t>
            </a:r>
            <a:r>
              <a:rPr lang="zh-CN" altLang="en-US">
                <a:solidFill>
                  <a:srgbClr val="FF0000"/>
                </a:solidFill>
              </a:rPr>
              <a:t>很少的几位</a:t>
            </a:r>
            <a:r>
              <a:rPr lang="zh-CN" altLang="en-US"/>
              <a:t>来引用寄存器，指</a:t>
            </a:r>
            <a:endParaRPr lang="zh-CN" altLang="en-US"/>
          </a:p>
          <a:p>
            <a:pPr marL="0" lvl="0" indent="0">
              <a:buNone/>
            </a:pPr>
            <a:r>
              <a:rPr lang="zh-CN" altLang="en-US"/>
              <a:t>令中用来选择寄存器的字段一般为3~5位，具体数值取决于计算机</a:t>
            </a:r>
            <a:endParaRPr lang="zh-CN" altLang="en-US"/>
          </a:p>
          <a:p>
            <a:pPr marL="0" lvl="0" indent="0">
              <a:buNone/>
            </a:pPr>
            <a:r>
              <a:rPr lang="zh-CN" altLang="en-US"/>
              <a:t>中程序</a:t>
            </a:r>
            <a:r>
              <a:rPr lang="zh-CN" altLang="en-US">
                <a:solidFill>
                  <a:srgbClr val="FF0000"/>
                </a:solidFill>
              </a:rPr>
              <a:t>可见寄存器</a:t>
            </a:r>
            <a:r>
              <a:rPr lang="zh-CN" altLang="en-US"/>
              <a:t>的个数。</a:t>
            </a:r>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a:t>（4）CPU中的寄存器有几个功能，一些寄存器是</a:t>
            </a:r>
            <a:r>
              <a:rPr lang="zh-CN" altLang="en-US">
                <a:solidFill>
                  <a:srgbClr val="FF0000"/>
                </a:solidFill>
              </a:rPr>
              <a:t>高速暂存寄存器</a:t>
            </a:r>
            <a:r>
              <a:rPr lang="zh-CN" altLang="en-US"/>
              <a:t>，用于保存数据或数据单元的地址（即指针）。另外一些事</a:t>
            </a:r>
            <a:r>
              <a:rPr lang="zh-CN" altLang="en-US">
                <a:solidFill>
                  <a:srgbClr val="FF0000"/>
                </a:solidFill>
              </a:rPr>
              <a:t>特殊功能</a:t>
            </a:r>
            <a:r>
              <a:rPr lang="zh-CN" altLang="en-US"/>
              <a:t>寄存器，如对一个循环的次数进行计数的循环计数器，有的用来记录处理器的状态。CPU中最重要的寄存器是</a:t>
            </a:r>
            <a:r>
              <a:rPr lang="zh-CN" altLang="en-US">
                <a:solidFill>
                  <a:srgbClr val="FF0000"/>
                </a:solidFill>
              </a:rPr>
              <a:t>程序计数器（PC）</a:t>
            </a:r>
            <a:r>
              <a:rPr lang="zh-CN" altLang="en-US"/>
              <a:t>，它记录了要执行的</a:t>
            </a:r>
            <a:r>
              <a:rPr lang="zh-CN" altLang="en-US">
                <a:solidFill>
                  <a:srgbClr val="FF0000"/>
                </a:solidFill>
              </a:rPr>
              <a:t>下一条指令</a:t>
            </a:r>
            <a:r>
              <a:rPr lang="zh-CN" altLang="en-US"/>
              <a:t>的地址。</a:t>
            </a:r>
            <a:endParaRPr lang="zh-CN"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fontScale="90000" lnSpcReduction="10000"/>
          </a:bodyPr>
          <a:p>
            <a:pPr marL="0" lvl="0" indent="0">
              <a:buNone/>
            </a:pPr>
            <a:r>
              <a:rPr lang="zh-CN" altLang="en-US"/>
              <a:t>（5）计算机指令有多种格式，通用计算机提供了以下</a:t>
            </a:r>
            <a:r>
              <a:rPr lang="zh-CN" altLang="en-US">
                <a:solidFill>
                  <a:srgbClr val="FF0000"/>
                </a:solidFill>
              </a:rPr>
              <a:t>3种指令格式</a:t>
            </a:r>
            <a:r>
              <a:rPr lang="zh-CN" altLang="en-US"/>
              <a:t>：</a:t>
            </a:r>
            <a:endParaRPr lang="zh-CN" altLang="en-US"/>
          </a:p>
          <a:p>
            <a:pPr marL="0" lvl="0" indent="0">
              <a:buNone/>
            </a:pPr>
            <a:r>
              <a:rPr lang="zh-CN" altLang="en-US"/>
              <a:t>	LDR 寄存器目的,存储单元源</a:t>
            </a:r>
            <a:endParaRPr lang="zh-CN" altLang="en-US"/>
          </a:p>
          <a:p>
            <a:pPr marL="0" lvl="0" indent="0">
              <a:buNone/>
            </a:pPr>
            <a:r>
              <a:rPr lang="zh-CN" altLang="en-US"/>
              <a:t>	STR 寄存器源,存储单元目的</a:t>
            </a:r>
            <a:endParaRPr lang="zh-CN" altLang="en-US"/>
          </a:p>
          <a:p>
            <a:pPr marL="0" lvl="0" indent="0">
              <a:buNone/>
            </a:pPr>
            <a:r>
              <a:rPr lang="zh-CN" altLang="en-US"/>
              <a:t>	Operation 寄存器目的,寄存器源1,寄存器源2</a:t>
            </a:r>
            <a:endParaRPr lang="zh-CN" altLang="en-US"/>
          </a:p>
          <a:p>
            <a:pPr marL="0" lvl="0" indent="0">
              <a:buNone/>
            </a:pPr>
            <a:endParaRPr lang="zh-CN" altLang="en-US"/>
          </a:p>
          <a:p>
            <a:pPr marL="0" lvl="0" indent="0">
              <a:buNone/>
            </a:pPr>
            <a:r>
              <a:rPr lang="zh-CN" altLang="en-US" sz="2220"/>
              <a:t>如：</a:t>
            </a:r>
            <a:endParaRPr lang="zh-CN" altLang="en-US" sz="2220"/>
          </a:p>
          <a:p>
            <a:pPr marL="0" lvl="0" indent="0">
              <a:buNone/>
            </a:pPr>
            <a:r>
              <a:rPr lang="en-US" altLang="zh-CN" sz="2220"/>
              <a:t>	</a:t>
            </a:r>
            <a:r>
              <a:rPr lang="zh-CN" altLang="en-US" sz="2220"/>
              <a:t>LDR r1,1234         LDR指令把数据从存储器复制到寄存器，将地址为1234的存储单元中</a:t>
            </a:r>
            <a:r>
              <a:rPr lang="en-US" altLang="zh-CN" sz="2220"/>
              <a:t>			</a:t>
            </a:r>
            <a:r>
              <a:rPr lang="zh-CN" altLang="en-US" sz="2220"/>
              <a:t>的数据读到寄存器r1中</a:t>
            </a:r>
            <a:endParaRPr lang="zh-CN" altLang="en-US" sz="2220"/>
          </a:p>
          <a:p>
            <a:pPr marL="0" lvl="0" indent="0">
              <a:buNone/>
            </a:pPr>
            <a:endParaRPr lang="zh-CN" altLang="en-US" sz="2220"/>
          </a:p>
          <a:p>
            <a:pPr marL="0" lvl="0" indent="0">
              <a:buNone/>
            </a:pPr>
            <a:r>
              <a:rPr lang="en-US" altLang="zh-CN" sz="2220"/>
              <a:t>	</a:t>
            </a:r>
            <a:r>
              <a:rPr lang="zh-CN" altLang="en-US" sz="2220"/>
              <a:t>STR r2,2000  	STR指令把数据从寄存器传输到存储器，将寄存器r2的值写入地址为</a:t>
            </a:r>
            <a:r>
              <a:rPr lang="en-US" altLang="zh-CN" sz="2220"/>
              <a:t>			</a:t>
            </a:r>
            <a:r>
              <a:rPr lang="zh-CN" altLang="en-US" sz="2220"/>
              <a:t>2000的存储单元</a:t>
            </a:r>
            <a:endParaRPr lang="zh-CN" altLang="en-US" sz="2220"/>
          </a:p>
          <a:p>
            <a:pPr marL="0" lvl="0" indent="0">
              <a:buNone/>
            </a:pPr>
            <a:endParaRPr lang="zh-CN" altLang="en-US" sz="2220"/>
          </a:p>
          <a:p>
            <a:pPr marL="0" lvl="0" indent="0">
              <a:buNone/>
            </a:pPr>
            <a:r>
              <a:rPr lang="en-US" altLang="zh-CN" sz="2220"/>
              <a:t>	</a:t>
            </a:r>
            <a:r>
              <a:rPr lang="zh-CN" altLang="en-US" sz="2220"/>
              <a:t>ADD r1,r2,r3         将寄存器r2和r3中的内容相加，把结果写入寄存器r1，因此，r2和r3</a:t>
            </a:r>
            <a:r>
              <a:rPr lang="en-US" altLang="zh-CN" sz="2220"/>
              <a:t>			</a:t>
            </a:r>
            <a:r>
              <a:rPr lang="zh-CN" altLang="en-US" sz="2220"/>
              <a:t>的内容保持不变</a:t>
            </a:r>
            <a:endParaRPr lang="zh-CN" altLang="en-US" sz="222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sz="2220"/>
              <a:t>下图，描述了存储程序计算机的功能图：</a:t>
            </a:r>
            <a:endParaRPr lang="zh-CN" altLang="en-US" sz="2220"/>
          </a:p>
          <a:p>
            <a:pPr marL="0" lvl="0" indent="0">
              <a:buNone/>
            </a:pPr>
            <a:endParaRPr lang="zh-CN" altLang="en-US" sz="2220"/>
          </a:p>
        </p:txBody>
      </p:sp>
      <p:pic>
        <p:nvPicPr>
          <p:cNvPr id="39" name="图片 39"/>
          <p:cNvPicPr>
            <a:picLocks noChangeAspect="1"/>
          </p:cNvPicPr>
          <p:nvPr/>
        </p:nvPicPr>
        <p:blipFill>
          <a:blip r:embed="rId1"/>
          <a:stretch>
            <a:fillRect/>
          </a:stretch>
        </p:blipFill>
        <p:spPr>
          <a:xfrm>
            <a:off x="2499360" y="1998345"/>
            <a:ext cx="7406640" cy="421259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sz="2220"/>
              <a:t>下图，给出了虚拟的</a:t>
            </a:r>
            <a:endParaRPr lang="zh-CN" altLang="en-US" sz="2220"/>
          </a:p>
          <a:p>
            <a:pPr marL="0" lvl="0" indent="0">
              <a:buNone/>
            </a:pPr>
            <a:r>
              <a:rPr lang="zh-CN" altLang="en-US" sz="2220"/>
              <a:t>存储程序计算机的结构：</a:t>
            </a:r>
            <a:endParaRPr lang="zh-CN" altLang="en-US" sz="2220"/>
          </a:p>
          <a:p>
            <a:pPr marL="0" lvl="0" indent="0">
              <a:buNone/>
            </a:pPr>
            <a:endParaRPr lang="zh-CN" altLang="en-US" sz="2220"/>
          </a:p>
        </p:txBody>
      </p:sp>
      <p:pic>
        <p:nvPicPr>
          <p:cNvPr id="40" name="图片 40"/>
          <p:cNvPicPr>
            <a:picLocks noChangeAspect="1"/>
          </p:cNvPicPr>
          <p:nvPr/>
        </p:nvPicPr>
        <p:blipFill>
          <a:blip r:embed="rId1"/>
          <a:stretch>
            <a:fillRect/>
          </a:stretch>
        </p:blipFill>
        <p:spPr>
          <a:xfrm>
            <a:off x="5551170" y="23495"/>
            <a:ext cx="6556375" cy="672020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sz="2220"/>
              <a:t>图中寄存器定义如下：</a:t>
            </a:r>
            <a:endParaRPr lang="zh-CN" altLang="en-US" sz="2220"/>
          </a:p>
          <a:p>
            <a:pPr marL="0" lvl="0" indent="0">
              <a:buNone/>
            </a:pPr>
            <a:r>
              <a:rPr lang="zh-CN" altLang="en-US" sz="2220">
                <a:solidFill>
                  <a:srgbClr val="FF0000"/>
                </a:solidFill>
              </a:rPr>
              <a:t>MAR</a:t>
            </a:r>
            <a:r>
              <a:rPr lang="zh-CN" altLang="en-US" sz="2220"/>
              <a:t>： 存储器地址寄存器，保存了读或写操作正在访问的存储单元的地址</a:t>
            </a:r>
            <a:endParaRPr lang="zh-CN" altLang="en-US" sz="2220"/>
          </a:p>
          <a:p>
            <a:pPr marL="0" lvl="0" indent="0">
              <a:buNone/>
            </a:pPr>
            <a:endParaRPr lang="zh-CN" altLang="en-US" sz="2220"/>
          </a:p>
          <a:p>
            <a:pPr marL="0" lvl="0" indent="0">
              <a:buNone/>
            </a:pPr>
            <a:r>
              <a:rPr lang="zh-CN" altLang="en-US" sz="2220">
                <a:solidFill>
                  <a:srgbClr val="FF0000"/>
                </a:solidFill>
              </a:rPr>
              <a:t>MBR</a:t>
            </a:r>
            <a:r>
              <a:rPr lang="zh-CN" altLang="en-US" sz="2220"/>
              <a:t>： 存储器数据寄存器，保存了刚从存储器中读出的数据，或将要写入存储器的数据</a:t>
            </a:r>
            <a:endParaRPr lang="zh-CN" altLang="en-US" sz="2220"/>
          </a:p>
          <a:p>
            <a:pPr marL="0" lvl="0" indent="0">
              <a:buNone/>
            </a:pPr>
            <a:endParaRPr lang="zh-CN" altLang="en-US" sz="2220"/>
          </a:p>
          <a:p>
            <a:pPr marL="0" lvl="0" indent="0">
              <a:buNone/>
            </a:pPr>
            <a:r>
              <a:rPr lang="zh-CN" altLang="en-US" sz="2220">
                <a:solidFill>
                  <a:srgbClr val="FF0000"/>
                </a:solidFill>
              </a:rPr>
              <a:t>PC</a:t>
            </a:r>
            <a:r>
              <a:rPr lang="zh-CN" altLang="en-US" sz="2220"/>
              <a:t>：   程序计数器，保存了要执行的下一条指令的地址</a:t>
            </a:r>
            <a:endParaRPr lang="zh-CN" altLang="en-US" sz="2220"/>
          </a:p>
          <a:p>
            <a:pPr marL="0" lvl="0" indent="0">
              <a:buNone/>
            </a:pPr>
            <a:endParaRPr lang="zh-CN" altLang="en-US" sz="2220"/>
          </a:p>
          <a:p>
            <a:pPr marL="0" lvl="0" indent="0">
              <a:buNone/>
            </a:pPr>
            <a:r>
              <a:rPr lang="zh-CN" altLang="en-US" sz="2220">
                <a:solidFill>
                  <a:srgbClr val="FF0000"/>
                </a:solidFill>
              </a:rPr>
              <a:t>IR</a:t>
            </a:r>
            <a:r>
              <a:rPr lang="zh-CN" altLang="en-US" sz="2220"/>
              <a:t>：  指令寄存器，存放最近从存储器中读出的指令，也就是当前正在执行的指令</a:t>
            </a:r>
            <a:endParaRPr lang="zh-CN" altLang="en-US" sz="2220"/>
          </a:p>
          <a:p>
            <a:pPr marL="0" lvl="0" indent="0">
              <a:buNone/>
            </a:pPr>
            <a:endParaRPr lang="zh-CN" altLang="en-US" sz="2220"/>
          </a:p>
          <a:p>
            <a:pPr marL="0" lvl="0" indent="0">
              <a:buNone/>
            </a:pPr>
            <a:r>
              <a:rPr lang="zh-CN" altLang="en-US" sz="2220">
                <a:solidFill>
                  <a:srgbClr val="FF0000"/>
                </a:solidFill>
              </a:rPr>
              <a:t>r0-r7</a:t>
            </a:r>
            <a:r>
              <a:rPr lang="zh-CN" altLang="en-US" sz="2220"/>
              <a:t>：   寄存器文件，包括8个通用目的寄存器r0，r1，…，r7，用于存放临时数据</a:t>
            </a:r>
            <a:endParaRPr lang="zh-CN" altLang="en-US" sz="222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sz="2220"/>
              <a:t>下述RTL表明了下图中的处理器如何读取并执行LDR r1,1234的：</a:t>
            </a:r>
            <a:endParaRPr lang="zh-CN" altLang="en-US" sz="2220"/>
          </a:p>
          <a:p>
            <a:pPr marL="0" lvl="0" indent="0">
              <a:buNone/>
            </a:pPr>
            <a:endParaRPr lang="zh-CN" altLang="en-US" sz="2220"/>
          </a:p>
        </p:txBody>
      </p:sp>
      <p:pic>
        <p:nvPicPr>
          <p:cNvPr id="41" name="图片 41"/>
          <p:cNvPicPr>
            <a:picLocks noChangeAspect="1"/>
          </p:cNvPicPr>
          <p:nvPr/>
        </p:nvPicPr>
        <p:blipFill>
          <a:blip r:embed="rId1"/>
          <a:stretch>
            <a:fillRect/>
          </a:stretch>
        </p:blipFill>
        <p:spPr>
          <a:xfrm>
            <a:off x="929640" y="2056130"/>
            <a:ext cx="4366260" cy="2490470"/>
          </a:xfrm>
          <a:prstGeom prst="rect">
            <a:avLst/>
          </a:prstGeom>
        </p:spPr>
      </p:pic>
      <p:pic>
        <p:nvPicPr>
          <p:cNvPr id="43" name="图片 43"/>
          <p:cNvPicPr>
            <a:picLocks noChangeAspect="1"/>
          </p:cNvPicPr>
          <p:nvPr/>
        </p:nvPicPr>
        <p:blipFill>
          <a:blip r:embed="rId2"/>
          <a:stretch>
            <a:fillRect/>
          </a:stretch>
        </p:blipFill>
        <p:spPr>
          <a:xfrm>
            <a:off x="5416550" y="2049780"/>
            <a:ext cx="3798570" cy="242443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pic>
        <p:nvPicPr>
          <p:cNvPr id="44" name="图片 44"/>
          <p:cNvPicPr>
            <a:picLocks noChangeAspect="1"/>
          </p:cNvPicPr>
          <p:nvPr>
            <p:ph idx="1"/>
          </p:nvPr>
        </p:nvPicPr>
        <p:blipFill>
          <a:blip r:embed="rId1"/>
          <a:stretch>
            <a:fillRect/>
          </a:stretch>
        </p:blipFill>
        <p:spPr>
          <a:xfrm>
            <a:off x="1757045" y="1677670"/>
            <a:ext cx="8677275" cy="42672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pic>
        <p:nvPicPr>
          <p:cNvPr id="45" name="图片 45"/>
          <p:cNvPicPr>
            <a:picLocks noChangeAspect="1"/>
          </p:cNvPicPr>
          <p:nvPr>
            <p:ph idx="1"/>
          </p:nvPr>
        </p:nvPicPr>
        <p:blipFill>
          <a:blip r:embed="rId1"/>
          <a:stretch>
            <a:fillRect/>
          </a:stretch>
        </p:blipFill>
        <p:spPr>
          <a:xfrm>
            <a:off x="1661795" y="1812290"/>
            <a:ext cx="8867775" cy="39528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程序执行的过程</a:t>
            </a:r>
            <a:endParaRPr lang="zh-CN">
              <a:sym typeface="+mn-ea"/>
            </a:endParaRPr>
          </a:p>
        </p:txBody>
      </p:sp>
      <p:sp>
        <p:nvSpPr>
          <p:cNvPr id="3" name="内容占位符 2"/>
          <p:cNvSpPr>
            <a:spLocks noGrp="1"/>
          </p:cNvSpPr>
          <p:nvPr>
            <p:ph idx="1"/>
          </p:nvPr>
        </p:nvSpPr>
        <p:spPr>
          <a:xfrm>
            <a:off x="838200" y="1494155"/>
            <a:ext cx="10515600" cy="5013325"/>
          </a:xfrm>
        </p:spPr>
        <p:txBody>
          <a:bodyPr>
            <a:normAutofit lnSpcReduction="10000"/>
          </a:bodyPr>
          <a:p>
            <a:pPr marL="0" indent="0">
              <a:buNone/>
            </a:pPr>
            <a:r>
              <a:rPr lang="zh-CN" sz="2395"/>
              <a:t>从存储器中读出一条Z=X+Y的指令，将其发送给解释单元，解释单元产生控</a:t>
            </a:r>
            <a:endParaRPr lang="zh-CN" sz="2395"/>
          </a:p>
          <a:p>
            <a:pPr marL="0" indent="0">
              <a:buNone/>
            </a:pPr>
            <a:r>
              <a:rPr lang="zh-CN" sz="2395"/>
              <a:t>制信号，驱动这条指令的执行。假定这个程序的功能是从存储器读出两个数</a:t>
            </a:r>
            <a:endParaRPr lang="zh-CN" sz="2395"/>
          </a:p>
          <a:p>
            <a:pPr marL="0" indent="0">
              <a:buNone/>
            </a:pPr>
            <a:r>
              <a:rPr lang="zh-CN" sz="2395"/>
              <a:t>据（X和Y），将它们相加，然后写回存储器。</a:t>
            </a:r>
            <a:endParaRPr lang="zh-CN" sz="2395"/>
          </a:p>
          <a:p>
            <a:pPr marL="0" indent="0">
              <a:buNone/>
            </a:pPr>
            <a:endParaRPr lang="zh-CN" sz="2395"/>
          </a:p>
          <a:p>
            <a:pPr marL="0" indent="0">
              <a:buNone/>
            </a:pPr>
            <a:r>
              <a:rPr lang="zh-CN" sz="2395"/>
              <a:t>要执行这个程序，CPU必须首先从存储器中取出一条指令，在CPU分析或解码</a:t>
            </a:r>
            <a:endParaRPr lang="zh-CN" sz="2395"/>
          </a:p>
          <a:p>
            <a:pPr marL="0" indent="0">
              <a:buNone/>
            </a:pPr>
            <a:r>
              <a:rPr lang="zh-CN" sz="2395"/>
              <a:t>这条指令后，从存储器中读出这条指令所需的所有数据。</a:t>
            </a:r>
            <a:endParaRPr lang="zh-CN" sz="2395"/>
          </a:p>
          <a:p>
            <a:pPr marL="0" indent="0">
              <a:buNone/>
            </a:pPr>
            <a:r>
              <a:rPr lang="zh-CN" sz="2395"/>
              <a:t>第一条指令，LOAD X，从存储器中读出变量X的值，并将它暂存在寄存器中。</a:t>
            </a:r>
            <a:endParaRPr lang="zh-CN" sz="2395"/>
          </a:p>
          <a:p>
            <a:pPr marL="0" indent="0">
              <a:buNone/>
            </a:pPr>
            <a:r>
              <a:rPr lang="zh-CN" sz="2395"/>
              <a:t>第二条指令，LOAD Y，从存储器中读出变量Y的值，并保存在另一个寄存器中。</a:t>
            </a:r>
            <a:endParaRPr lang="zh-CN" sz="2395"/>
          </a:p>
          <a:p>
            <a:pPr marL="0" indent="0">
              <a:buNone/>
            </a:pPr>
            <a:r>
              <a:rPr lang="zh-CN" sz="2395"/>
              <a:t>第三条指令，Z=X+Y，将两个寄存器的内容相加，并将结果保存在第三个寄存</a:t>
            </a:r>
            <a:endParaRPr lang="zh-CN" sz="2395"/>
          </a:p>
          <a:p>
            <a:pPr marL="0" indent="0">
              <a:buNone/>
            </a:pPr>
            <a:r>
              <a:rPr lang="zh-CN" sz="2395"/>
              <a:t>器中。</a:t>
            </a:r>
            <a:endParaRPr lang="zh-CN" sz="2395"/>
          </a:p>
          <a:p>
            <a:pPr marL="0" indent="0">
              <a:buNone/>
            </a:pPr>
            <a:r>
              <a:rPr lang="zh-CN" sz="2395"/>
              <a:t>第四条指令，STORE Z，将加法的结果写回存储单元Z。</a:t>
            </a:r>
            <a:endParaRPr lang="zh-CN" sz="2395"/>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pic>
        <p:nvPicPr>
          <p:cNvPr id="47" name="图片 47"/>
          <p:cNvPicPr>
            <a:picLocks noChangeAspect="1"/>
          </p:cNvPicPr>
          <p:nvPr>
            <p:ph idx="1"/>
          </p:nvPr>
        </p:nvPicPr>
        <p:blipFill>
          <a:blip r:embed="rId1"/>
          <a:stretch>
            <a:fillRect/>
          </a:stretch>
        </p:blipFill>
        <p:spPr>
          <a:xfrm>
            <a:off x="1666875" y="1677670"/>
            <a:ext cx="8858250" cy="403860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寄存器的可见性</a:t>
            </a:r>
            <a:endParaRPr>
              <a:sym typeface="+mn-ea"/>
            </a:endParaRPr>
          </a:p>
        </p:txBody>
      </p:sp>
      <p:sp>
        <p:nvSpPr>
          <p:cNvPr id="3" name="内容占位符 2"/>
          <p:cNvSpPr/>
          <p:nvPr>
            <p:ph idx="1"/>
          </p:nvPr>
        </p:nvSpPr>
        <p:spPr>
          <a:xfrm>
            <a:off x="838200" y="1677035"/>
            <a:ext cx="10515600" cy="4730115"/>
          </a:xfrm>
        </p:spPr>
        <p:txBody>
          <a:bodyPr>
            <a:normAutofit/>
          </a:bodyPr>
          <a:p>
            <a:r>
              <a:rPr lang="zh-CN" altLang="en-US"/>
              <a:t>寄存器有3种类型：</a:t>
            </a:r>
            <a:endParaRPr lang="zh-CN" altLang="en-US"/>
          </a:p>
          <a:p>
            <a:pPr lvl="1"/>
            <a:r>
              <a:rPr lang="zh-CN" altLang="en-US">
                <a:solidFill>
                  <a:srgbClr val="FF0000"/>
                </a:solidFill>
              </a:rPr>
              <a:t>通用寄存器</a:t>
            </a:r>
            <a:r>
              <a:rPr lang="zh-CN" altLang="en-US"/>
              <a:t>，用来保存计算过程产生的临时数据。ARM有16个通用寄存器，r0,r1….,r15。寄存器r14和r15是通用寄存器，程序员可以访问这两个寄存器，然而，r14与r15又在ARM体系结构中扮演着特殊角色。</a:t>
            </a:r>
            <a:endParaRPr lang="zh-CN" altLang="en-US"/>
          </a:p>
          <a:p>
            <a:pPr lvl="1"/>
            <a:endParaRPr lang="zh-CN" altLang="en-US"/>
          </a:p>
          <a:p>
            <a:pPr lvl="1"/>
            <a:r>
              <a:rPr lang="zh-CN" altLang="en-US">
                <a:solidFill>
                  <a:srgbClr val="FF0000"/>
                </a:solidFill>
              </a:rPr>
              <a:t>特殊功能寄存器</a:t>
            </a:r>
            <a:r>
              <a:rPr lang="zh-CN" altLang="en-US"/>
              <a:t>，用于特定功能。如，PC指向要执行的下一条执行指令。其他特殊功能寄存器还有状态寄存器、栈指针寄存器以及CPU标识寄存器等。</a:t>
            </a:r>
            <a:endParaRPr lang="zh-CN" altLang="en-US"/>
          </a:p>
          <a:p>
            <a:pPr lvl="1"/>
            <a:endParaRPr lang="zh-CN" altLang="en-US"/>
          </a:p>
          <a:p>
            <a:pPr lvl="1"/>
            <a:r>
              <a:rPr lang="zh-CN" altLang="en-US">
                <a:solidFill>
                  <a:srgbClr val="FF0000"/>
                </a:solidFill>
              </a:rPr>
              <a:t>不可见寄存器</a:t>
            </a:r>
            <a:r>
              <a:rPr lang="zh-CN" altLang="en-US"/>
              <a:t>，不属于处理器体系结构的一部分，不能被程序员直接使用。如，指令寄存器IR和内存地址寄存器MAR等，这些都是实现计算机所必需的，但又不属于ISA的一部分。</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为什么程序计数器要加4</a:t>
            </a:r>
            <a:endParaRPr>
              <a:sym typeface="+mn-ea"/>
            </a:endParaRPr>
          </a:p>
        </p:txBody>
      </p:sp>
      <p:sp>
        <p:nvSpPr>
          <p:cNvPr id="3" name="内容占位符 2"/>
          <p:cNvSpPr/>
          <p:nvPr>
            <p:ph idx="1"/>
          </p:nvPr>
        </p:nvSpPr>
        <p:spPr>
          <a:xfrm>
            <a:off x="838200" y="1677035"/>
            <a:ext cx="10515600" cy="4730115"/>
          </a:xfrm>
        </p:spPr>
        <p:txBody>
          <a:bodyPr>
            <a:normAutofit/>
          </a:bodyPr>
          <a:p>
            <a:pPr marL="0" indent="0">
              <a:buNone/>
            </a:pPr>
            <a:r>
              <a:rPr lang="zh-CN" altLang="en-US"/>
              <a:t>计算机存储器按照</a:t>
            </a:r>
            <a:r>
              <a:rPr lang="zh-CN" altLang="en-US">
                <a:solidFill>
                  <a:srgbClr val="FF0000"/>
                </a:solidFill>
              </a:rPr>
              <a:t>字节编址</a:t>
            </a:r>
            <a:r>
              <a:rPr lang="zh-CN" altLang="en-US"/>
              <a:t>，各个字节存储单元依次命名为0，1，2...。但是32位微处理器使用32位指令和32位字数据。</a:t>
            </a:r>
            <a:endParaRPr lang="zh-CN" altLang="en-US"/>
          </a:p>
          <a:p>
            <a:pPr marL="0" indent="0">
              <a:buNone/>
            </a:pPr>
            <a:endParaRPr lang="zh-CN" altLang="en-US"/>
          </a:p>
          <a:p>
            <a:pPr marL="0" indent="0">
              <a:buNone/>
            </a:pPr>
            <a:r>
              <a:rPr lang="zh-CN" altLang="en-US"/>
              <a:t>因此每一次取指后PC必须加4，因为</a:t>
            </a:r>
            <a:r>
              <a:rPr lang="zh-CN" altLang="en-US">
                <a:solidFill>
                  <a:srgbClr val="FF0000"/>
                </a:solidFill>
              </a:rPr>
              <a:t>4字节x8位/字节=32位</a:t>
            </a:r>
            <a:r>
              <a:rPr lang="zh-CN" altLang="en-US"/>
              <a:t>=1指令字。</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3.1.1扩展处理器：常量处理</a:t>
            </a:r>
            <a:endParaRPr>
              <a:sym typeface="+mn-ea"/>
            </a:endParaRPr>
          </a:p>
        </p:txBody>
      </p:sp>
      <p:sp>
        <p:nvSpPr>
          <p:cNvPr id="3" name="内容占位符 2"/>
          <p:cNvSpPr/>
          <p:nvPr>
            <p:ph idx="1"/>
          </p:nvPr>
        </p:nvSpPr>
        <p:spPr/>
        <p:txBody>
          <a:bodyPr/>
          <a:p>
            <a:pPr marL="0" indent="0">
              <a:buNone/>
            </a:pPr>
            <a:r>
              <a:rPr lang="zh-CN" altLang="en-US"/>
              <a:t>LDR r1,1234，这里的“1234”是指</a:t>
            </a:r>
            <a:r>
              <a:rPr lang="zh-CN" altLang="en-US">
                <a:solidFill>
                  <a:srgbClr val="FF0000"/>
                </a:solidFill>
              </a:rPr>
              <a:t>地址</a:t>
            </a:r>
            <a:r>
              <a:rPr lang="zh-CN" altLang="en-US"/>
              <a:t>为1</a:t>
            </a:r>
            <a:r>
              <a:rPr lang="en-US" altLang="zh-CN"/>
              <a:t>2</a:t>
            </a:r>
            <a:r>
              <a:rPr lang="zh-CN" altLang="en-US"/>
              <a:t>34的存储单元的内容。假设要将数值1234载入寄存器r1中，这样的数字叫作</a:t>
            </a:r>
            <a:r>
              <a:rPr lang="zh-CN" altLang="en-US">
                <a:solidFill>
                  <a:srgbClr val="FF0000"/>
                </a:solidFill>
              </a:rPr>
              <a:t>立即操作数</a:t>
            </a:r>
            <a:r>
              <a:rPr lang="zh-CN" altLang="en-US"/>
              <a:t>。立即数是一个在运算中可以直接使用的数，与存储单元的值完全不同，需要用哈希符号</a:t>
            </a:r>
            <a:r>
              <a:rPr lang="zh-CN" altLang="en-US">
                <a:solidFill>
                  <a:srgbClr val="FF0000"/>
                </a:solidFill>
              </a:rPr>
              <a:t>(#)前缀</a:t>
            </a:r>
            <a:r>
              <a:rPr lang="zh-CN" altLang="en-US"/>
              <a:t>来声明。</a:t>
            </a:r>
            <a:endParaRPr lang="zh-CN" altLang="en-US"/>
          </a:p>
          <a:p>
            <a:pPr marL="0" indent="0">
              <a:buNone/>
            </a:pPr>
            <a:r>
              <a:rPr lang="zh-CN" altLang="en-US"/>
              <a:t>如：</a:t>
            </a:r>
            <a:endParaRPr lang="zh-CN" altLang="en-US"/>
          </a:p>
          <a:p>
            <a:pPr marL="0" indent="0">
              <a:buNone/>
            </a:pPr>
            <a:r>
              <a:rPr lang="en-US" altLang="zh-CN"/>
              <a:t>		</a:t>
            </a:r>
            <a:r>
              <a:rPr lang="zh-CN" altLang="en-US"/>
              <a:t>汇编指令			RTL表示</a:t>
            </a:r>
            <a:endParaRPr lang="zh-CN" altLang="en-US"/>
          </a:p>
          <a:p>
            <a:pPr marL="0" indent="0">
              <a:buNone/>
            </a:pPr>
            <a:r>
              <a:rPr lang="en-US" altLang="zh-CN"/>
              <a:t>		</a:t>
            </a:r>
            <a:r>
              <a:rPr lang="zh-CN" altLang="en-US"/>
              <a:t>LDR r1,200    		[r1]</a:t>
            </a:r>
            <a:r>
              <a:rPr lang="en-US" altLang="zh-CN"/>
              <a:t>&lt;-</a:t>
            </a:r>
            <a:r>
              <a:rPr lang="zh-CN" altLang="en-US"/>
              <a:t> [200]</a:t>
            </a:r>
            <a:endParaRPr lang="zh-CN" altLang="en-US"/>
          </a:p>
          <a:p>
            <a:pPr marL="0" indent="0">
              <a:buNone/>
            </a:pPr>
            <a:r>
              <a:rPr lang="en-US" altLang="zh-CN"/>
              <a:t>		</a:t>
            </a:r>
            <a:r>
              <a:rPr lang="zh-CN" altLang="en-US"/>
              <a:t>LDR r1,#200		</a:t>
            </a:r>
            <a:r>
              <a:rPr lang="en-US" altLang="zh-CN"/>
              <a:t>	</a:t>
            </a:r>
            <a:r>
              <a:rPr lang="zh-CN" altLang="en-US"/>
              <a:t>[r1]</a:t>
            </a:r>
            <a:r>
              <a:rPr lang="en-US" altLang="zh-CN"/>
              <a:t>&lt;-</a:t>
            </a:r>
            <a:r>
              <a:rPr lang="zh-CN" altLang="en-US"/>
              <a:t>200	</a:t>
            </a:r>
            <a:endParaRPr lang="zh-CN" altLang="en-US"/>
          </a:p>
          <a:p>
            <a:pPr marL="0" indent="0">
              <a:buNone/>
            </a:pPr>
            <a:r>
              <a:rPr lang="en-US" altLang="zh-CN"/>
              <a:t>		</a:t>
            </a:r>
            <a:r>
              <a:rPr lang="zh-CN" altLang="en-US"/>
              <a:t>ADD r0,r1,#25</a:t>
            </a:r>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fontScale="90000"/>
          </a:bodyPr>
          <a:p>
            <a:r>
              <a:rPr>
                <a:sym typeface="+mn-ea"/>
              </a:rPr>
              <a:t>3.1.1扩展处理器：</a:t>
            </a:r>
            <a:br>
              <a:rPr>
                <a:sym typeface="+mn-ea"/>
              </a:rPr>
            </a:br>
            <a:r>
              <a:rPr>
                <a:sym typeface="+mn-ea"/>
              </a:rPr>
              <a:t>常量处理</a:t>
            </a:r>
            <a:endParaRPr>
              <a:sym typeface="+mn-ea"/>
            </a:endParaRPr>
          </a:p>
        </p:txBody>
      </p:sp>
      <p:sp>
        <p:nvSpPr>
          <p:cNvPr id="3" name="内容占位符 2"/>
          <p:cNvSpPr/>
          <p:nvPr>
            <p:ph idx="1"/>
          </p:nvPr>
        </p:nvSpPr>
        <p:spPr/>
        <p:txBody>
          <a:bodyPr/>
          <a:p>
            <a:pPr marL="0" indent="0">
              <a:buNone/>
            </a:pPr>
            <a:r>
              <a:rPr lang="zh-CN" altLang="en-US"/>
              <a:t>下图描述了</a:t>
            </a:r>
            <a:endParaRPr lang="zh-CN" altLang="en-US"/>
          </a:p>
          <a:p>
            <a:pPr marL="0" indent="0">
              <a:buNone/>
            </a:pPr>
            <a:r>
              <a:rPr lang="zh-CN" altLang="en-US"/>
              <a:t>实现立即数操作</a:t>
            </a:r>
            <a:endParaRPr lang="zh-CN" altLang="en-US"/>
          </a:p>
          <a:p>
            <a:pPr marL="0" indent="0">
              <a:buNone/>
            </a:pPr>
            <a:r>
              <a:rPr lang="zh-CN" altLang="en-US"/>
              <a:t>所需的新数据路径：</a:t>
            </a:r>
            <a:endParaRPr lang="zh-CN" altLang="en-US"/>
          </a:p>
        </p:txBody>
      </p:sp>
      <p:pic>
        <p:nvPicPr>
          <p:cNvPr id="48" name="图片 48"/>
          <p:cNvPicPr>
            <a:picLocks noChangeAspect="1"/>
          </p:cNvPicPr>
          <p:nvPr/>
        </p:nvPicPr>
        <p:blipFill>
          <a:blip r:embed="rId1"/>
          <a:stretch>
            <a:fillRect/>
          </a:stretch>
        </p:blipFill>
        <p:spPr>
          <a:xfrm>
            <a:off x="4741545" y="3175"/>
            <a:ext cx="7211060" cy="682879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一些常用指令</a:t>
            </a:r>
            <a:endParaRPr>
              <a:sym typeface="+mn-ea"/>
            </a:endParaRPr>
          </a:p>
        </p:txBody>
      </p:sp>
      <p:sp>
        <p:nvSpPr>
          <p:cNvPr id="3" name="内容占位符 2"/>
          <p:cNvSpPr/>
          <p:nvPr>
            <p:ph idx="1"/>
          </p:nvPr>
        </p:nvSpPr>
        <p:spPr/>
        <p:txBody>
          <a:bodyPr>
            <a:normAutofit fontScale="90000"/>
          </a:bodyPr>
          <a:p>
            <a:pPr marL="0" indent="0">
              <a:buNone/>
            </a:pPr>
            <a:r>
              <a:rPr lang="zh-CN" altLang="en-US"/>
              <a:t>类ARM指令：</a:t>
            </a:r>
            <a:endParaRPr lang="zh-CN" altLang="en-US"/>
          </a:p>
          <a:p>
            <a:pPr marL="0" indent="0">
              <a:buNone/>
            </a:pPr>
            <a:r>
              <a:rPr lang="en-US" altLang="zh-CN"/>
              <a:t>	</a:t>
            </a:r>
            <a:r>
              <a:rPr lang="zh-CN" altLang="en-US"/>
              <a:t>LDR   r0,address</a:t>
            </a:r>
            <a:endParaRPr lang="zh-CN" altLang="en-US"/>
          </a:p>
          <a:p>
            <a:pPr marL="0" indent="0">
              <a:buNone/>
            </a:pPr>
            <a:r>
              <a:rPr lang="en-US" altLang="zh-CN"/>
              <a:t>	</a:t>
            </a:r>
            <a:r>
              <a:rPr lang="zh-CN" altLang="en-US"/>
              <a:t>STR   r0,address</a:t>
            </a:r>
            <a:endParaRPr lang="zh-CN" altLang="en-US"/>
          </a:p>
          <a:p>
            <a:pPr marL="0" indent="0">
              <a:buNone/>
            </a:pPr>
            <a:r>
              <a:rPr lang="en-US" altLang="zh-CN"/>
              <a:t>	</a:t>
            </a:r>
            <a:r>
              <a:rPr lang="zh-CN" altLang="en-US"/>
              <a:t>ADD  r0,r1,r2</a:t>
            </a:r>
            <a:endParaRPr lang="zh-CN" altLang="en-US"/>
          </a:p>
          <a:p>
            <a:pPr marL="0" indent="0">
              <a:buNone/>
            </a:pPr>
            <a:r>
              <a:rPr lang="en-US" altLang="zh-CN"/>
              <a:t>	</a:t>
            </a:r>
            <a:r>
              <a:rPr lang="zh-CN" altLang="en-US"/>
              <a:t>SUB   r0,r1,r2</a:t>
            </a:r>
            <a:r>
              <a:rPr lang="en-US" altLang="zh-CN"/>
              <a:t>		</a:t>
            </a:r>
            <a:r>
              <a:rPr lang="zh-CN" altLang="en-US"/>
              <a:t>；</a:t>
            </a:r>
            <a:r>
              <a:rPr lang="en-US" altLang="zh-CN"/>
              <a:t>r0=r2-r1</a:t>
            </a:r>
            <a:endParaRPr lang="zh-CN" altLang="en-US"/>
          </a:p>
          <a:p>
            <a:pPr marL="0" indent="0">
              <a:buNone/>
            </a:pPr>
            <a:r>
              <a:rPr lang="en-US" altLang="zh-CN"/>
              <a:t>	</a:t>
            </a:r>
            <a:r>
              <a:rPr lang="zh-CN" altLang="en-US"/>
              <a:t>BPL   target		; 如果前一个操作结果</a:t>
            </a:r>
            <a:r>
              <a:rPr lang="zh-CN" altLang="en-US">
                <a:solidFill>
                  <a:srgbClr val="FF0000"/>
                </a:solidFill>
              </a:rPr>
              <a:t>大于等于0</a:t>
            </a:r>
            <a:r>
              <a:rPr lang="zh-CN" altLang="en-US"/>
              <a:t>，则跳转到</a:t>
            </a:r>
            <a:r>
              <a:rPr lang="en-US" altLang="zh-CN"/>
              <a:t>						</a:t>
            </a:r>
            <a:r>
              <a:rPr lang="zh-CN" altLang="en-US"/>
              <a:t>target处</a:t>
            </a:r>
            <a:endParaRPr lang="zh-CN" altLang="en-US"/>
          </a:p>
          <a:p>
            <a:pPr marL="0" indent="0">
              <a:buNone/>
            </a:pPr>
            <a:r>
              <a:rPr lang="en-US" altLang="zh-CN"/>
              <a:t>	</a:t>
            </a:r>
            <a:r>
              <a:rPr lang="zh-CN" altLang="en-US"/>
              <a:t>BEQ   target 		; 如果前一个操作</a:t>
            </a:r>
            <a:r>
              <a:rPr lang="zh-CN" altLang="en-US">
                <a:solidFill>
                  <a:srgbClr val="FF0000"/>
                </a:solidFill>
              </a:rPr>
              <a:t>结果为0</a:t>
            </a:r>
            <a:r>
              <a:rPr lang="zh-CN" altLang="en-US"/>
              <a:t>，则跳转到target处</a:t>
            </a:r>
            <a:endParaRPr lang="zh-CN" altLang="en-US"/>
          </a:p>
          <a:p>
            <a:pPr marL="0" indent="0">
              <a:buNone/>
            </a:pPr>
            <a:r>
              <a:rPr lang="en-US" altLang="zh-CN"/>
              <a:t>	</a:t>
            </a:r>
            <a:r>
              <a:rPr lang="zh-CN" altLang="en-US"/>
              <a:t>B     target 		; </a:t>
            </a:r>
            <a:r>
              <a:rPr lang="zh-CN" altLang="en-US">
                <a:solidFill>
                  <a:srgbClr val="FF0000"/>
                </a:solidFill>
              </a:rPr>
              <a:t>无条件跳转</a:t>
            </a:r>
            <a:r>
              <a:rPr lang="zh-CN" altLang="en-US"/>
              <a:t>到地址为target处</a:t>
            </a:r>
            <a:endParaRPr lang="zh-CN"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p:txBody>
          <a:bodyPr>
            <a:normAutofit/>
          </a:bodyPr>
          <a:p>
            <a:pPr marL="0" indent="0">
              <a:buNone/>
            </a:pPr>
            <a:r>
              <a:rPr lang="zh-CN" altLang="en-US"/>
              <a:t>流控制是指任意能够改变程序中指令顺序执行的动作，它是指计算机</a:t>
            </a:r>
            <a:r>
              <a:rPr lang="zh-CN" altLang="en-US">
                <a:solidFill>
                  <a:srgbClr val="FF0000"/>
                </a:solidFill>
              </a:rPr>
              <a:t>非顺序执行</a:t>
            </a:r>
            <a:r>
              <a:rPr lang="zh-CN" altLang="en-US"/>
              <a:t>指令的能力。</a:t>
            </a:r>
            <a:endParaRPr lang="zh-CN" altLang="en-US"/>
          </a:p>
          <a:p>
            <a:pPr marL="0" indent="0">
              <a:buNone/>
            </a:pPr>
            <a:endParaRPr lang="zh-CN" altLang="en-US"/>
          </a:p>
          <a:p>
            <a:pPr marL="0" indent="0">
              <a:buNone/>
            </a:pPr>
            <a:r>
              <a:rPr lang="zh-CN" altLang="en-US"/>
              <a:t>流控制是指转移到程序中特定位置的分支和跳转指令、子程序/过程调用，返回、中断以及操作系统调用。</a:t>
            </a:r>
            <a:endParaRPr lang="zh-CN" altLang="en-US"/>
          </a:p>
          <a:p>
            <a:pPr marL="0" indent="0">
              <a:buNone/>
            </a:pPr>
            <a:endParaRPr lang="zh-CN" altLang="en-US"/>
          </a:p>
          <a:p>
            <a:pPr marL="0" indent="0">
              <a:buNone/>
            </a:pPr>
            <a:r>
              <a:rPr lang="zh-CN" altLang="en-US"/>
              <a:t>流控制的</a:t>
            </a:r>
            <a:r>
              <a:rPr lang="zh-CN" altLang="en-US">
                <a:solidFill>
                  <a:srgbClr val="FF0000"/>
                </a:solidFill>
              </a:rPr>
              <a:t>典型例子</a:t>
            </a:r>
            <a:r>
              <a:rPr lang="zh-CN" altLang="en-US"/>
              <a:t>就是条件行为，它允许处理器在两个可能的动作序列中选择一个执行。</a:t>
            </a:r>
            <a:endParaRPr lang="zh-CN"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fontScale="90000"/>
          </a:bodyPr>
          <a:p>
            <a:r>
              <a:rPr>
                <a:sym typeface="+mn-ea"/>
              </a:rPr>
              <a:t>3.1.2扩展处理器：</a:t>
            </a:r>
            <a:br>
              <a:rPr>
                <a:sym typeface="+mn-ea"/>
              </a:rPr>
            </a:br>
            <a:r>
              <a:rPr>
                <a:sym typeface="+mn-ea"/>
              </a:rPr>
              <a:t>流控制</a:t>
            </a:r>
            <a:endParaRPr>
              <a:sym typeface="+mn-ea"/>
            </a:endParaRPr>
          </a:p>
        </p:txBody>
      </p:sp>
      <p:sp>
        <p:nvSpPr>
          <p:cNvPr id="3" name="内容占位符 2"/>
          <p:cNvSpPr/>
          <p:nvPr>
            <p:ph idx="1"/>
          </p:nvPr>
        </p:nvSpPr>
        <p:spPr/>
        <p:txBody>
          <a:bodyPr>
            <a:normAutofit/>
          </a:bodyPr>
          <a:p>
            <a:pPr marL="0" indent="0">
              <a:buNone/>
            </a:pPr>
            <a:r>
              <a:rPr lang="zh-CN" altLang="en-US"/>
              <a:t>下图显示了计算机实现</a:t>
            </a:r>
            <a:endParaRPr lang="zh-CN" altLang="en-US"/>
          </a:p>
          <a:p>
            <a:pPr marL="0" indent="0">
              <a:buNone/>
            </a:pPr>
            <a:r>
              <a:rPr lang="zh-CN" altLang="en-US"/>
              <a:t>条件控制所需的信息通路：</a:t>
            </a:r>
            <a:endParaRPr lang="zh-CN" altLang="en-US"/>
          </a:p>
        </p:txBody>
      </p:sp>
      <p:pic>
        <p:nvPicPr>
          <p:cNvPr id="49" name="图片 49"/>
          <p:cNvPicPr>
            <a:picLocks noChangeAspect="1"/>
          </p:cNvPicPr>
          <p:nvPr/>
        </p:nvPicPr>
        <p:blipFill>
          <a:blip r:embed="rId1"/>
          <a:stretch>
            <a:fillRect/>
          </a:stretch>
        </p:blipFill>
        <p:spPr>
          <a:xfrm>
            <a:off x="5081905" y="61595"/>
            <a:ext cx="5918835" cy="673481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459865"/>
            <a:ext cx="10515600" cy="5266690"/>
          </a:xfrm>
        </p:spPr>
        <p:txBody>
          <a:bodyPr>
            <a:normAutofit fontScale="80000"/>
          </a:bodyPr>
          <a:p>
            <a:pPr marL="0" indent="0">
              <a:buNone/>
            </a:pPr>
            <a:r>
              <a:rPr lang="zh-CN" altLang="en-US"/>
              <a:t>下述代码段描述了一个条件分支的行为：</a:t>
            </a:r>
            <a:endParaRPr lang="zh-CN" altLang="en-US"/>
          </a:p>
          <a:p>
            <a:pPr marL="0" indent="0">
              <a:buNone/>
            </a:pPr>
            <a:r>
              <a:rPr lang="zh-CN" altLang="en-US"/>
              <a:t>	</a:t>
            </a:r>
            <a:r>
              <a:rPr lang="en-US" altLang="zh-CN"/>
              <a:t>	  </a:t>
            </a:r>
            <a:r>
              <a:rPr lang="zh-CN" altLang="en-US"/>
              <a:t>SUBS  r5，r5，#1		; r5减1</a:t>
            </a:r>
            <a:endParaRPr lang="zh-CN" altLang="en-US"/>
          </a:p>
          <a:p>
            <a:pPr marL="0" indent="0">
              <a:buNone/>
            </a:pPr>
            <a:r>
              <a:rPr lang="zh-CN" altLang="en-US"/>
              <a:t>		  BEQ   onZero		</a:t>
            </a:r>
            <a:r>
              <a:rPr lang="en-US" altLang="zh-CN"/>
              <a:t>	</a:t>
            </a:r>
            <a:r>
              <a:rPr lang="zh-CN" altLang="en-US"/>
              <a:t>; 如果r5为0则跳到标号onZero处执行</a:t>
            </a:r>
            <a:endParaRPr lang="zh-CN" altLang="en-US"/>
          </a:p>
          <a:p>
            <a:pPr marL="0" indent="0">
              <a:buNone/>
            </a:pPr>
            <a:r>
              <a:rPr lang="zh-CN" altLang="en-US"/>
              <a:t>             notZero    ADD   r1，r2，r3		;  否则继续执行</a:t>
            </a:r>
            <a:endParaRPr lang="zh-CN" altLang="en-US"/>
          </a:p>
          <a:p>
            <a:pPr marL="0" indent="0">
              <a:buNone/>
            </a:pPr>
            <a:r>
              <a:rPr lang="zh-CN" altLang="en-US"/>
              <a:t>			.</a:t>
            </a:r>
            <a:endParaRPr lang="zh-CN" altLang="en-US"/>
          </a:p>
          <a:p>
            <a:pPr marL="0" indent="0">
              <a:buNone/>
            </a:pPr>
            <a:r>
              <a:rPr lang="zh-CN" altLang="en-US"/>
              <a:t>			.</a:t>
            </a:r>
            <a:endParaRPr lang="zh-CN" altLang="en-US"/>
          </a:p>
          <a:p>
            <a:pPr marL="0" indent="0">
              <a:buNone/>
            </a:pPr>
            <a:r>
              <a:rPr lang="en-US" altLang="zh-CN"/>
              <a:t>	</a:t>
            </a:r>
            <a:r>
              <a:rPr lang="zh-CN" altLang="en-US"/>
              <a:t>onZero </a:t>
            </a:r>
            <a:r>
              <a:rPr lang="en-US" altLang="zh-CN"/>
              <a:t>	  </a:t>
            </a:r>
            <a:r>
              <a:rPr lang="zh-CN" altLang="en-US"/>
              <a:t>SUB    r1, r2, r3			; 分支的转移目的地</a:t>
            </a:r>
            <a:endParaRPr lang="zh-CN" altLang="en-US"/>
          </a:p>
          <a:p>
            <a:pPr marL="0" indent="0">
              <a:buNone/>
            </a:pPr>
            <a:r>
              <a:rPr lang="zh-CN" altLang="en-US"/>
              <a:t>伪代码表示：</a:t>
            </a:r>
            <a:endParaRPr lang="zh-CN" altLang="en-US"/>
          </a:p>
          <a:p>
            <a:pPr marL="0" indent="0">
              <a:buNone/>
            </a:pPr>
            <a:r>
              <a:rPr lang="zh-CN" altLang="en-US"/>
              <a:t>	if zero </a:t>
            </a:r>
            <a:endParaRPr lang="zh-CN" altLang="en-US"/>
          </a:p>
          <a:p>
            <a:pPr marL="0" indent="0">
              <a:buNone/>
            </a:pPr>
            <a:r>
              <a:rPr lang="zh-CN" altLang="en-US"/>
              <a:t>	then r1 = r2 – r3</a:t>
            </a:r>
            <a:endParaRPr lang="zh-CN" altLang="en-US"/>
          </a:p>
          <a:p>
            <a:pPr marL="0" indent="0">
              <a:buNone/>
            </a:pPr>
            <a:r>
              <a:rPr lang="zh-CN" altLang="en-US"/>
              <a:t>	else r1 = r2 + r3</a:t>
            </a:r>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fontScale="90000"/>
          </a:bodyPr>
          <a:p>
            <a:r>
              <a:rPr>
                <a:sym typeface="+mn-ea"/>
              </a:rPr>
              <a:t>条件码寄存器（Condition Code Register，</a:t>
            </a:r>
            <a:r>
              <a:rPr>
                <a:solidFill>
                  <a:srgbClr val="FF0000"/>
                </a:solidFill>
                <a:sym typeface="+mn-ea"/>
              </a:rPr>
              <a:t>CCR</a:t>
            </a:r>
            <a:r>
              <a:rPr>
                <a:sym typeface="+mn-ea"/>
              </a:rPr>
              <a:t>）</a:t>
            </a:r>
            <a:endParaRPr>
              <a:sym typeface="+mn-ea"/>
            </a:endParaRPr>
          </a:p>
        </p:txBody>
      </p:sp>
      <p:sp>
        <p:nvSpPr>
          <p:cNvPr id="3" name="内容占位符 2"/>
          <p:cNvSpPr/>
          <p:nvPr>
            <p:ph idx="1"/>
          </p:nvPr>
        </p:nvSpPr>
        <p:spPr>
          <a:xfrm>
            <a:off x="838200" y="1459865"/>
            <a:ext cx="10515600" cy="5266690"/>
          </a:xfrm>
        </p:spPr>
        <p:txBody>
          <a:bodyPr>
            <a:normAutofit/>
          </a:bodyPr>
          <a:p>
            <a:pPr marL="0" indent="0">
              <a:buNone/>
            </a:pPr>
            <a:endParaRPr lang="zh-CN" altLang="en-US"/>
          </a:p>
          <a:p>
            <a:pPr marL="0" indent="0">
              <a:buNone/>
            </a:pPr>
            <a:r>
              <a:rPr lang="zh-CN" altLang="en-US"/>
              <a:t>ALU的信息将被写入条件码寄存器（Condition Code Register，CCR），它保存了各种用于测试的条件（如，零、负、正）。当ALU执行一个操作时，它会更新CCR中的</a:t>
            </a:r>
            <a:r>
              <a:rPr lang="zh-CN" altLang="en-US">
                <a:solidFill>
                  <a:srgbClr val="FF0000"/>
                </a:solidFill>
              </a:rPr>
              <a:t>零位</a:t>
            </a:r>
            <a:r>
              <a:rPr lang="zh-CN" altLang="en-US"/>
              <a:t>、</a:t>
            </a:r>
            <a:r>
              <a:rPr lang="zh-CN" altLang="en-US">
                <a:solidFill>
                  <a:srgbClr val="FF0000"/>
                </a:solidFill>
              </a:rPr>
              <a:t>借位位</a:t>
            </a:r>
            <a:r>
              <a:rPr lang="zh-CN" altLang="en-US"/>
              <a:t>、</a:t>
            </a:r>
            <a:r>
              <a:rPr lang="zh-CN" altLang="en-US">
                <a:solidFill>
                  <a:srgbClr val="FF0000"/>
                </a:solidFill>
              </a:rPr>
              <a:t>负位</a:t>
            </a:r>
            <a:r>
              <a:rPr lang="zh-CN" altLang="en-US"/>
              <a:t>以及</a:t>
            </a:r>
            <a:r>
              <a:rPr lang="zh-CN" altLang="en-US">
                <a:solidFill>
                  <a:srgbClr val="FF0000"/>
                </a:solidFill>
              </a:rPr>
              <a:t>溢出位</a:t>
            </a:r>
            <a:r>
              <a:rPr lang="zh-CN" altLang="en-US"/>
              <a:t>。</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计算机指令</a:t>
            </a:r>
            <a:endParaRPr lang="zh-CN">
              <a:sym typeface="+mn-ea"/>
            </a:endParaRPr>
          </a:p>
        </p:txBody>
      </p:sp>
      <p:sp>
        <p:nvSpPr>
          <p:cNvPr id="3" name="内容占位符 2"/>
          <p:cNvSpPr>
            <a:spLocks noGrp="1"/>
          </p:cNvSpPr>
          <p:nvPr>
            <p:ph idx="1"/>
          </p:nvPr>
        </p:nvSpPr>
        <p:spPr>
          <a:xfrm>
            <a:off x="838200" y="1494155"/>
            <a:ext cx="10515600" cy="5013325"/>
          </a:xfrm>
        </p:spPr>
        <p:txBody>
          <a:bodyPr>
            <a:normAutofit lnSpcReduction="10000"/>
          </a:bodyPr>
          <a:p>
            <a:pPr marL="0" indent="0">
              <a:buNone/>
            </a:pPr>
            <a:r>
              <a:rPr lang="zh-CN" sz="2395"/>
              <a:t>尽管计算机能够执行上百种不同指令，但下面的</a:t>
            </a:r>
            <a:r>
              <a:rPr lang="zh-CN" sz="2395">
                <a:solidFill>
                  <a:srgbClr val="FF0000"/>
                </a:solidFill>
              </a:rPr>
              <a:t>6条基本指令</a:t>
            </a:r>
            <a:r>
              <a:rPr lang="zh-CN" sz="2395"/>
              <a:t>可以将所有计算</a:t>
            </a:r>
            <a:endParaRPr lang="zh-CN" sz="2395"/>
          </a:p>
          <a:p>
            <a:pPr marL="0" indent="0">
              <a:buNone/>
            </a:pPr>
            <a:r>
              <a:rPr lang="zh-CN" sz="2395"/>
              <a:t>机指令进行分类：</a:t>
            </a:r>
            <a:endParaRPr lang="zh-CN" sz="2395"/>
          </a:p>
          <a:p>
            <a:pPr marL="0" indent="0">
              <a:buNone/>
            </a:pPr>
            <a:endParaRPr lang="zh-CN" sz="2395"/>
          </a:p>
          <a:p>
            <a:pPr marL="0" indent="0">
              <a:buNone/>
            </a:pPr>
            <a:r>
              <a:rPr lang="zh-CN" sz="2395"/>
              <a:t>MOV   A, B			将B的值复制到A</a:t>
            </a:r>
            <a:endParaRPr lang="zh-CN" sz="2395"/>
          </a:p>
          <a:p>
            <a:pPr marL="0" indent="0">
              <a:buNone/>
            </a:pPr>
            <a:r>
              <a:rPr lang="zh-CN" sz="2395"/>
              <a:t>LOAD   A, B			将存储单元B的值复制到寄存器A中</a:t>
            </a:r>
            <a:endParaRPr lang="zh-CN" sz="2395"/>
          </a:p>
          <a:p>
            <a:pPr marL="0" indent="0">
              <a:buNone/>
            </a:pPr>
            <a:r>
              <a:rPr lang="zh-CN" sz="2395"/>
              <a:t>STORE  A, B			将寄存器B的值复制到存储单元A中</a:t>
            </a:r>
            <a:endParaRPr lang="zh-CN" sz="2395"/>
          </a:p>
          <a:p>
            <a:pPr marL="0" indent="0">
              <a:buNone/>
            </a:pPr>
            <a:r>
              <a:rPr lang="zh-CN" sz="2395"/>
              <a:t>ADD	A, B			A与B相加，结果保存到A中</a:t>
            </a:r>
            <a:endParaRPr lang="zh-CN" sz="2395"/>
          </a:p>
          <a:p>
            <a:pPr marL="0" indent="0">
              <a:buNone/>
            </a:pPr>
            <a:r>
              <a:rPr lang="zh-CN" sz="2395"/>
              <a:t>TEST     A			测试A的值是否为0</a:t>
            </a:r>
            <a:endParaRPr lang="zh-CN" sz="2395"/>
          </a:p>
          <a:p>
            <a:pPr marL="0" indent="0">
              <a:buNone/>
            </a:pPr>
            <a:r>
              <a:rPr lang="zh-CN" sz="2395"/>
              <a:t>BEQ	Z		  	若最后一次测试结果为TRUE，执行地址Z处的代码 ，</a:t>
            </a:r>
            <a:r>
              <a:rPr lang="en-US" altLang="zh-CN" sz="2395"/>
              <a:t>				</a:t>
            </a:r>
            <a:r>
              <a:rPr lang="zh-CN" sz="2395"/>
              <a:t>否则继续执行</a:t>
            </a:r>
            <a:endParaRPr lang="zh-CN" sz="2395"/>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fontScale="90000"/>
          </a:bodyPr>
          <a:p>
            <a:r>
              <a:rPr>
                <a:sym typeface="+mn-ea"/>
              </a:rPr>
              <a:t>3.1.2扩展处理器：</a:t>
            </a:r>
            <a:br>
              <a:rPr>
                <a:sym typeface="+mn-ea"/>
              </a:rPr>
            </a:br>
            <a:r>
              <a:rPr>
                <a:sym typeface="+mn-ea"/>
              </a:rPr>
              <a:t>流控制</a:t>
            </a:r>
            <a:endParaRPr>
              <a:sym typeface="+mn-ea"/>
            </a:endParaRPr>
          </a:p>
        </p:txBody>
      </p:sp>
      <p:sp>
        <p:nvSpPr>
          <p:cNvPr id="3" name="内容占位符 2"/>
          <p:cNvSpPr/>
          <p:nvPr>
            <p:ph idx="1"/>
          </p:nvPr>
        </p:nvSpPr>
        <p:spPr>
          <a:xfrm>
            <a:off x="838200" y="1770380"/>
            <a:ext cx="10515600" cy="4956175"/>
          </a:xfrm>
        </p:spPr>
        <p:txBody>
          <a:bodyPr>
            <a:normAutofit/>
          </a:bodyPr>
          <a:p>
            <a:pPr marL="0" indent="0">
              <a:buNone/>
            </a:pPr>
            <a:r>
              <a:rPr lang="zh-CN" altLang="en-US"/>
              <a:t>下图说明了ALU运算的结果如何</a:t>
            </a:r>
            <a:endParaRPr lang="zh-CN" altLang="en-US"/>
          </a:p>
          <a:p>
            <a:pPr marL="0" indent="0">
              <a:buNone/>
            </a:pPr>
            <a:r>
              <a:rPr lang="zh-CN" altLang="en-US"/>
              <a:t>被反馈给程序计数器PC，</a:t>
            </a:r>
            <a:endParaRPr lang="zh-CN" altLang="en-US"/>
          </a:p>
          <a:p>
            <a:pPr marL="0" indent="0">
              <a:buNone/>
            </a:pPr>
            <a:r>
              <a:rPr lang="zh-CN" altLang="en-US"/>
              <a:t>以选择实现控制转移的指令：</a:t>
            </a:r>
            <a:endParaRPr lang="zh-CN" altLang="en-US"/>
          </a:p>
          <a:p>
            <a:pPr marL="0" indent="0">
              <a:buNone/>
            </a:pPr>
            <a:endParaRPr lang="zh-CN" altLang="en-US"/>
          </a:p>
        </p:txBody>
      </p:sp>
      <p:pic>
        <p:nvPicPr>
          <p:cNvPr id="50" name="图片 50"/>
          <p:cNvPicPr>
            <a:picLocks noChangeAspect="1"/>
          </p:cNvPicPr>
          <p:nvPr/>
        </p:nvPicPr>
        <p:blipFill>
          <a:blip r:embed="rId1"/>
          <a:stretch>
            <a:fillRect/>
          </a:stretch>
        </p:blipFill>
        <p:spPr>
          <a:xfrm>
            <a:off x="5817235" y="138430"/>
            <a:ext cx="6138545" cy="652526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a:bodyPr>
          <a:p>
            <a:pPr marL="0" indent="0">
              <a:buNone/>
            </a:pPr>
            <a:r>
              <a:rPr lang="zh-CN" altLang="en-US"/>
              <a:t>从使用PC中的地址到存储器地址中取出条件分支指令开始。分支指令读出</a:t>
            </a:r>
            <a:r>
              <a:rPr lang="zh-CN" altLang="en-US">
                <a:solidFill>
                  <a:srgbClr val="FF0000"/>
                </a:solidFill>
              </a:rPr>
              <a:t>CCR的内容</a:t>
            </a:r>
            <a:r>
              <a:rPr lang="zh-CN" altLang="en-US"/>
              <a:t>，其内容由上一条指令的结果决定。在执行时，条件分支指令将完成以下两个动作中的一个：</a:t>
            </a:r>
            <a:endParaRPr lang="zh-CN" altLang="en-US"/>
          </a:p>
          <a:p>
            <a:pPr marL="0" indent="0">
              <a:buNone/>
            </a:pPr>
            <a:endParaRPr lang="zh-CN" altLang="en-US"/>
          </a:p>
          <a:p>
            <a:pPr marL="0" indent="0">
              <a:buNone/>
            </a:pPr>
            <a:r>
              <a:rPr lang="zh-CN" altLang="en-US"/>
              <a:t>1）如果CCR中的</a:t>
            </a:r>
            <a:r>
              <a:rPr lang="zh-CN" altLang="en-US">
                <a:solidFill>
                  <a:srgbClr val="FF0000"/>
                </a:solidFill>
              </a:rPr>
              <a:t>测试位为false</a:t>
            </a:r>
            <a:r>
              <a:rPr lang="zh-CN" altLang="en-US"/>
              <a:t>，则处理器从[PC]+4处取出下一条指令</a:t>
            </a:r>
            <a:endParaRPr lang="zh-CN" altLang="en-US"/>
          </a:p>
          <a:p>
            <a:pPr marL="0" indent="0">
              <a:buNone/>
            </a:pPr>
            <a:r>
              <a:rPr lang="zh-CN" altLang="en-US"/>
              <a:t>2）如果CCR中的</a:t>
            </a:r>
            <a:r>
              <a:rPr lang="zh-CN" altLang="en-US">
                <a:solidFill>
                  <a:srgbClr val="FF0000"/>
                </a:solidFill>
              </a:rPr>
              <a:t>测试位为true</a:t>
            </a:r>
            <a:r>
              <a:rPr lang="zh-CN" altLang="en-US"/>
              <a:t>，则PC从IR的操作数字段载入新的地址，并跳转到新地址处执行</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a:bodyPr>
          <a:p>
            <a:pPr marL="0" indent="0">
              <a:buNone/>
            </a:pPr>
            <a:r>
              <a:rPr lang="zh-CN" altLang="en-US"/>
              <a:t>（1）状态信息</a:t>
            </a:r>
            <a:endParaRPr lang="zh-CN" altLang="en-US"/>
          </a:p>
          <a:p>
            <a:pPr marL="0" indent="0">
              <a:buNone/>
            </a:pPr>
            <a:r>
              <a:rPr lang="zh-CN" altLang="en-US"/>
              <a:t>计算机执行一个操作时，将状态或条件信息保存在</a:t>
            </a:r>
            <a:r>
              <a:rPr lang="zh-CN" altLang="en-US">
                <a:solidFill>
                  <a:srgbClr val="FF0000"/>
                </a:solidFill>
              </a:rPr>
              <a:t>CCR</a:t>
            </a:r>
            <a:r>
              <a:rPr lang="zh-CN" altLang="en-US"/>
              <a:t>中，处理器记录下结果是否为</a:t>
            </a:r>
            <a:r>
              <a:rPr lang="zh-CN" altLang="en-US">
                <a:solidFill>
                  <a:srgbClr val="FF0000"/>
                </a:solidFill>
              </a:rPr>
              <a:t>0（Z）</a:t>
            </a:r>
            <a:r>
              <a:rPr lang="zh-CN" altLang="en-US"/>
              <a:t>，结果的二进制形式是否为</a:t>
            </a:r>
            <a:r>
              <a:rPr lang="zh-CN" altLang="en-US">
                <a:solidFill>
                  <a:srgbClr val="FF0000"/>
                </a:solidFill>
              </a:rPr>
              <a:t>负（N）</a:t>
            </a:r>
            <a:r>
              <a:rPr lang="zh-CN" altLang="en-US"/>
              <a:t>，是否产生</a:t>
            </a:r>
            <a:r>
              <a:rPr lang="zh-CN" altLang="en-US">
                <a:solidFill>
                  <a:srgbClr val="FF0000"/>
                </a:solidFill>
              </a:rPr>
              <a:t>进位位（C）</a:t>
            </a:r>
            <a:r>
              <a:rPr lang="zh-CN" altLang="en-US"/>
              <a:t>，是否算术</a:t>
            </a:r>
            <a:r>
              <a:rPr lang="zh-CN" altLang="en-US">
                <a:solidFill>
                  <a:srgbClr val="FF0000"/>
                </a:solidFill>
              </a:rPr>
              <a:t>溢出（V）</a:t>
            </a:r>
            <a:r>
              <a:rPr lang="zh-CN" altLang="en-US"/>
              <a:t>。</a:t>
            </a:r>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a:bodyPr>
          <a:p>
            <a:pPr marL="0" indent="0">
              <a:buNone/>
            </a:pPr>
            <a:r>
              <a:rPr lang="zh-CN" altLang="en-US"/>
              <a:t>考虑下述例子中8位加法对CCR中位的影响：</a:t>
            </a:r>
            <a:endParaRPr lang="zh-CN" altLang="en-US"/>
          </a:p>
          <a:p>
            <a:pPr marL="0" indent="0">
              <a:buNone/>
            </a:pPr>
            <a:endParaRPr lang="zh-CN" altLang="en-US"/>
          </a:p>
        </p:txBody>
      </p:sp>
      <p:pic>
        <p:nvPicPr>
          <p:cNvPr id="4" name="图片 4"/>
          <p:cNvPicPr>
            <a:picLocks noChangeAspect="1"/>
          </p:cNvPicPr>
          <p:nvPr/>
        </p:nvPicPr>
        <p:blipFill>
          <a:blip r:embed="rId1"/>
          <a:stretch>
            <a:fillRect/>
          </a:stretch>
        </p:blipFill>
        <p:spPr>
          <a:xfrm>
            <a:off x="2677160" y="2593340"/>
            <a:ext cx="6837680" cy="3084830"/>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a:bodyPr>
          <a:p>
            <a:pPr marL="0" indent="0">
              <a:buNone/>
            </a:pPr>
            <a:r>
              <a:rPr lang="zh-CN" altLang="en-US"/>
              <a:t>更新CCR还是不更新CCR？</a:t>
            </a:r>
            <a:endParaRPr lang="zh-CN" altLang="en-US"/>
          </a:p>
          <a:p>
            <a:pPr marL="0" indent="0">
              <a:buNone/>
            </a:pPr>
            <a:r>
              <a:rPr lang="zh-CN" altLang="en-US"/>
              <a:t>CCR中的位会在每次操作后被更新，这一说法并不完全准确。不同处理器的情况完全不同。Intel IA32和Fresscale 68K那样的</a:t>
            </a:r>
            <a:r>
              <a:rPr lang="zh-CN" altLang="en-US">
                <a:solidFill>
                  <a:srgbClr val="FF0000"/>
                </a:solidFill>
              </a:rPr>
              <a:t>CISC处理器</a:t>
            </a:r>
            <a:r>
              <a:rPr lang="zh-CN" altLang="en-US"/>
              <a:t>会在每次操作后</a:t>
            </a:r>
            <a:r>
              <a:rPr lang="zh-CN" altLang="en-US">
                <a:solidFill>
                  <a:srgbClr val="FF0000"/>
                </a:solidFill>
              </a:rPr>
              <a:t>自动更新</a:t>
            </a:r>
            <a:r>
              <a:rPr lang="zh-CN" altLang="en-US"/>
              <a:t>状态标志，而ARM那样的</a:t>
            </a:r>
            <a:r>
              <a:rPr lang="zh-CN" altLang="en-US">
                <a:solidFill>
                  <a:srgbClr val="FF0000"/>
                </a:solidFill>
              </a:rPr>
              <a:t>RISC处理器</a:t>
            </a:r>
            <a:r>
              <a:rPr lang="zh-CN" altLang="en-US"/>
              <a:t>则需要程序员来</a:t>
            </a:r>
            <a:r>
              <a:rPr lang="zh-CN" altLang="en-US">
                <a:solidFill>
                  <a:srgbClr val="FF0000"/>
                </a:solidFill>
              </a:rPr>
              <a:t>强制更新</a:t>
            </a:r>
            <a:r>
              <a:rPr lang="zh-CN" altLang="en-US"/>
              <a:t>状态标志。ARM处理器，需要在指令中添加</a:t>
            </a:r>
            <a:r>
              <a:rPr lang="zh-CN" altLang="en-US">
                <a:solidFill>
                  <a:srgbClr val="FF0000"/>
                </a:solidFill>
              </a:rPr>
              <a:t>后缀“S”</a:t>
            </a:r>
            <a:r>
              <a:rPr lang="zh-CN" altLang="en-US"/>
              <a:t>（如SUBS、ADDS）来完成。如CMP（比较）和TST（测试），会自动更新状态标志位，不需要添加后缀“S”。</a:t>
            </a:r>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fontScale="90000" lnSpcReduction="20000"/>
          </a:bodyPr>
          <a:p>
            <a:pPr marL="0" indent="0">
              <a:buNone/>
            </a:pPr>
            <a:r>
              <a:rPr lang="zh-CN" altLang="en-US"/>
              <a:t>（2）分支指令例子</a:t>
            </a:r>
            <a:endParaRPr lang="zh-CN" altLang="en-US"/>
          </a:p>
          <a:p>
            <a:pPr marL="0" indent="0">
              <a:buNone/>
            </a:pPr>
            <a:r>
              <a:rPr lang="zh-CN" altLang="en-US" sz="2400"/>
              <a:t>例1：如何使用</a:t>
            </a:r>
            <a:r>
              <a:rPr lang="zh-CN" altLang="en-US" sz="2400">
                <a:solidFill>
                  <a:srgbClr val="FF0000"/>
                </a:solidFill>
              </a:rPr>
              <a:t>条件分支指令</a:t>
            </a:r>
            <a:r>
              <a:rPr lang="zh-CN" altLang="en-US" sz="2400"/>
              <a:t>BEQ address来实现高级语言结构？</a:t>
            </a:r>
            <a:endParaRPr lang="zh-CN" altLang="en-US" sz="2400"/>
          </a:p>
          <a:p>
            <a:pPr marL="0" indent="0">
              <a:buNone/>
            </a:pPr>
            <a:r>
              <a:rPr lang="zh-CN" altLang="en-US" sz="2400"/>
              <a:t>首先处理器用IR中BEQ指令的操作码字段选出CCR中的一位进行测试（如Z、N</a:t>
            </a:r>
            <a:endParaRPr lang="zh-CN" altLang="en-US" sz="2400"/>
          </a:p>
          <a:p>
            <a:pPr marL="0" indent="0">
              <a:buNone/>
            </a:pPr>
            <a:r>
              <a:rPr lang="zh-CN" altLang="en-US" sz="2400"/>
              <a:t>或C位），如果被测试的位为1，则PC载入一个新地址（即分支目标地址），</a:t>
            </a:r>
            <a:endParaRPr lang="zh-CN" altLang="en-US" sz="2400"/>
          </a:p>
          <a:p>
            <a:pPr marL="0" indent="0">
              <a:buNone/>
            </a:pPr>
            <a:r>
              <a:rPr lang="zh-CN" altLang="en-US" sz="2400"/>
              <a:t>否则PC不变。</a:t>
            </a:r>
            <a:endParaRPr lang="zh-CN" altLang="en-US" sz="2400"/>
          </a:p>
          <a:p>
            <a:pPr marL="0" indent="0">
              <a:buNone/>
            </a:pPr>
            <a:endParaRPr lang="zh-CN" altLang="en-US" sz="2400"/>
          </a:p>
          <a:p>
            <a:pPr marL="0" indent="0">
              <a:buNone/>
            </a:pPr>
            <a:r>
              <a:rPr lang="zh-CN" altLang="en-US" sz="2400"/>
              <a:t>	汇编语言表示：</a:t>
            </a:r>
            <a:endParaRPr lang="zh-CN" altLang="en-US" sz="2400"/>
          </a:p>
          <a:p>
            <a:pPr marL="0" indent="0">
              <a:buNone/>
            </a:pPr>
            <a:r>
              <a:rPr lang="zh-CN" altLang="en-US" sz="2400"/>
              <a:t>	</a:t>
            </a:r>
            <a:r>
              <a:rPr lang="en-US" altLang="zh-CN" sz="2400"/>
              <a:t>	</a:t>
            </a:r>
            <a:r>
              <a:rPr lang="zh-CN" altLang="en-US" sz="2400"/>
              <a:t>BEQ address    ; 如果Z标志位为1，则跳转到address处</a:t>
            </a:r>
            <a:endParaRPr lang="zh-CN" altLang="en-US" sz="2400"/>
          </a:p>
          <a:p>
            <a:pPr marL="0" indent="0">
              <a:buNone/>
            </a:pPr>
            <a:r>
              <a:rPr lang="zh-CN" altLang="en-US" sz="2400"/>
              <a:t>	</a:t>
            </a:r>
            <a:endParaRPr lang="zh-CN" altLang="en-US" sz="2400"/>
          </a:p>
          <a:p>
            <a:pPr marL="0" indent="0">
              <a:buNone/>
            </a:pPr>
            <a:r>
              <a:rPr lang="zh-CN" altLang="en-US" sz="2400"/>
              <a:t>	RTL表示：</a:t>
            </a:r>
            <a:endParaRPr lang="zh-CN" altLang="en-US" sz="2400"/>
          </a:p>
          <a:p>
            <a:pPr marL="0" indent="0">
              <a:buNone/>
            </a:pPr>
            <a:r>
              <a:rPr lang="zh-CN" altLang="en-US" sz="2400"/>
              <a:t>	</a:t>
            </a:r>
            <a:r>
              <a:rPr lang="en-US" altLang="zh-CN" sz="2400"/>
              <a:t>	</a:t>
            </a:r>
            <a:r>
              <a:rPr lang="zh-CN" altLang="en-US" sz="2400"/>
              <a:t>IF [Z] = 1  </a:t>
            </a:r>
            <a:endParaRPr lang="zh-CN" altLang="en-US" sz="2400"/>
          </a:p>
          <a:p>
            <a:pPr marL="0" indent="0">
              <a:buNone/>
            </a:pPr>
            <a:r>
              <a:rPr lang="en-US" altLang="zh-CN" sz="2400"/>
              <a:t>		</a:t>
            </a:r>
            <a:r>
              <a:rPr lang="zh-CN" altLang="en-US" sz="2400"/>
              <a:t>THEN  [PC]  </a:t>
            </a:r>
            <a:r>
              <a:rPr lang="en-US" altLang="zh-CN" sz="2400"/>
              <a:t>&lt;-  </a:t>
            </a:r>
            <a:r>
              <a:rPr lang="zh-CN" altLang="en-US" sz="2400"/>
              <a:t>&lt;address&gt;</a:t>
            </a:r>
            <a:endParaRPr lang="zh-CN" altLang="en-US" sz="2400"/>
          </a:p>
          <a:p>
            <a:pPr marL="0" indent="0">
              <a:buNone/>
            </a:pPr>
            <a:endParaRPr lang="zh-CN" altLang="en-US" sz="24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718820"/>
          </a:xfrm>
        </p:spPr>
        <p:txBody>
          <a:bodyPr>
            <a:normAutofit fontScale="90000"/>
          </a:bodyPr>
          <a:p>
            <a:r>
              <a:rPr>
                <a:sym typeface="+mn-ea"/>
              </a:rPr>
              <a:t>3.1.2扩展处理器：流控制</a:t>
            </a:r>
            <a:endParaRPr>
              <a:sym typeface="+mn-ea"/>
            </a:endParaRPr>
          </a:p>
        </p:txBody>
      </p:sp>
      <p:sp>
        <p:nvSpPr>
          <p:cNvPr id="3" name="内容占位符 2"/>
          <p:cNvSpPr/>
          <p:nvPr>
            <p:ph idx="1"/>
          </p:nvPr>
        </p:nvSpPr>
        <p:spPr>
          <a:xfrm>
            <a:off x="838200" y="1070610"/>
            <a:ext cx="10515600" cy="5787390"/>
          </a:xfrm>
        </p:spPr>
        <p:txBody>
          <a:bodyPr>
            <a:normAutofit/>
          </a:bodyPr>
          <a:p>
            <a:pPr marL="0" indent="0">
              <a:buNone/>
            </a:pPr>
            <a:r>
              <a:rPr lang="zh-CN" altLang="en-US" sz="2400"/>
              <a:t>				;</a:t>
            </a:r>
            <a:endParaRPr lang="zh-CN" altLang="en-US" sz="2400"/>
          </a:p>
        </p:txBody>
      </p:sp>
      <p:pic>
        <p:nvPicPr>
          <p:cNvPr id="5" name="图片 4"/>
          <p:cNvPicPr>
            <a:picLocks noChangeAspect="1"/>
          </p:cNvPicPr>
          <p:nvPr/>
        </p:nvPicPr>
        <p:blipFill>
          <a:blip r:embed="rId1"/>
          <a:stretch>
            <a:fillRect/>
          </a:stretch>
        </p:blipFill>
        <p:spPr>
          <a:xfrm>
            <a:off x="2971800" y="1070610"/>
            <a:ext cx="6831965" cy="540131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718820"/>
          </a:xfrm>
        </p:spPr>
        <p:txBody>
          <a:bodyPr>
            <a:normAutofit fontScale="90000"/>
          </a:bodyPr>
          <a:p>
            <a:r>
              <a:rPr>
                <a:sym typeface="+mn-ea"/>
              </a:rPr>
              <a:t>3.1.2扩展处理器：流控制</a:t>
            </a:r>
            <a:endParaRPr>
              <a:sym typeface="+mn-ea"/>
            </a:endParaRPr>
          </a:p>
        </p:txBody>
      </p:sp>
      <p:sp>
        <p:nvSpPr>
          <p:cNvPr id="3" name="内容占位符 2"/>
          <p:cNvSpPr/>
          <p:nvPr>
            <p:ph idx="1"/>
          </p:nvPr>
        </p:nvSpPr>
        <p:spPr>
          <a:xfrm>
            <a:off x="838200" y="1070610"/>
            <a:ext cx="10515600" cy="5787390"/>
          </a:xfrm>
        </p:spPr>
        <p:txBody>
          <a:bodyPr>
            <a:normAutofit/>
          </a:bodyPr>
          <a:p>
            <a:pPr marL="0" indent="0">
              <a:buNone/>
            </a:pPr>
            <a:r>
              <a:rPr lang="en-US" altLang="zh-CN" sz="2400"/>
              <a:t>	</a:t>
            </a:r>
            <a:endParaRPr lang="en-US" altLang="zh-CN" sz="2400"/>
          </a:p>
          <a:p>
            <a:pPr marL="0" indent="0">
              <a:buNone/>
            </a:pPr>
            <a:r>
              <a:rPr lang="zh-CN" altLang="en-US" sz="2400"/>
              <a:t>RTL表示：</a:t>
            </a:r>
            <a:endParaRPr lang="zh-CN" altLang="en-US" sz="2400"/>
          </a:p>
        </p:txBody>
      </p:sp>
      <p:pic>
        <p:nvPicPr>
          <p:cNvPr id="6" name="图片 6"/>
          <p:cNvPicPr>
            <a:picLocks noChangeAspect="1"/>
          </p:cNvPicPr>
          <p:nvPr/>
        </p:nvPicPr>
        <p:blipFill>
          <a:blip r:embed="rId1"/>
          <a:stretch>
            <a:fillRect/>
          </a:stretch>
        </p:blipFill>
        <p:spPr>
          <a:xfrm>
            <a:off x="2648585" y="2245995"/>
            <a:ext cx="6170930" cy="2534920"/>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437640"/>
            <a:ext cx="10515600" cy="5420360"/>
          </a:xfrm>
        </p:spPr>
        <p:txBody>
          <a:bodyPr>
            <a:normAutofit/>
          </a:bodyPr>
          <a:p>
            <a:pPr marL="0" indent="0">
              <a:buNone/>
            </a:pPr>
            <a:endParaRPr lang="en-US" altLang="zh-CN" sz="2400"/>
          </a:p>
          <a:p>
            <a:pPr marL="0" indent="0">
              <a:buNone/>
            </a:pPr>
            <a:r>
              <a:rPr lang="en-US" altLang="zh-CN" sz="2400"/>
              <a:t>下图说明了上述代码是如何在虚拟计算机上执行的，它考虑了两种情形：</a:t>
            </a:r>
            <a:endParaRPr lang="en-US" altLang="zh-CN" sz="2400"/>
          </a:p>
          <a:p>
            <a:pPr marL="0" indent="0">
              <a:buNone/>
            </a:pPr>
            <a:r>
              <a:rPr lang="zh-CN" altLang="en-US" sz="2400"/>
              <a:t>情形1：P = 12，Q = 9，分支转移成功，控制转移到分支目标地址</a:t>
            </a:r>
            <a:endParaRPr lang="zh-CN" altLang="en-US" sz="2400"/>
          </a:p>
          <a:p>
            <a:pPr marL="0" indent="0">
              <a:buNone/>
            </a:pPr>
            <a:r>
              <a:rPr lang="zh-CN" altLang="en-US" sz="2400"/>
              <a:t>情形2：P = 12，Q = 14，分支转移不成功，控制转移到PC + 4</a:t>
            </a:r>
            <a:endParaRPr lang="zh-CN" altLang="en-US" sz="24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3.1.2扩展处理器：流控制</a:t>
            </a:r>
            <a:endParaRPr>
              <a:sym typeface="+mn-ea"/>
            </a:endParaRPr>
          </a:p>
        </p:txBody>
      </p:sp>
      <p:pic>
        <p:nvPicPr>
          <p:cNvPr id="14" name="图片 14"/>
          <p:cNvPicPr>
            <a:picLocks noChangeAspect="1"/>
          </p:cNvPicPr>
          <p:nvPr>
            <p:ph idx="1"/>
          </p:nvPr>
        </p:nvPicPr>
        <p:blipFill>
          <a:blip r:embed="rId1"/>
          <a:stretch>
            <a:fillRect/>
          </a:stretch>
        </p:blipFill>
        <p:spPr>
          <a:xfrm>
            <a:off x="2444750" y="1113155"/>
            <a:ext cx="7302500" cy="54203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1.2体系结构和组成</a:t>
            </a:r>
            <a:r>
              <a:rPr lang="en-US" altLang="zh-CN">
                <a:sym typeface="+mn-ea"/>
              </a:rPr>
              <a:t>——计算机体系结构</a:t>
            </a:r>
            <a:endParaRPr lang="en-US" altLang="zh-CN">
              <a:sym typeface="+mn-ea"/>
            </a:endParaRPr>
          </a:p>
        </p:txBody>
      </p:sp>
      <p:sp>
        <p:nvSpPr>
          <p:cNvPr id="3" name="内容占位符 2"/>
          <p:cNvSpPr>
            <a:spLocks noGrp="1"/>
          </p:cNvSpPr>
          <p:nvPr>
            <p:ph idx="1"/>
          </p:nvPr>
        </p:nvSpPr>
        <p:spPr>
          <a:xfrm>
            <a:off x="838200" y="1784985"/>
            <a:ext cx="10515600" cy="4722495"/>
          </a:xfrm>
        </p:spPr>
        <p:txBody>
          <a:bodyPr>
            <a:normAutofit lnSpcReduction="10000"/>
          </a:bodyPr>
          <a:p>
            <a:pPr marL="0" indent="0">
              <a:buNone/>
            </a:pPr>
            <a:r>
              <a:rPr lang="zh-CN" sz="2395"/>
              <a:t>计算机体系结构含有结构（structure）的意思，描述了一些与计算机组成方式</a:t>
            </a:r>
            <a:endParaRPr lang="zh-CN" sz="2395"/>
          </a:p>
          <a:p>
            <a:pPr marL="0" indent="0">
              <a:buNone/>
            </a:pPr>
            <a:r>
              <a:rPr lang="zh-CN" sz="2395"/>
              <a:t>有关的内容。之所以定义计算机体系结构，是因为不同的用户会从完全不同</a:t>
            </a:r>
            <a:endParaRPr lang="zh-CN" sz="2395"/>
          </a:p>
          <a:p>
            <a:pPr marL="0" indent="0">
              <a:buNone/>
            </a:pPr>
            <a:r>
              <a:rPr lang="zh-CN" sz="2395"/>
              <a:t>的角度看待计算机。计算机体系结构通常被认为是</a:t>
            </a:r>
            <a:r>
              <a:rPr lang="zh-CN" sz="2395">
                <a:solidFill>
                  <a:srgbClr val="FF0000"/>
                </a:solidFill>
              </a:rPr>
              <a:t>程序员视角中的计算机</a:t>
            </a:r>
            <a:r>
              <a:rPr lang="zh-CN" sz="2395"/>
              <a:t>。</a:t>
            </a:r>
            <a:endParaRPr lang="zh-CN" sz="2395"/>
          </a:p>
          <a:p>
            <a:pPr marL="0" indent="0">
              <a:buNone/>
            </a:pPr>
            <a:r>
              <a:rPr lang="zh-CN" sz="2395"/>
              <a:t>程序员所看到的是计算机的抽象视图，计算机的实际硬件和实现都被隐藏起</a:t>
            </a:r>
            <a:endParaRPr lang="zh-CN" sz="2395"/>
          </a:p>
          <a:p>
            <a:pPr marL="0" indent="0">
              <a:buNone/>
            </a:pPr>
            <a:r>
              <a:rPr lang="zh-CN" sz="2395"/>
              <a:t>来了。这个抽象视图现在通常被称作</a:t>
            </a:r>
            <a:r>
              <a:rPr lang="zh-CN" sz="2395">
                <a:solidFill>
                  <a:srgbClr val="FF0000"/>
                </a:solidFill>
              </a:rPr>
              <a:t>指令集体系结构</a:t>
            </a:r>
            <a:r>
              <a:rPr lang="zh-CN" sz="2395"/>
              <a:t>（instruction set </a:t>
            </a:r>
            <a:endParaRPr lang="zh-CN" sz="2395"/>
          </a:p>
          <a:p>
            <a:pPr marL="0" indent="0">
              <a:buNone/>
            </a:pPr>
            <a:r>
              <a:rPr lang="zh-CN" sz="2395"/>
              <a:t>architecture，ISA）。</a:t>
            </a:r>
            <a:endParaRPr lang="zh-CN" sz="2395"/>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3.1.2扩展处理器：流控制</a:t>
            </a:r>
            <a:endParaRPr>
              <a:sym typeface="+mn-ea"/>
            </a:endParaRPr>
          </a:p>
        </p:txBody>
      </p:sp>
      <p:sp>
        <p:nvSpPr>
          <p:cNvPr id="3" name="内容占位符 2"/>
          <p:cNvSpPr/>
          <p:nvPr>
            <p:ph idx="1"/>
          </p:nvPr>
        </p:nvSpPr>
        <p:spPr/>
        <p:txBody>
          <a:bodyPr>
            <a:normAutofit fontScale="90000"/>
          </a:bodyPr>
          <a:p>
            <a:pPr marL="0" indent="0">
              <a:buNone/>
            </a:pPr>
            <a:r>
              <a:rPr lang="zh-CN" altLang="en-US"/>
              <a:t>例3：在循环中使用</a:t>
            </a:r>
            <a:r>
              <a:rPr lang="zh-CN" altLang="en-US">
                <a:solidFill>
                  <a:srgbClr val="FF0000"/>
                </a:solidFill>
              </a:rPr>
              <a:t>条件分支</a:t>
            </a:r>
            <a:r>
              <a:rPr lang="zh-CN" altLang="en-US"/>
              <a:t>来计算1+2+3+…+20</a:t>
            </a:r>
            <a:endParaRPr lang="zh-CN" altLang="en-US"/>
          </a:p>
          <a:p>
            <a:pPr marL="0" indent="0">
              <a:buNone/>
            </a:pPr>
            <a:r>
              <a:rPr lang="zh-CN" altLang="en-US" sz="2665"/>
              <a:t>		LDR		r0,#1		; 把1放入寄存器r0中</a:t>
            </a:r>
            <a:endParaRPr lang="zh-CN" altLang="en-US" sz="2665"/>
          </a:p>
          <a:p>
            <a:pPr marL="0" indent="0">
              <a:buNone/>
            </a:pPr>
            <a:r>
              <a:rPr lang="zh-CN" altLang="en-US" sz="2665"/>
              <a:t>		LDR		r1,#0		; 把0放入寄存器r1中</a:t>
            </a:r>
            <a:endParaRPr lang="zh-CN" altLang="en-US" sz="2665"/>
          </a:p>
          <a:p>
            <a:pPr marL="0" indent="0">
              <a:buNone/>
            </a:pPr>
            <a:r>
              <a:rPr lang="zh-CN" altLang="en-US" sz="2665"/>
              <a:t>Next		ADD		r1,r1,r0	; 重复：当前计数值与部分和相加</a:t>
            </a:r>
            <a:endParaRPr lang="zh-CN" altLang="en-US" sz="2665"/>
          </a:p>
          <a:p>
            <a:pPr marL="0" indent="0">
              <a:buNone/>
            </a:pPr>
            <a:r>
              <a:rPr lang="zh-CN" altLang="en-US" sz="2665"/>
              <a:t>		ADD		r0,r0,#1	; 计数值加1</a:t>
            </a:r>
            <a:endParaRPr lang="zh-CN" altLang="en-US" sz="2665"/>
          </a:p>
          <a:p>
            <a:pPr marL="0" indent="0">
              <a:buNone/>
            </a:pPr>
            <a:r>
              <a:rPr lang="zh-CN" altLang="en-US" sz="2665"/>
              <a:t>		CMP 	</a:t>
            </a:r>
            <a:r>
              <a:rPr lang="en-US" altLang="zh-CN" sz="2665"/>
              <a:t>	</a:t>
            </a:r>
            <a:r>
              <a:rPr lang="zh-CN" altLang="en-US" sz="2665"/>
              <a:t>r0,#21		; 20个数是否都已加完</a:t>
            </a:r>
            <a:endParaRPr lang="zh-CN" altLang="en-US" sz="2665"/>
          </a:p>
          <a:p>
            <a:pPr marL="0" indent="0">
              <a:buNone/>
            </a:pPr>
            <a:r>
              <a:rPr lang="zh-CN" altLang="en-US" sz="2665"/>
              <a:t>		BNE		Next		; 直到：完成20次迭代</a:t>
            </a:r>
            <a:endParaRPr lang="zh-CN" altLang="en-US" sz="2665"/>
          </a:p>
          <a:p>
            <a:pPr marL="0" indent="0">
              <a:buNone/>
            </a:pPr>
            <a:r>
              <a:rPr lang="zh-CN" altLang="en-US" sz="2665"/>
              <a:t>		STOP				; 若完成，则停止</a:t>
            </a:r>
            <a:endParaRPr lang="zh-CN" altLang="en-US" sz="2665"/>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 ISA的组成</a:t>
            </a:r>
            <a:endParaRPr>
              <a:sym typeface="+mn-ea"/>
            </a:endParaRPr>
          </a:p>
        </p:txBody>
      </p:sp>
      <p:sp>
        <p:nvSpPr>
          <p:cNvPr id="3" name="内容占位符 2"/>
          <p:cNvSpPr/>
          <p:nvPr>
            <p:ph idx="1"/>
          </p:nvPr>
        </p:nvSpPr>
        <p:spPr/>
        <p:txBody>
          <a:bodyPr>
            <a:normAutofit/>
          </a:bodyPr>
          <a:p>
            <a:pPr marL="0" indent="0">
              <a:buNone/>
            </a:pPr>
            <a:r>
              <a:rPr lang="zh-CN" altLang="en-US"/>
              <a:t>ISA的3个组成部分：寄存器集、寻址方式和指令格式</a:t>
            </a:r>
            <a:endParaRPr lang="zh-CN"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3.2.1寄存器</a:t>
            </a:r>
            <a:endParaRPr>
              <a:sym typeface="+mn-ea"/>
            </a:endParaRPr>
          </a:p>
        </p:txBody>
      </p:sp>
      <p:sp>
        <p:nvSpPr>
          <p:cNvPr id="3" name="内容占位符 2"/>
          <p:cNvSpPr/>
          <p:nvPr>
            <p:ph idx="1"/>
          </p:nvPr>
        </p:nvSpPr>
        <p:spPr/>
        <p:txBody>
          <a:bodyPr>
            <a:normAutofit/>
          </a:bodyPr>
          <a:p>
            <a:pPr marL="0" indent="0">
              <a:buNone/>
            </a:pPr>
            <a:r>
              <a:rPr lang="zh-CN" altLang="en-US"/>
              <a:t>片内的一个指针寄存器保存了存储器中</a:t>
            </a:r>
            <a:r>
              <a:rPr lang="zh-CN" altLang="en-US">
                <a:solidFill>
                  <a:srgbClr val="FF0000"/>
                </a:solidFill>
              </a:rPr>
              <a:t>寄存器的地址</a:t>
            </a:r>
            <a:r>
              <a:rPr lang="zh-CN" altLang="en-US"/>
              <a:t>。</a:t>
            </a:r>
            <a:endParaRPr lang="zh-CN" altLang="en-US"/>
          </a:p>
          <a:p>
            <a:pPr marL="0" indent="0">
              <a:buNone/>
            </a:pPr>
            <a:endParaRPr lang="zh-CN" altLang="en-US"/>
          </a:p>
          <a:p>
            <a:pPr marL="0" indent="0">
              <a:buNone/>
            </a:pPr>
            <a:r>
              <a:rPr lang="zh-CN" altLang="en-US"/>
              <a:t>寄存器对于提高计算机性能和实际指令集设计是很有必要的。</a:t>
            </a:r>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3.2.1寄存器</a:t>
            </a:r>
            <a:endParaRPr>
              <a:sym typeface="+mn-ea"/>
            </a:endParaRPr>
          </a:p>
        </p:txBody>
      </p:sp>
      <p:sp>
        <p:nvSpPr>
          <p:cNvPr id="3" name="内容占位符 2"/>
          <p:cNvSpPr/>
          <p:nvPr>
            <p:ph idx="1"/>
          </p:nvPr>
        </p:nvSpPr>
        <p:spPr>
          <a:xfrm>
            <a:off x="838200" y="1515110"/>
            <a:ext cx="10515600" cy="5001260"/>
          </a:xfrm>
        </p:spPr>
        <p:txBody>
          <a:bodyPr>
            <a:normAutofit fontScale="90000" lnSpcReduction="20000"/>
          </a:bodyPr>
          <a:p>
            <a:pPr marL="0" indent="0">
              <a:buNone/>
            </a:pPr>
            <a:r>
              <a:rPr lang="zh-CN" altLang="en-US"/>
              <a:t>设计一条ADD P=Q+ R的计算机指令，P、Q、R都是存储地址。</a:t>
            </a:r>
            <a:endParaRPr lang="zh-CN" altLang="en-US"/>
          </a:p>
          <a:p>
            <a:pPr marL="0" indent="0">
              <a:buNone/>
            </a:pPr>
            <a:r>
              <a:rPr lang="zh-CN" altLang="en-US"/>
              <a:t>假设操作码为16位（ADD部分），地址空间为32位，则指令长度为16 + 32 + </a:t>
            </a:r>
            <a:endParaRPr lang="zh-CN" altLang="en-US"/>
          </a:p>
          <a:p>
            <a:pPr marL="0" indent="0">
              <a:buNone/>
            </a:pPr>
            <a:r>
              <a:rPr lang="zh-CN" altLang="en-US"/>
              <a:t>32 +32 = 112位，如下图：</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典型的真实计算机的指令长度为16位或32位，所以112位的指令长</a:t>
            </a:r>
            <a:endParaRPr lang="zh-CN" altLang="en-US"/>
          </a:p>
          <a:p>
            <a:pPr marL="0" indent="0">
              <a:buNone/>
            </a:pPr>
            <a:r>
              <a:rPr lang="zh-CN" altLang="en-US"/>
              <a:t>度是不可行的。</a:t>
            </a:r>
            <a:endParaRPr lang="zh-CN" altLang="en-US"/>
          </a:p>
          <a:p>
            <a:pPr marL="0" indent="0">
              <a:buNone/>
            </a:pPr>
            <a:endParaRPr lang="zh-CN" altLang="en-US"/>
          </a:p>
        </p:txBody>
      </p:sp>
      <p:pic>
        <p:nvPicPr>
          <p:cNvPr id="16" name="图片 16"/>
          <p:cNvPicPr>
            <a:picLocks noChangeAspect="1"/>
          </p:cNvPicPr>
          <p:nvPr/>
        </p:nvPicPr>
        <p:blipFill>
          <a:blip r:embed="rId1"/>
          <a:stretch>
            <a:fillRect/>
          </a:stretch>
        </p:blipFill>
        <p:spPr>
          <a:xfrm>
            <a:off x="2506345" y="2809240"/>
            <a:ext cx="7849235" cy="2299970"/>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3.2.1寄存器</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实际计算机用寄存器实现片上存储，寄存器的功能与存储单元一样，</a:t>
            </a:r>
            <a:r>
              <a:rPr lang="zh-CN" altLang="en-US" sz="2400">
                <a:solidFill>
                  <a:srgbClr val="FF0000"/>
                </a:solidFill>
              </a:rPr>
              <a:t>唯一的区别</a:t>
            </a:r>
            <a:r>
              <a:rPr lang="zh-CN" altLang="en-US" sz="2400"/>
              <a:t>在于访问的</a:t>
            </a:r>
            <a:r>
              <a:rPr lang="zh-CN" altLang="en-US" sz="2400">
                <a:solidFill>
                  <a:srgbClr val="FF0000"/>
                </a:solidFill>
              </a:rPr>
              <a:t>便捷性</a:t>
            </a:r>
            <a:r>
              <a:rPr lang="zh-CN" altLang="en-US" sz="2400"/>
              <a:t>和</a:t>
            </a:r>
            <a:r>
              <a:rPr lang="zh-CN" altLang="en-US" sz="2400">
                <a:solidFill>
                  <a:srgbClr val="FF0000"/>
                </a:solidFill>
              </a:rPr>
              <a:t>响应时间</a:t>
            </a:r>
            <a:r>
              <a:rPr lang="zh-CN" altLang="en-US" sz="2400"/>
              <a:t>。仅需很少的指令就可以指定一个片上寄存器。</a:t>
            </a:r>
            <a:endParaRPr lang="zh-CN" altLang="en-US" sz="2400"/>
          </a:p>
          <a:p>
            <a:pPr marL="0" indent="0">
              <a:buNone/>
            </a:pPr>
            <a:r>
              <a:rPr lang="zh-CN" altLang="en-US" sz="2400"/>
              <a:t>如，某计算机的操作码为8位，带有8个片上寄存器（用</a:t>
            </a:r>
            <a:r>
              <a:rPr lang="zh-CN" altLang="en-US" sz="2400">
                <a:solidFill>
                  <a:srgbClr val="FF0000"/>
                </a:solidFill>
              </a:rPr>
              <a:t>3位</a:t>
            </a:r>
            <a:r>
              <a:rPr lang="zh-CN" altLang="en-US" sz="2400"/>
              <a:t>就可以访问r0-r7中一个），就能用8 + 3+3+3=17位实现指令ADD P = Q+ R。</a:t>
            </a:r>
            <a:endParaRPr lang="zh-CN" altLang="en-US" sz="2400"/>
          </a:p>
          <a:p>
            <a:pPr marL="0" indent="0">
              <a:buNone/>
            </a:pPr>
            <a:r>
              <a:rPr lang="zh-CN" altLang="en-US" sz="2400"/>
              <a:t>如图：</a:t>
            </a:r>
            <a:r>
              <a:rPr lang="zh-CN" altLang="en-US" sz="2400">
                <a:sym typeface="+mn-ea"/>
              </a:rPr>
              <a:t>某计算机有3个5位操作数地址字段，可以寻址32个寄存器，32位指令字中余下的17位用于指令操作码和额外的控制字段</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a:t>
            </a:r>
            <a:endParaRPr lang="zh-CN" altLang="en-US" sz="2400"/>
          </a:p>
        </p:txBody>
      </p:sp>
      <p:pic>
        <p:nvPicPr>
          <p:cNvPr id="17" name="图片 17"/>
          <p:cNvPicPr>
            <a:picLocks noChangeAspect="1"/>
          </p:cNvPicPr>
          <p:nvPr/>
        </p:nvPicPr>
        <p:blipFill>
          <a:blip r:embed="rId1"/>
          <a:stretch>
            <a:fillRect/>
          </a:stretch>
        </p:blipFill>
        <p:spPr>
          <a:xfrm>
            <a:off x="2282825" y="4337050"/>
            <a:ext cx="7626985" cy="196786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3.2.2寻址方式概述</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指令对数据进行操作，并且必须将数据移动到其被处理的地方。指定数据的方式统称为“寻址方式”。</a:t>
            </a:r>
            <a:endParaRPr lang="zh-CN" altLang="en-US" sz="2400"/>
          </a:p>
          <a:p>
            <a:pPr marL="0" indent="0">
              <a:buNone/>
            </a:pPr>
            <a:endParaRPr lang="zh-CN" altLang="en-US" sz="2400"/>
          </a:p>
          <a:p>
            <a:pPr marL="0" indent="0">
              <a:buNone/>
            </a:pPr>
            <a:r>
              <a:rPr lang="zh-CN" altLang="en-US" sz="2400">
                <a:solidFill>
                  <a:srgbClr val="FF0000"/>
                </a:solidFill>
              </a:rPr>
              <a:t>3种基本寻址方式</a:t>
            </a:r>
            <a:r>
              <a:rPr lang="zh-CN" altLang="en-US" sz="2400"/>
              <a:t>为：</a:t>
            </a:r>
            <a:endParaRPr lang="zh-CN" altLang="en-US" sz="2400"/>
          </a:p>
          <a:p>
            <a:pPr marL="0" indent="0">
              <a:buNone/>
            </a:pPr>
            <a:r>
              <a:rPr lang="zh-CN" altLang="en-US" sz="2400"/>
              <a:t>	1）立即数寻址</a:t>
            </a:r>
            <a:endParaRPr lang="zh-CN" altLang="en-US" sz="2400"/>
          </a:p>
          <a:p>
            <a:pPr marL="0" indent="0">
              <a:buNone/>
            </a:pPr>
            <a:r>
              <a:rPr lang="zh-CN" altLang="en-US" sz="2400"/>
              <a:t>	2）直接寻址</a:t>
            </a:r>
            <a:endParaRPr lang="zh-CN" altLang="en-US" sz="2400"/>
          </a:p>
          <a:p>
            <a:pPr marL="0" indent="0">
              <a:buNone/>
            </a:pPr>
            <a:r>
              <a:rPr lang="zh-CN" altLang="en-US" sz="2400"/>
              <a:t>	3）间接寻址</a:t>
            </a:r>
            <a:endParaRPr lang="zh-CN" altLang="en-US" sz="24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立即数寻址</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最简单的寻址方式，其操作数是指令的一部分。</a:t>
            </a:r>
            <a:endParaRPr lang="zh-CN" altLang="en-US" sz="2400"/>
          </a:p>
          <a:p>
            <a:pPr marL="0" indent="0">
              <a:buNone/>
            </a:pPr>
            <a:endParaRPr lang="zh-CN" altLang="en-US" sz="2400"/>
          </a:p>
          <a:p>
            <a:pPr marL="0" indent="0">
              <a:buNone/>
            </a:pPr>
            <a:r>
              <a:rPr lang="zh-CN" altLang="en-US" sz="2400"/>
              <a:t>如操作P= Q+5，这里的5就是立即数，它</a:t>
            </a:r>
            <a:r>
              <a:rPr lang="zh-CN" altLang="en-US" sz="2400">
                <a:solidFill>
                  <a:srgbClr val="FF0000"/>
                </a:solidFill>
              </a:rPr>
              <a:t>没有被保存在存储单元或寄存器中</a:t>
            </a:r>
            <a:r>
              <a:rPr lang="zh-CN" altLang="en-US" sz="2400"/>
              <a:t>，而是指令的组成部分。</a:t>
            </a:r>
            <a:endParaRPr lang="zh-CN" altLang="en-US" sz="2400"/>
          </a:p>
          <a:p>
            <a:pPr marL="0" indent="0">
              <a:buNone/>
            </a:pPr>
            <a:endParaRPr lang="zh-CN" altLang="en-US" sz="2400"/>
          </a:p>
          <a:p>
            <a:pPr marL="0" indent="0">
              <a:buNone/>
            </a:pPr>
            <a:r>
              <a:rPr lang="zh-CN" altLang="en-US" sz="2400"/>
              <a:t>ARM处理器使用</a:t>
            </a:r>
            <a:r>
              <a:rPr lang="zh-CN" altLang="en-US" sz="2400">
                <a:solidFill>
                  <a:srgbClr val="FF0000"/>
                </a:solidFill>
              </a:rPr>
              <a:t>前缀#</a:t>
            </a:r>
            <a:r>
              <a:rPr lang="zh-CN" altLang="en-US" sz="2400"/>
              <a:t>指定立即操作数，如ADD r1,r2,#5完成了操作[r1] </a:t>
            </a:r>
            <a:r>
              <a:rPr lang="en-US" altLang="zh-CN" sz="2400"/>
              <a:t>&lt;-</a:t>
            </a:r>
            <a:r>
              <a:rPr lang="zh-CN" altLang="en-US" sz="2400"/>
              <a:t>[r2]+5</a:t>
            </a:r>
            <a:endParaRPr lang="zh-CN" altLang="en-US" sz="24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直接寻址</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也称作</a:t>
            </a:r>
            <a:r>
              <a:rPr lang="zh-CN" altLang="en-US" sz="2400">
                <a:solidFill>
                  <a:srgbClr val="FF0000"/>
                </a:solidFill>
              </a:rPr>
              <a:t>绝对寻址</a:t>
            </a:r>
            <a:r>
              <a:rPr lang="zh-CN" altLang="en-US" sz="2400"/>
              <a:t>。把</a:t>
            </a:r>
            <a:r>
              <a:rPr lang="zh-CN" altLang="en-US" sz="2400">
                <a:solidFill>
                  <a:srgbClr val="FF0000"/>
                </a:solidFill>
              </a:rPr>
              <a:t>操作数地址</a:t>
            </a:r>
            <a:r>
              <a:rPr lang="zh-CN" altLang="en-US" sz="2400"/>
              <a:t>用作指令的一部分。</a:t>
            </a:r>
            <a:endParaRPr lang="zh-CN" altLang="en-US" sz="2400"/>
          </a:p>
          <a:p>
            <a:pPr marL="0" indent="0">
              <a:buNone/>
            </a:pPr>
            <a:r>
              <a:rPr lang="zh-CN" altLang="en-US" sz="2400"/>
              <a:t>如指令ADD P,Q,R表示将存储单元Q的内容与存储单元R的内容相加，并将结果保存在存储单元P中。</a:t>
            </a:r>
            <a:endParaRPr lang="zh-CN" altLang="en-US" sz="2400"/>
          </a:p>
          <a:p>
            <a:pPr marL="0" indent="0">
              <a:buNone/>
            </a:pPr>
            <a:endParaRPr lang="zh-CN" altLang="en-US" sz="2400"/>
          </a:p>
          <a:p>
            <a:pPr marL="0" indent="0">
              <a:buNone/>
            </a:pPr>
            <a:r>
              <a:rPr lang="zh-CN" altLang="en-US" sz="2400"/>
              <a:t>直接寻址在CISC计算机上得到广泛使用，如Intel IA32或68K系列，Load/store型计算机，如</a:t>
            </a:r>
            <a:r>
              <a:rPr lang="zh-CN" altLang="en-US" sz="2400">
                <a:solidFill>
                  <a:srgbClr val="FF0000"/>
                </a:solidFill>
              </a:rPr>
              <a:t>ARM，没有实现直接寻址</a:t>
            </a:r>
            <a:r>
              <a:rPr lang="zh-CN" altLang="en-US" sz="2400"/>
              <a:t>。</a:t>
            </a:r>
            <a:endParaRPr lang="zh-CN" altLang="en-US" sz="24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间接寻址</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更严格地说，叫作</a:t>
            </a:r>
            <a:r>
              <a:rPr lang="zh-CN" altLang="en-US" sz="2400">
                <a:solidFill>
                  <a:srgbClr val="FF0000"/>
                </a:solidFill>
              </a:rPr>
              <a:t>寄存器间接寻址</a:t>
            </a:r>
            <a:r>
              <a:rPr lang="zh-CN" altLang="en-US" sz="2400"/>
              <a:t>。在寄存器间接寻址中，指令给出了包含操作数地址的寄存器的地址。</a:t>
            </a:r>
            <a:endParaRPr lang="zh-CN" altLang="en-US" sz="2400"/>
          </a:p>
          <a:p>
            <a:pPr marL="0" indent="0">
              <a:buNone/>
            </a:pPr>
            <a:endParaRPr lang="zh-CN" altLang="en-US" sz="2400"/>
          </a:p>
          <a:p>
            <a:pPr marL="0" indent="0">
              <a:buNone/>
            </a:pPr>
            <a:r>
              <a:rPr lang="zh-CN" altLang="en-US" sz="2400"/>
              <a:t>获得一个操作数需要</a:t>
            </a:r>
            <a:r>
              <a:rPr lang="zh-CN" altLang="en-US" sz="2400">
                <a:solidFill>
                  <a:srgbClr val="FF0000"/>
                </a:solidFill>
              </a:rPr>
              <a:t>3次访问</a:t>
            </a:r>
            <a:r>
              <a:rPr lang="zh-CN" altLang="en-US" sz="2400"/>
              <a:t>：读指令，读含有操作数地址的寄存器，以及最后读出实际的操作数。</a:t>
            </a:r>
            <a:endParaRPr lang="zh-CN" altLang="en-US" sz="2400"/>
          </a:p>
          <a:p>
            <a:pPr marL="0" indent="0">
              <a:buNone/>
            </a:pPr>
            <a:endParaRPr lang="zh-CN" altLang="en-US" sz="2400"/>
          </a:p>
          <a:p>
            <a:pPr marL="0" indent="0">
              <a:buNone/>
            </a:pPr>
            <a:r>
              <a:rPr lang="zh-CN" altLang="en-US" sz="2400"/>
              <a:t>含有操作数地址的寄存器称作</a:t>
            </a:r>
            <a:r>
              <a:rPr lang="zh-CN" altLang="en-US" sz="2400">
                <a:solidFill>
                  <a:srgbClr val="FF0000"/>
                </a:solidFill>
              </a:rPr>
              <a:t>指针寄存器</a:t>
            </a:r>
            <a:r>
              <a:rPr lang="zh-CN" altLang="en-US" sz="2400"/>
              <a:t>。Load/store型计算机（如ARM），使用这种寻址方式访问存储器操作数。</a:t>
            </a:r>
            <a:endParaRPr lang="zh-CN" altLang="en-US" sz="24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间接寻址</a:t>
            </a:r>
            <a:endParaRPr>
              <a:sym typeface="+mn-ea"/>
            </a:endParaRPr>
          </a:p>
        </p:txBody>
      </p:sp>
      <p:sp>
        <p:nvSpPr>
          <p:cNvPr id="3" name="内容占位符 2"/>
          <p:cNvSpPr/>
          <p:nvPr>
            <p:ph idx="1"/>
          </p:nvPr>
        </p:nvSpPr>
        <p:spPr>
          <a:xfrm>
            <a:off x="668655" y="1515110"/>
            <a:ext cx="10868025" cy="5001260"/>
          </a:xfrm>
        </p:spPr>
        <p:txBody>
          <a:bodyPr>
            <a:normAutofit/>
          </a:bodyPr>
          <a:p>
            <a:pPr marL="0" indent="0">
              <a:buNone/>
            </a:pPr>
            <a:r>
              <a:rPr lang="zh-CN" altLang="en-US" sz="2400"/>
              <a:t>如，ARM指令LDR r1,[r2]表示将寄存器r2所指的存储单元的内容加载到寄存器r1中。</a:t>
            </a:r>
            <a:endParaRPr lang="zh-CN" altLang="en-US" sz="2400"/>
          </a:p>
          <a:p>
            <a:pPr marL="0" indent="0">
              <a:buNone/>
            </a:pPr>
            <a:endParaRPr lang="zh-CN" altLang="en-US" sz="2400"/>
          </a:p>
          <a:p>
            <a:pPr marL="0" indent="0">
              <a:buNone/>
            </a:pPr>
            <a:r>
              <a:rPr lang="zh-CN" altLang="en-US" sz="2400"/>
              <a:t>以下分别是ARM、Intel  IA32和Freescale 68K的汇编语言语句：</a:t>
            </a:r>
            <a:endParaRPr lang="zh-CN" altLang="en-US" sz="2400"/>
          </a:p>
          <a:p>
            <a:pPr marL="0" indent="0">
              <a:buNone/>
            </a:pPr>
            <a:r>
              <a:rPr lang="zh-CN" altLang="en-US" sz="2400"/>
              <a:t>	LDR	r1,[r2]</a:t>
            </a:r>
            <a:r>
              <a:rPr lang="en-US" altLang="zh-CN" sz="2400"/>
              <a:t>		</a:t>
            </a:r>
            <a:r>
              <a:rPr lang="zh-CN" altLang="en-US" sz="2400"/>
              <a:t>; 将寄存器r2所指存储单元的内容复制到寄存器r1中</a:t>
            </a:r>
            <a:endParaRPr lang="zh-CN" altLang="en-US" sz="2400"/>
          </a:p>
          <a:p>
            <a:pPr marL="0" indent="0">
              <a:buNone/>
            </a:pPr>
            <a:r>
              <a:rPr lang="zh-CN" altLang="en-US" sz="2400"/>
              <a:t>	MOV 	ax,[bx]		; 将寄存器bx所指存储单元的内容复制到寄存器ax中</a:t>
            </a:r>
            <a:endParaRPr lang="zh-CN" altLang="en-US" sz="2400"/>
          </a:p>
          <a:p>
            <a:pPr marL="0" indent="0">
              <a:buNone/>
            </a:pPr>
            <a:r>
              <a:rPr lang="zh-CN" altLang="en-US" sz="2400"/>
              <a:t>	MOVE	(A5),D2	; 将寄存器A5所指存储单元的内容复制到寄存器D2中</a:t>
            </a:r>
            <a:endParaRPr lang="zh-CN"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准备</a:t>
            </a:r>
            <a:endParaRPr lang="zh-CN" altLang="en-US"/>
          </a:p>
        </p:txBody>
      </p:sp>
      <p:sp>
        <p:nvSpPr>
          <p:cNvPr id="3" name="内容占位符 2"/>
          <p:cNvSpPr>
            <a:spLocks noGrp="1"/>
          </p:cNvSpPr>
          <p:nvPr>
            <p:ph idx="1"/>
          </p:nvPr>
        </p:nvSpPr>
        <p:spPr/>
        <p:txBody>
          <a:bodyPr/>
          <a:p>
            <a:r>
              <a:rPr lang="zh-CN" altLang="en-US"/>
              <a:t>《计算机科学导论》视频、书籍</a:t>
            </a:r>
            <a:endParaRPr lang="zh-CN" altLang="en-US"/>
          </a:p>
          <a:p>
            <a:r>
              <a:rPr lang="zh-CN" altLang="en-US"/>
              <a:t>《计算机组成原理》书籍</a:t>
            </a:r>
            <a:endParaRPr lang="zh-CN" altLang="en-US"/>
          </a:p>
          <a:p>
            <a:r>
              <a:rPr lang="zh-CN" altLang="en-US"/>
              <a:t>《计算机存储与外设》</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zh-CN">
                <a:sym typeface="+mn-ea"/>
              </a:rPr>
              <a:t>1.2体系结构和组成</a:t>
            </a:r>
            <a:r>
              <a:rPr lang="en-US" altLang="zh-CN">
                <a:sym typeface="+mn-ea"/>
              </a:rPr>
              <a:t>——计算机组成</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lnSpcReduction="10000"/>
          </a:bodyPr>
          <a:p>
            <a:pPr marL="0" indent="0">
              <a:buNone/>
            </a:pPr>
            <a:r>
              <a:rPr lang="zh-CN" sz="2395"/>
              <a:t>计算机组成表示其体系结构的</a:t>
            </a:r>
            <a:r>
              <a:rPr lang="zh-CN" sz="2395">
                <a:solidFill>
                  <a:srgbClr val="FF0000"/>
                </a:solidFill>
              </a:rPr>
              <a:t>具体实现</a:t>
            </a:r>
            <a:r>
              <a:rPr lang="zh-CN" sz="2395"/>
              <a:t>。计算机组成是计算机体系结构的实</a:t>
            </a:r>
            <a:endParaRPr lang="zh-CN" sz="2395"/>
          </a:p>
          <a:p>
            <a:pPr marL="0" indent="0">
              <a:buNone/>
            </a:pPr>
            <a:r>
              <a:rPr lang="zh-CN" sz="2395"/>
              <a:t>例化（即将抽象变为具体）</a:t>
            </a:r>
            <a:endParaRPr lang="zh-CN" sz="2395"/>
          </a:p>
          <a:p>
            <a:pPr marL="0" indent="0">
              <a:buNone/>
            </a:pPr>
            <a:endParaRPr lang="zh-CN" sz="2395"/>
          </a:p>
          <a:p>
            <a:pPr marL="0" indent="0">
              <a:buNone/>
            </a:pPr>
            <a:r>
              <a:rPr lang="zh-CN" sz="2395"/>
              <a:t>本书用术语“体系结构”代表计算机的抽象指令集体系结构（它的指令集），</a:t>
            </a:r>
            <a:endParaRPr lang="zh-CN" sz="2395"/>
          </a:p>
          <a:p>
            <a:pPr marL="0" indent="0">
              <a:buNone/>
            </a:pPr>
            <a:r>
              <a:rPr lang="zh-CN" sz="2395"/>
              <a:t>用术语“组成”代表计算机的实际硬件实现。</a:t>
            </a:r>
            <a:endParaRPr lang="zh-CN" sz="2395"/>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间接寻址</a:t>
            </a:r>
            <a:endParaRPr>
              <a:sym typeface="+mn-ea"/>
            </a:endParaRPr>
          </a:p>
        </p:txBody>
      </p:sp>
      <p:sp>
        <p:nvSpPr>
          <p:cNvPr id="3" name="内容占位符 2"/>
          <p:cNvSpPr/>
          <p:nvPr>
            <p:ph idx="1"/>
          </p:nvPr>
        </p:nvSpPr>
        <p:spPr>
          <a:xfrm>
            <a:off x="485775" y="1515110"/>
            <a:ext cx="11388725" cy="5001260"/>
          </a:xfrm>
        </p:spPr>
        <p:txBody>
          <a:bodyPr>
            <a:normAutofit/>
          </a:bodyPr>
          <a:p>
            <a:pPr marL="0" indent="0">
              <a:buNone/>
            </a:pPr>
            <a:r>
              <a:rPr lang="zh-CN" altLang="en-US" sz="2400"/>
              <a:t>寄存器间接寻址有</a:t>
            </a:r>
            <a:r>
              <a:rPr lang="zh-CN" altLang="en-US" sz="2400">
                <a:solidFill>
                  <a:srgbClr val="FF0000"/>
                </a:solidFill>
              </a:rPr>
              <a:t>许多变种</a:t>
            </a:r>
            <a:r>
              <a:rPr lang="zh-CN" altLang="en-US" sz="2400"/>
              <a:t>，最常用的格式是</a:t>
            </a:r>
            <a:r>
              <a:rPr lang="zh-CN" altLang="en-US" sz="2400">
                <a:solidFill>
                  <a:srgbClr val="FF0000"/>
                </a:solidFill>
              </a:rPr>
              <a:t>带偏移量</a:t>
            </a:r>
            <a:r>
              <a:rPr lang="zh-CN" altLang="en-US" sz="2400"/>
              <a:t>的寄存器间接寻址，其中操作数的地址由寄存器内容加上常量或偏移量指定。</a:t>
            </a:r>
            <a:endParaRPr lang="zh-CN" altLang="en-US" sz="2400"/>
          </a:p>
          <a:p>
            <a:pPr marL="0" indent="0">
              <a:buNone/>
            </a:pPr>
            <a:endParaRPr lang="zh-CN" altLang="en-US" sz="2400"/>
          </a:p>
          <a:p>
            <a:pPr marL="0" indent="0">
              <a:buNone/>
            </a:pPr>
            <a:r>
              <a:rPr lang="zh-CN" altLang="en-US" sz="2400"/>
              <a:t>典型格式为：</a:t>
            </a:r>
            <a:endParaRPr lang="zh-CN" altLang="en-US" sz="2400"/>
          </a:p>
          <a:p>
            <a:pPr marL="0" indent="0">
              <a:buNone/>
            </a:pPr>
            <a:r>
              <a:rPr lang="zh-CN" altLang="en-US" sz="2400"/>
              <a:t>	LDR 	r2,[r3,#8]	; 把寄存器r3+8所指存储单元的内容复制到寄存器r2中</a:t>
            </a:r>
            <a:endParaRPr lang="zh-CN" altLang="en-US" sz="2400"/>
          </a:p>
          <a:p>
            <a:pPr marL="0" indent="0">
              <a:buNone/>
            </a:pPr>
            <a:r>
              <a:rPr lang="zh-CN" altLang="en-US" sz="2400"/>
              <a:t>	MOV	ax,[12,bx]	; 把寄存器bx+12所指存储单元的内容复制到寄存器ax中</a:t>
            </a:r>
            <a:endParaRPr lang="zh-CN" altLang="en-US" sz="2400"/>
          </a:p>
          <a:p>
            <a:pPr marL="0" indent="0">
              <a:buNone/>
            </a:pPr>
            <a:r>
              <a:rPr lang="zh-CN" altLang="en-US" sz="2400"/>
              <a:t>	MOVE	(16,A5),D2	; 把寄存器A5+16所指存储单元的内容复制到寄存器D2中</a:t>
            </a:r>
            <a:endParaRPr lang="zh-CN" altLang="en-US" sz="24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间接寻址</a:t>
            </a:r>
            <a:endParaRPr>
              <a:sym typeface="+mn-ea"/>
            </a:endParaRPr>
          </a:p>
        </p:txBody>
      </p:sp>
      <p:sp>
        <p:nvSpPr>
          <p:cNvPr id="3" name="内容占位符 2"/>
          <p:cNvSpPr/>
          <p:nvPr>
            <p:ph idx="1"/>
          </p:nvPr>
        </p:nvSpPr>
        <p:spPr>
          <a:xfrm>
            <a:off x="838200" y="1515110"/>
            <a:ext cx="10641330" cy="5001260"/>
          </a:xfrm>
        </p:spPr>
        <p:txBody>
          <a:bodyPr>
            <a:normAutofit/>
          </a:bodyPr>
          <a:p>
            <a:pPr marL="0" indent="0">
              <a:buNone/>
            </a:pPr>
            <a:r>
              <a:rPr lang="zh-CN" altLang="en-US" sz="2400"/>
              <a:t>如图，描述了这些寻址方式的处理过程：、</a:t>
            </a:r>
            <a:endParaRPr lang="zh-CN" altLang="en-US" sz="2400"/>
          </a:p>
          <a:p>
            <a:pPr marL="0" indent="0">
              <a:buNone/>
            </a:pPr>
            <a:endParaRPr lang="zh-CN" altLang="en-US" sz="2400"/>
          </a:p>
        </p:txBody>
      </p:sp>
      <p:pic>
        <p:nvPicPr>
          <p:cNvPr id="26" name="图片 26"/>
          <p:cNvPicPr>
            <a:picLocks noChangeAspect="1"/>
          </p:cNvPicPr>
          <p:nvPr/>
        </p:nvPicPr>
        <p:blipFill>
          <a:blip r:embed="rId1"/>
          <a:stretch>
            <a:fillRect/>
          </a:stretch>
        </p:blipFill>
        <p:spPr>
          <a:xfrm>
            <a:off x="3218815" y="2027555"/>
            <a:ext cx="6111875" cy="416369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存储器与寄存器寻址</a:t>
            </a:r>
            <a:endParaRPr>
              <a:sym typeface="+mn-ea"/>
            </a:endParaRPr>
          </a:p>
        </p:txBody>
      </p:sp>
      <p:sp>
        <p:nvSpPr>
          <p:cNvPr id="3" name="内容占位符 2"/>
          <p:cNvSpPr/>
          <p:nvPr>
            <p:ph idx="1"/>
          </p:nvPr>
        </p:nvSpPr>
        <p:spPr>
          <a:xfrm>
            <a:off x="838200" y="1515110"/>
            <a:ext cx="10641330" cy="5001260"/>
          </a:xfrm>
        </p:spPr>
        <p:txBody>
          <a:bodyPr>
            <a:normAutofit/>
          </a:bodyPr>
          <a:p>
            <a:pPr marL="0" indent="0">
              <a:buNone/>
            </a:pPr>
            <a:endParaRPr lang="zh-CN" altLang="en-US" sz="2400"/>
          </a:p>
          <a:p>
            <a:pPr marL="0" indent="0">
              <a:buNone/>
            </a:pPr>
            <a:r>
              <a:rPr lang="zh-CN" altLang="en-US" sz="2400"/>
              <a:t>寄存器与存储单元之间没有本质区别，其区别主要体现在它们的相对访问速度以及指定一个寄存器和一个存储单元</a:t>
            </a:r>
            <a:r>
              <a:rPr lang="zh-CN" altLang="en-US" sz="2400">
                <a:solidFill>
                  <a:srgbClr val="FF0000"/>
                </a:solidFill>
              </a:rPr>
              <a:t>所需的地址位数上</a:t>
            </a:r>
            <a:r>
              <a:rPr lang="zh-CN" altLang="en-US" sz="2400"/>
              <a:t>。</a:t>
            </a:r>
            <a:endParaRPr lang="zh-CN" altLang="en-US" sz="2400"/>
          </a:p>
          <a:p>
            <a:pPr marL="0" indent="0">
              <a:buNone/>
            </a:pPr>
            <a:endParaRPr lang="zh-CN" altLang="en-US" sz="2400"/>
          </a:p>
          <a:p>
            <a:pPr marL="0" indent="0">
              <a:buNone/>
            </a:pPr>
            <a:r>
              <a:rPr lang="zh-CN" altLang="en-US" sz="2400">
                <a:solidFill>
                  <a:srgbClr val="FF0000"/>
                </a:solidFill>
              </a:rPr>
              <a:t>由此推出</a:t>
            </a:r>
            <a:r>
              <a:rPr lang="zh-CN" altLang="en-US" sz="2400"/>
              <a:t>，这些计算机不支持存储器-存储器型寻址方式</a:t>
            </a:r>
            <a:endParaRPr lang="zh-CN" altLang="en-US" sz="24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3.2.4操作码与指令</a:t>
            </a:r>
            <a:endParaRPr>
              <a:sym typeface="+mn-ea"/>
            </a:endParaRPr>
          </a:p>
        </p:txBody>
      </p:sp>
      <p:sp>
        <p:nvSpPr>
          <p:cNvPr id="3" name="内容占位符 2"/>
          <p:cNvSpPr/>
          <p:nvPr>
            <p:ph idx="1"/>
          </p:nvPr>
        </p:nvSpPr>
        <p:spPr>
          <a:xfrm>
            <a:off x="838200" y="1515110"/>
            <a:ext cx="10641330" cy="5001260"/>
          </a:xfrm>
        </p:spPr>
        <p:txBody>
          <a:bodyPr>
            <a:normAutofit/>
          </a:bodyPr>
          <a:p>
            <a:pPr marL="0" indent="0">
              <a:buNone/>
            </a:pPr>
            <a:r>
              <a:rPr lang="zh-CN" altLang="en-US" sz="2400"/>
              <a:t>计算机体系结构设计中最重要的一个因素是每条指令中操作数</a:t>
            </a:r>
            <a:r>
              <a:rPr lang="zh-CN" altLang="en-US" sz="2400">
                <a:solidFill>
                  <a:schemeClr val="tx1"/>
                </a:solidFill>
              </a:rPr>
              <a:t>地址的</a:t>
            </a:r>
            <a:r>
              <a:rPr lang="zh-CN" altLang="en-US" sz="2400">
                <a:solidFill>
                  <a:srgbClr val="FF0000"/>
                </a:solidFill>
              </a:rPr>
              <a:t>数量</a:t>
            </a:r>
            <a:r>
              <a:rPr lang="zh-CN" altLang="en-US" sz="2400"/>
              <a:t>。</a:t>
            </a:r>
            <a:endParaRPr lang="zh-CN" altLang="en-US" sz="2400"/>
          </a:p>
          <a:p>
            <a:pPr marL="0" indent="0">
              <a:buNone/>
            </a:pPr>
            <a:endParaRPr lang="zh-CN" altLang="en-US" sz="2400"/>
          </a:p>
          <a:p>
            <a:pPr marL="0" indent="0">
              <a:buNone/>
            </a:pPr>
            <a:r>
              <a:rPr lang="zh-CN" altLang="en-US" sz="2400"/>
              <a:t>如，实现了指令ADD r1,r2,r3的指令集是三地址计算机，而实现了ADD r1,r2指令的计算机是双地址计算机。在此主要介绍三地址、双地址、单地址、零地址的计算机。</a:t>
            </a:r>
            <a:endParaRPr lang="zh-CN" altLang="en-US" sz="24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3.2.4操作码与指令</a:t>
            </a:r>
            <a:endParaRPr>
              <a:sym typeface="+mn-ea"/>
            </a:endParaRPr>
          </a:p>
        </p:txBody>
      </p:sp>
      <p:sp>
        <p:nvSpPr>
          <p:cNvPr id="3" name="内容占位符 2"/>
          <p:cNvSpPr/>
          <p:nvPr>
            <p:ph idx="1"/>
          </p:nvPr>
        </p:nvSpPr>
        <p:spPr>
          <a:xfrm>
            <a:off x="405130" y="1515110"/>
            <a:ext cx="11445875" cy="5001260"/>
          </a:xfrm>
        </p:spPr>
        <p:txBody>
          <a:bodyPr>
            <a:normAutofit/>
          </a:bodyPr>
          <a:p>
            <a:pPr marL="0" indent="0">
              <a:buNone/>
            </a:pPr>
            <a:r>
              <a:rPr lang="zh-CN" altLang="en-US" sz="2400"/>
              <a:t>考虑下面例子，指令带有0~3个操作数，操作数P、Q、R是存储单元或寄存器</a:t>
            </a:r>
            <a:endParaRPr lang="zh-CN" altLang="en-US" sz="2400"/>
          </a:p>
          <a:p>
            <a:pPr marL="0" indent="0">
              <a:buNone/>
            </a:pPr>
            <a:endParaRPr lang="zh-CN" altLang="en-US" sz="2400"/>
          </a:p>
          <a:p>
            <a:pPr marL="0" indent="0">
              <a:buNone/>
            </a:pPr>
            <a:r>
              <a:rPr lang="zh-CN" altLang="en-US" sz="2400"/>
              <a:t>	操作数	指令	</a:t>
            </a:r>
            <a:r>
              <a:rPr lang="en-US" altLang="zh-CN" sz="2400"/>
              <a:t>		</a:t>
            </a:r>
            <a:r>
              <a:rPr lang="zh-CN" altLang="en-US" sz="2400"/>
              <a:t>作用</a:t>
            </a:r>
            <a:endParaRPr lang="zh-CN" altLang="en-US" sz="2400"/>
          </a:p>
          <a:p>
            <a:pPr marL="0" indent="0">
              <a:buNone/>
            </a:pPr>
            <a:r>
              <a:rPr lang="zh-CN" altLang="en-US" sz="2400"/>
              <a:t>	3个		ADD   P,Q,R		Q与R相加，结果存放在P中</a:t>
            </a:r>
            <a:endParaRPr lang="zh-CN" altLang="en-US" sz="2400"/>
          </a:p>
          <a:p>
            <a:pPr marL="0" indent="0">
              <a:buNone/>
            </a:pPr>
            <a:r>
              <a:rPr lang="zh-CN" altLang="en-US" sz="2400"/>
              <a:t>	2个		ADD   P,Q		Q与P相加，结果存放在P中</a:t>
            </a:r>
            <a:endParaRPr lang="zh-CN" altLang="en-US" sz="2400"/>
          </a:p>
          <a:p>
            <a:pPr marL="0" indent="0">
              <a:buNone/>
            </a:pPr>
            <a:r>
              <a:rPr lang="zh-CN" altLang="en-US" sz="2400"/>
              <a:t>	1个		ADD   P	</a:t>
            </a:r>
            <a:r>
              <a:rPr lang="en-US" altLang="zh-CN" sz="2400"/>
              <a:t>	</a:t>
            </a:r>
            <a:r>
              <a:rPr lang="zh-CN" altLang="en-US" sz="2400"/>
              <a:t>P与累加器相加，结果存放在累加器中</a:t>
            </a:r>
            <a:endParaRPr lang="zh-CN" altLang="en-US" sz="2400"/>
          </a:p>
          <a:p>
            <a:pPr marL="0" indent="0">
              <a:buNone/>
            </a:pPr>
            <a:r>
              <a:rPr lang="zh-CN" altLang="en-US" sz="2400"/>
              <a:t>	0个		ADD		</a:t>
            </a:r>
            <a:r>
              <a:rPr lang="en-US" altLang="zh-CN" sz="2400"/>
              <a:t>	</a:t>
            </a:r>
            <a:r>
              <a:rPr lang="zh-CN" altLang="en-US" sz="2400"/>
              <a:t>从栈顶弹出两个数相加，结果放在栈顶</a:t>
            </a:r>
            <a:endParaRPr lang="zh-CN" altLang="en-US" sz="2400"/>
          </a:p>
          <a:p>
            <a:pPr marL="0" indent="0">
              <a:buNone/>
            </a:pPr>
            <a:endParaRPr lang="zh-CN" altLang="en-US" sz="24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三地址计算机</a:t>
            </a:r>
            <a:endParaRPr>
              <a:sym typeface="+mn-ea"/>
            </a:endParaRPr>
          </a:p>
        </p:txBody>
      </p:sp>
      <p:sp>
        <p:nvSpPr>
          <p:cNvPr id="3" name="内容占位符 2"/>
          <p:cNvSpPr/>
          <p:nvPr>
            <p:ph idx="1"/>
          </p:nvPr>
        </p:nvSpPr>
        <p:spPr>
          <a:xfrm>
            <a:off x="838835" y="1515110"/>
            <a:ext cx="10631805" cy="5001260"/>
          </a:xfrm>
        </p:spPr>
        <p:txBody>
          <a:bodyPr>
            <a:normAutofit/>
          </a:bodyPr>
          <a:p>
            <a:pPr marL="0" indent="0">
              <a:buNone/>
            </a:pPr>
            <a:r>
              <a:rPr lang="zh-CN" sz="2400"/>
              <a:t>一条三地址指令可写为：</a:t>
            </a:r>
            <a:endParaRPr lang="zh-CN" sz="2400"/>
          </a:p>
          <a:p>
            <a:pPr marL="0" indent="0">
              <a:buNone/>
            </a:pPr>
            <a:r>
              <a:rPr lang="zh-CN" sz="2400">
                <a:solidFill>
                  <a:srgbClr val="FF0000"/>
                </a:solidFill>
              </a:rPr>
              <a:t>Operation   destination,source1,source2</a:t>
            </a:r>
            <a:endParaRPr lang="zh-CN" sz="2400">
              <a:solidFill>
                <a:srgbClr val="FF0000"/>
              </a:solidFill>
            </a:endParaRPr>
          </a:p>
          <a:p>
            <a:pPr marL="0" indent="0">
              <a:buNone/>
            </a:pPr>
            <a:endParaRPr lang="zh-CN" sz="2400"/>
          </a:p>
          <a:p>
            <a:pPr marL="0" indent="0">
              <a:buNone/>
            </a:pPr>
            <a:r>
              <a:rPr lang="zh-CN" sz="2400"/>
              <a:t>一个典型</a:t>
            </a:r>
            <a:r>
              <a:rPr lang="zh-CN" sz="2400">
                <a:solidFill>
                  <a:srgbClr val="FF0000"/>
                </a:solidFill>
              </a:rPr>
              <a:t>RISC处理器</a:t>
            </a:r>
            <a:r>
              <a:rPr lang="zh-CN" sz="2400"/>
              <a:t>可以</a:t>
            </a:r>
            <a:endParaRPr lang="zh-CN" sz="2400"/>
          </a:p>
          <a:p>
            <a:pPr marL="0" indent="0">
              <a:buNone/>
            </a:pPr>
            <a:r>
              <a:rPr lang="zh-CN" sz="2400"/>
              <a:t>通过3个5位的操作数地址</a:t>
            </a:r>
            <a:endParaRPr lang="zh-CN" sz="2400"/>
          </a:p>
          <a:p>
            <a:pPr marL="0" indent="0">
              <a:buNone/>
            </a:pPr>
            <a:r>
              <a:rPr lang="zh-CN" sz="2400"/>
              <a:t>字段在指令中指定3个</a:t>
            </a:r>
            <a:endParaRPr lang="zh-CN" sz="2400"/>
          </a:p>
          <a:p>
            <a:pPr marL="0" indent="0">
              <a:buNone/>
            </a:pPr>
            <a:r>
              <a:rPr lang="zh-CN" sz="2400"/>
              <a:t>寄存器地址。这里使用</a:t>
            </a:r>
            <a:endParaRPr lang="zh-CN" sz="2400"/>
          </a:p>
          <a:p>
            <a:pPr marL="0" indent="0">
              <a:buNone/>
            </a:pPr>
            <a:r>
              <a:rPr lang="zh-CN" sz="2400"/>
              <a:t>ADD指令将寄存器r2、r3、</a:t>
            </a:r>
            <a:endParaRPr lang="zh-CN" sz="2400"/>
          </a:p>
          <a:p>
            <a:pPr marL="0" indent="0">
              <a:buNone/>
            </a:pPr>
            <a:r>
              <a:rPr lang="zh-CN" sz="2400"/>
              <a:t>r4和r5中的4个值相加：</a:t>
            </a:r>
            <a:endParaRPr lang="zh-CN" sz="2400"/>
          </a:p>
          <a:p>
            <a:pPr marL="0" indent="0">
              <a:buNone/>
            </a:pPr>
            <a:endParaRPr lang="zh-CN" sz="2400"/>
          </a:p>
        </p:txBody>
      </p:sp>
      <p:pic>
        <p:nvPicPr>
          <p:cNvPr id="42" name="图片 42"/>
          <p:cNvPicPr>
            <a:picLocks noChangeAspect="1"/>
          </p:cNvPicPr>
          <p:nvPr/>
        </p:nvPicPr>
        <p:blipFill>
          <a:blip r:embed="rId1"/>
          <a:stretch>
            <a:fillRect/>
          </a:stretch>
        </p:blipFill>
        <p:spPr>
          <a:xfrm>
            <a:off x="5911850" y="1099820"/>
            <a:ext cx="6236970" cy="4925060"/>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双地址计算机</a:t>
            </a:r>
            <a:endParaRPr>
              <a:sym typeface="+mn-ea"/>
            </a:endParaRPr>
          </a:p>
        </p:txBody>
      </p:sp>
      <p:sp>
        <p:nvSpPr>
          <p:cNvPr id="3" name="内容占位符 2"/>
          <p:cNvSpPr/>
          <p:nvPr>
            <p:ph idx="1"/>
          </p:nvPr>
        </p:nvSpPr>
        <p:spPr>
          <a:xfrm>
            <a:off x="838835" y="1515110"/>
            <a:ext cx="10631805" cy="5001260"/>
          </a:xfrm>
        </p:spPr>
        <p:txBody>
          <a:bodyPr>
            <a:normAutofit/>
          </a:bodyPr>
          <a:p>
            <a:pPr marL="0" indent="0">
              <a:buNone/>
            </a:pPr>
            <a:r>
              <a:rPr lang="zh-CN" sz="2400">
                <a:solidFill>
                  <a:srgbClr val="FF0000"/>
                </a:solidFill>
              </a:rPr>
              <a:t>CISC计算机</a:t>
            </a:r>
            <a:r>
              <a:rPr lang="zh-CN" sz="2400"/>
              <a:t>（如Pentium或68K）采用</a:t>
            </a:r>
            <a:r>
              <a:rPr lang="zh-CN" sz="2400">
                <a:solidFill>
                  <a:srgbClr val="FF0000"/>
                </a:solidFill>
              </a:rPr>
              <a:t>双地址指令</a:t>
            </a:r>
            <a:r>
              <a:rPr lang="zh-CN" sz="2400"/>
              <a:t>格式。如，操作ADD P,Q执行运算[Q]</a:t>
            </a:r>
            <a:r>
              <a:rPr lang="en-US" altLang="zh-CN" sz="2400"/>
              <a:t>&lt;-</a:t>
            </a:r>
            <a:r>
              <a:rPr lang="zh-CN" sz="2400"/>
              <a:t>[P] + [Q]</a:t>
            </a:r>
            <a:endParaRPr lang="zh-CN" sz="2400"/>
          </a:p>
          <a:p>
            <a:pPr marL="0" indent="0">
              <a:buNone/>
            </a:pPr>
            <a:r>
              <a:rPr lang="zh-CN" sz="2400"/>
              <a:t>双操作数指令格式的代价是一个源操作数的内容会</a:t>
            </a:r>
            <a:r>
              <a:rPr lang="zh-CN" sz="2400">
                <a:solidFill>
                  <a:srgbClr val="FF0000"/>
                </a:solidFill>
              </a:rPr>
              <a:t>因为覆盖而遭到破坏</a:t>
            </a:r>
            <a:r>
              <a:rPr lang="zh-CN" sz="2400"/>
              <a:t>。</a:t>
            </a:r>
            <a:endParaRPr lang="zh-CN" sz="2400"/>
          </a:p>
          <a:p>
            <a:pPr marL="0" indent="0">
              <a:buNone/>
            </a:pPr>
            <a:r>
              <a:rPr lang="zh-CN" sz="2400"/>
              <a:t>绝大多数计算机指令不能直接访问两个存储单元，操作数要么是两个寄存器，要么是一个寄存器和一个存储单元，如68K的ADD指令可以写成：</a:t>
            </a:r>
            <a:endParaRPr lang="zh-CN" sz="2400"/>
          </a:p>
        </p:txBody>
      </p:sp>
      <p:pic>
        <p:nvPicPr>
          <p:cNvPr id="46" name="图片 46"/>
          <p:cNvPicPr>
            <a:picLocks noChangeAspect="1"/>
          </p:cNvPicPr>
          <p:nvPr/>
        </p:nvPicPr>
        <p:blipFill>
          <a:blip r:embed="rId1"/>
          <a:stretch>
            <a:fillRect/>
          </a:stretch>
        </p:blipFill>
        <p:spPr>
          <a:xfrm>
            <a:off x="2245360" y="3623945"/>
            <a:ext cx="8381365" cy="144399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单地址计算机</a:t>
            </a:r>
            <a:endParaRPr>
              <a:sym typeface="+mn-ea"/>
            </a:endParaRPr>
          </a:p>
        </p:txBody>
      </p:sp>
      <p:sp>
        <p:nvSpPr>
          <p:cNvPr id="3" name="内容占位符 2"/>
          <p:cNvSpPr/>
          <p:nvPr>
            <p:ph idx="1"/>
          </p:nvPr>
        </p:nvSpPr>
        <p:spPr>
          <a:xfrm>
            <a:off x="838835" y="1515110"/>
            <a:ext cx="10631805" cy="5001260"/>
          </a:xfrm>
        </p:spPr>
        <p:txBody>
          <a:bodyPr>
            <a:normAutofit/>
          </a:bodyPr>
          <a:p>
            <a:pPr marL="0" indent="0">
              <a:buNone/>
            </a:pPr>
            <a:r>
              <a:rPr lang="zh-CN" sz="2400"/>
              <a:t>单地址计算机在指令中</a:t>
            </a:r>
            <a:r>
              <a:rPr lang="zh-CN" sz="2400">
                <a:solidFill>
                  <a:srgbClr val="FF0000"/>
                </a:solidFill>
              </a:rPr>
              <a:t>仅指定了一个操作数</a:t>
            </a:r>
            <a:r>
              <a:rPr lang="zh-CN" sz="2400"/>
              <a:t>。第二个操作数是一个叫</a:t>
            </a:r>
            <a:r>
              <a:rPr lang="zh-CN" sz="2400">
                <a:solidFill>
                  <a:srgbClr val="FF0000"/>
                </a:solidFill>
              </a:rPr>
              <a:t>累加器</a:t>
            </a:r>
            <a:r>
              <a:rPr lang="zh-CN" sz="2400"/>
              <a:t>的固定寄存器，它无需指定。如，ADD P意味着[A]</a:t>
            </a:r>
            <a:r>
              <a:rPr lang="en-US" altLang="zh-CN" sz="2400"/>
              <a:t>&lt;-</a:t>
            </a:r>
            <a:r>
              <a:rPr lang="zh-CN" sz="2400"/>
              <a:t>[A]+[P]，符号[A]指累加器的内容。</a:t>
            </a:r>
            <a:endParaRPr lang="zh-CN" sz="2400"/>
          </a:p>
          <a:p>
            <a:pPr marL="0" indent="0">
              <a:buNone/>
            </a:pPr>
            <a:endParaRPr lang="zh-CN" sz="2400"/>
          </a:p>
          <a:p>
            <a:pPr marL="0" indent="0">
              <a:buNone/>
            </a:pPr>
            <a:r>
              <a:rPr lang="zh-CN" sz="2400"/>
              <a:t>简单操作R = P+Q使用单地址实现：</a:t>
            </a:r>
            <a:endParaRPr lang="zh-CN" sz="2400"/>
          </a:p>
          <a:p>
            <a:pPr marL="0" indent="0">
              <a:buNone/>
            </a:pPr>
            <a:r>
              <a:rPr lang="zh-CN" sz="2400"/>
              <a:t>	LDA 	</a:t>
            </a:r>
            <a:r>
              <a:rPr lang="en-US" altLang="zh-CN" sz="2400"/>
              <a:t>	</a:t>
            </a:r>
            <a:r>
              <a:rPr lang="zh-CN" sz="2400"/>
              <a:t>P		; 把P加载到累加器中</a:t>
            </a:r>
            <a:endParaRPr lang="zh-CN" sz="2400"/>
          </a:p>
          <a:p>
            <a:pPr marL="0" indent="0">
              <a:buNone/>
            </a:pPr>
            <a:r>
              <a:rPr lang="zh-CN" sz="2400"/>
              <a:t>	ADD		Q		; Q与累加器相加</a:t>
            </a:r>
            <a:endParaRPr lang="zh-CN" sz="2400"/>
          </a:p>
          <a:p>
            <a:pPr marL="0" indent="0">
              <a:buNone/>
            </a:pPr>
            <a:r>
              <a:rPr lang="zh-CN" sz="2400"/>
              <a:t>	STA		R		; 将累加器的值保存到R</a:t>
            </a:r>
            <a:endParaRPr lang="zh-CN" sz="24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零地址计算机</a:t>
            </a:r>
            <a:endParaRPr>
              <a:sym typeface="+mn-ea"/>
            </a:endParaRPr>
          </a:p>
        </p:txBody>
      </p:sp>
      <p:sp>
        <p:nvSpPr>
          <p:cNvPr id="3" name="内容占位符 2"/>
          <p:cNvSpPr/>
          <p:nvPr>
            <p:ph idx="1"/>
          </p:nvPr>
        </p:nvSpPr>
        <p:spPr>
          <a:xfrm>
            <a:off x="838835" y="1515110"/>
            <a:ext cx="10631805" cy="5001260"/>
          </a:xfrm>
        </p:spPr>
        <p:txBody>
          <a:bodyPr>
            <a:normAutofit/>
          </a:bodyPr>
          <a:p>
            <a:pPr marL="0" indent="0">
              <a:buNone/>
            </a:pPr>
            <a:r>
              <a:rPr lang="zh-CN" sz="2400"/>
              <a:t>零地址计算机使用根本</a:t>
            </a:r>
            <a:r>
              <a:rPr lang="zh-CN" sz="2400">
                <a:solidFill>
                  <a:srgbClr val="FF0000"/>
                </a:solidFill>
              </a:rPr>
              <a:t>没有地址</a:t>
            </a:r>
            <a:r>
              <a:rPr lang="zh-CN" sz="2400"/>
              <a:t>的指令。零地址计算机对位于</a:t>
            </a:r>
            <a:r>
              <a:rPr lang="zh-CN" sz="2400">
                <a:solidFill>
                  <a:srgbClr val="FF0000"/>
                </a:solidFill>
              </a:rPr>
              <a:t>栈顶</a:t>
            </a:r>
            <a:r>
              <a:rPr lang="zh-CN" sz="2400"/>
              <a:t>的数据进行处理，因此通常也被称作</a:t>
            </a:r>
            <a:r>
              <a:rPr lang="zh-CN" sz="2400">
                <a:solidFill>
                  <a:srgbClr val="FF0000"/>
                </a:solidFill>
              </a:rPr>
              <a:t>栈计算机</a:t>
            </a:r>
            <a:r>
              <a:rPr lang="zh-CN" sz="2400"/>
              <a:t>。需要通过</a:t>
            </a:r>
            <a:r>
              <a:rPr lang="zh-CN" sz="2400">
                <a:solidFill>
                  <a:srgbClr val="FF0000"/>
                </a:solidFill>
              </a:rPr>
              <a:t>load和store指令</a:t>
            </a:r>
            <a:r>
              <a:rPr lang="zh-CN" sz="2400"/>
              <a:t>从存储器读出数据或把数据保存到存储器中。</a:t>
            </a:r>
            <a:endParaRPr lang="zh-CN" sz="2400"/>
          </a:p>
          <a:p>
            <a:pPr marL="0" indent="0">
              <a:buNone/>
            </a:pPr>
            <a:endParaRPr lang="zh-CN" sz="2400"/>
          </a:p>
          <a:p>
            <a:pPr marL="0" indent="0">
              <a:buNone/>
            </a:pPr>
            <a:r>
              <a:rPr lang="zh-CN" sz="2400"/>
              <a:t>单操作数运算（一元运算，如取负、清零、递增、递减）作用于栈顶数据，而双操作数运算（二元运算，如加、乘、逻辑或）首先从栈顶取出两个元素，进行运算，然后将结果入栈。</a:t>
            </a:r>
            <a:endParaRPr lang="zh-CN" sz="2400"/>
          </a:p>
          <a:p>
            <a:pPr marL="0" indent="0">
              <a:buNone/>
            </a:pPr>
            <a:endParaRPr lang="zh-CN" sz="2400"/>
          </a:p>
          <a:p>
            <a:pPr marL="0" indent="0">
              <a:buNone/>
            </a:pPr>
            <a:r>
              <a:rPr lang="zh-CN" sz="2400"/>
              <a:t>将一个数据放入栈顶的操作叫作</a:t>
            </a:r>
            <a:r>
              <a:rPr lang="zh-CN" sz="2400">
                <a:solidFill>
                  <a:srgbClr val="FF0000"/>
                </a:solidFill>
              </a:rPr>
              <a:t>入栈（PUSH）</a:t>
            </a:r>
            <a:r>
              <a:rPr lang="zh-CN" sz="2400"/>
              <a:t>，从栈顶取出一个数据的操作叫作</a:t>
            </a:r>
            <a:r>
              <a:rPr lang="zh-CN" sz="2400">
                <a:solidFill>
                  <a:srgbClr val="FF0000"/>
                </a:solidFill>
              </a:rPr>
              <a:t>出栈（POP）</a:t>
            </a:r>
            <a:r>
              <a:rPr lang="zh-CN" sz="2400"/>
              <a:t>。</a:t>
            </a:r>
            <a:endParaRPr lang="zh-CN" sz="24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零地址计算机</a:t>
            </a:r>
            <a:endParaRPr>
              <a:sym typeface="+mn-ea"/>
            </a:endParaRPr>
          </a:p>
        </p:txBody>
      </p:sp>
      <p:sp>
        <p:nvSpPr>
          <p:cNvPr id="3" name="内容占位符 2"/>
          <p:cNvSpPr/>
          <p:nvPr>
            <p:ph idx="1"/>
          </p:nvPr>
        </p:nvSpPr>
        <p:spPr>
          <a:xfrm>
            <a:off x="838835" y="1515110"/>
            <a:ext cx="10631805" cy="5001260"/>
          </a:xfrm>
        </p:spPr>
        <p:txBody>
          <a:bodyPr>
            <a:normAutofit lnSpcReduction="10000"/>
          </a:bodyPr>
          <a:p>
            <a:pPr marL="0" indent="0">
              <a:buNone/>
            </a:pPr>
            <a:r>
              <a:rPr lang="zh-CN" sz="2400"/>
              <a:t>用于计算表达式</a:t>
            </a:r>
            <a:r>
              <a:rPr lang="zh-CN" sz="2400">
                <a:solidFill>
                  <a:srgbClr val="FF0000"/>
                </a:solidFill>
              </a:rPr>
              <a:t>Z=(A+B)X (C-D)</a:t>
            </a:r>
            <a:r>
              <a:rPr lang="zh-CN" sz="2400"/>
              <a:t>的代码可以写成：</a:t>
            </a:r>
            <a:endParaRPr lang="zh-CN" sz="2400"/>
          </a:p>
          <a:p>
            <a:pPr marL="0" indent="0">
              <a:buNone/>
            </a:pPr>
            <a:r>
              <a:rPr lang="zh-CN" sz="2400"/>
              <a:t>	PUSH		A	; A入栈</a:t>
            </a:r>
            <a:endParaRPr lang="zh-CN" sz="2400"/>
          </a:p>
          <a:p>
            <a:pPr marL="0" indent="0">
              <a:buNone/>
            </a:pPr>
            <a:r>
              <a:rPr lang="zh-CN" sz="2400"/>
              <a:t>	PUSH		B	; B入栈</a:t>
            </a:r>
            <a:endParaRPr lang="zh-CN" sz="2400"/>
          </a:p>
          <a:p>
            <a:pPr marL="0" indent="0">
              <a:buNone/>
            </a:pPr>
            <a:r>
              <a:rPr lang="zh-CN" sz="2400"/>
              <a:t>	ADD			; 栈顶两个数据出栈，相加，然后结果A+B入栈</a:t>
            </a:r>
            <a:endParaRPr lang="zh-CN" sz="2400"/>
          </a:p>
          <a:p>
            <a:pPr marL="0" indent="0">
              <a:buNone/>
            </a:pPr>
            <a:r>
              <a:rPr lang="zh-CN" sz="2400"/>
              <a:t>	PUSH		C	; C入栈</a:t>
            </a:r>
            <a:endParaRPr lang="zh-CN" sz="2400"/>
          </a:p>
          <a:p>
            <a:pPr marL="0" indent="0">
              <a:buNone/>
            </a:pPr>
            <a:r>
              <a:rPr lang="zh-CN" sz="2400"/>
              <a:t>	PUSH		D	; D入栈</a:t>
            </a:r>
            <a:endParaRPr lang="zh-CN" sz="2400"/>
          </a:p>
          <a:p>
            <a:pPr marL="0" indent="0">
              <a:buNone/>
            </a:pPr>
            <a:r>
              <a:rPr lang="zh-CN" sz="2400"/>
              <a:t>	SUB			; 栈顶两个数据出栈，相减，然后结果C-D入栈</a:t>
            </a:r>
            <a:endParaRPr lang="zh-CN" sz="2400"/>
          </a:p>
          <a:p>
            <a:pPr marL="0" indent="0">
              <a:buNone/>
            </a:pPr>
            <a:r>
              <a:rPr lang="zh-CN" sz="2400"/>
              <a:t>	MUL			; 栈顶两个数据出栈，相乘，然后结果入栈</a:t>
            </a:r>
            <a:endParaRPr lang="zh-CN" sz="2400"/>
          </a:p>
          <a:p>
            <a:pPr marL="0" indent="0">
              <a:buNone/>
            </a:pPr>
            <a:r>
              <a:rPr lang="zh-CN" sz="2400"/>
              <a:t>	POP		Z	; 栈顶数据出栈（结果）</a:t>
            </a:r>
            <a:endParaRPr lang="zh-CN"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zh-CN">
                <a:sym typeface="+mn-ea"/>
              </a:rPr>
              <a:t>1.2体系结构和组成</a:t>
            </a:r>
            <a:r>
              <a:rPr lang="en-US" altLang="zh-CN">
                <a:sym typeface="+mn-ea"/>
              </a:rPr>
              <a:t>——寄存器</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lnSpcReduction="10000"/>
          </a:bodyPr>
          <a:p>
            <a:pPr marL="0" indent="0">
              <a:buNone/>
            </a:pPr>
            <a:r>
              <a:rPr lang="zh-CN" sz="2395">
                <a:solidFill>
                  <a:srgbClr val="FF0000"/>
                </a:solidFill>
              </a:rPr>
              <a:t>寄存器</a:t>
            </a:r>
            <a:r>
              <a:rPr lang="zh-CN" sz="2395"/>
              <a:t>是用来存放一个单位的数据或字数据的存储单元。寄存器通常用它所</a:t>
            </a:r>
            <a:endParaRPr lang="zh-CN" sz="2395"/>
          </a:p>
          <a:p>
            <a:pPr marL="0" indent="0">
              <a:buNone/>
            </a:pPr>
            <a:r>
              <a:rPr lang="zh-CN" sz="2395"/>
              <a:t>保存数据的位数来描述，典型的有8位、16位、32位和64位。</a:t>
            </a:r>
            <a:endParaRPr lang="zh-CN" sz="2395"/>
          </a:p>
          <a:p>
            <a:pPr marL="0" indent="0">
              <a:buNone/>
            </a:pPr>
            <a:endParaRPr lang="zh-CN" sz="2395"/>
          </a:p>
          <a:p>
            <a:pPr marL="0" indent="0">
              <a:buNone/>
            </a:pPr>
            <a:r>
              <a:rPr lang="zh-CN" sz="2395"/>
              <a:t>寄存器与存储器中的字存储单元没有本质区别。二者的实际差别在于，寄存</a:t>
            </a:r>
            <a:endParaRPr lang="zh-CN" sz="2395"/>
          </a:p>
          <a:p>
            <a:pPr marL="0" indent="0">
              <a:buNone/>
            </a:pPr>
            <a:r>
              <a:rPr lang="zh-CN" sz="2395"/>
              <a:t>器</a:t>
            </a:r>
            <a:r>
              <a:rPr lang="zh-CN" sz="2395">
                <a:solidFill>
                  <a:srgbClr val="FF0000"/>
                </a:solidFill>
              </a:rPr>
              <a:t>位于CPU内</a:t>
            </a:r>
            <a:r>
              <a:rPr lang="zh-CN" sz="2395"/>
              <a:t>，它的</a:t>
            </a:r>
            <a:r>
              <a:rPr lang="zh-CN" sz="2395">
                <a:solidFill>
                  <a:srgbClr val="FF0000"/>
                </a:solidFill>
              </a:rPr>
              <a:t>访问</a:t>
            </a:r>
            <a:r>
              <a:rPr lang="zh-CN" sz="2395">
                <a:solidFill>
                  <a:srgbClr val="FF0000"/>
                </a:solidFill>
              </a:rPr>
              <a:t>速度</a:t>
            </a:r>
            <a:r>
              <a:rPr lang="zh-CN" sz="2395"/>
              <a:t>远远快于访问CPU外的存储器。</a:t>
            </a:r>
            <a:endParaRPr lang="zh-CN" sz="2395"/>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零地址计算机</a:t>
            </a:r>
            <a:endParaRPr>
              <a:sym typeface="+mn-ea"/>
            </a:endParaRPr>
          </a:p>
        </p:txBody>
      </p:sp>
      <p:sp>
        <p:nvSpPr>
          <p:cNvPr id="3" name="内容占位符 2"/>
          <p:cNvSpPr/>
          <p:nvPr>
            <p:ph idx="1"/>
          </p:nvPr>
        </p:nvSpPr>
        <p:spPr>
          <a:xfrm>
            <a:off x="838835" y="1515110"/>
            <a:ext cx="10631805" cy="5001260"/>
          </a:xfrm>
        </p:spPr>
        <p:txBody>
          <a:bodyPr>
            <a:normAutofit lnSpcReduction="10000"/>
          </a:bodyPr>
          <a:p>
            <a:pPr marL="0" indent="0">
              <a:buNone/>
            </a:pPr>
            <a:r>
              <a:rPr lang="zh-CN" sz="2400"/>
              <a:t>栈计算机处理布尔逻辑，操作</a:t>
            </a:r>
            <a:r>
              <a:rPr lang="zh-CN" sz="2400">
                <a:solidFill>
                  <a:srgbClr val="FF0000"/>
                </a:solidFill>
              </a:rPr>
              <a:t>if(A&lt;B) or(C=D)</a:t>
            </a:r>
            <a:r>
              <a:rPr lang="zh-CN" sz="2400"/>
              <a:t>，该表达式结果为布尔类型true或false，代码可以写成：</a:t>
            </a:r>
            <a:endParaRPr lang="zh-CN" sz="2400"/>
          </a:p>
          <a:p>
            <a:pPr marL="0" indent="0">
              <a:buNone/>
            </a:pPr>
            <a:r>
              <a:rPr lang="zh-CN" sz="2400"/>
              <a:t>	PUSH	A	; A入栈</a:t>
            </a:r>
            <a:endParaRPr lang="zh-CN" sz="2400"/>
          </a:p>
          <a:p>
            <a:pPr marL="0" indent="0">
              <a:buNone/>
            </a:pPr>
            <a:r>
              <a:rPr lang="zh-CN" sz="2400"/>
              <a:t>	PUSH	B	; B入栈</a:t>
            </a:r>
            <a:endParaRPr lang="zh-CN" sz="2400"/>
          </a:p>
          <a:p>
            <a:pPr marL="0" indent="0">
              <a:buNone/>
            </a:pPr>
            <a:r>
              <a:rPr lang="zh-CN" sz="2400"/>
              <a:t>	LT		; A和B出栈并进行比较，然后根据结果将true或false入栈</a:t>
            </a:r>
            <a:endParaRPr lang="zh-CN" sz="2400"/>
          </a:p>
          <a:p>
            <a:pPr marL="0" indent="0">
              <a:buNone/>
            </a:pPr>
            <a:r>
              <a:rPr lang="zh-CN" sz="2400"/>
              <a:t>	PUSH	C	; C入栈</a:t>
            </a:r>
            <a:endParaRPr lang="zh-CN" sz="2400"/>
          </a:p>
          <a:p>
            <a:pPr marL="0" indent="0">
              <a:buNone/>
            </a:pPr>
            <a:r>
              <a:rPr lang="zh-CN" sz="2400"/>
              <a:t>	PUSH	D	; D入栈</a:t>
            </a:r>
            <a:endParaRPr lang="zh-CN" sz="2400"/>
          </a:p>
          <a:p>
            <a:pPr marL="0" indent="0">
              <a:buNone/>
            </a:pPr>
            <a:r>
              <a:rPr lang="zh-CN" sz="2400"/>
              <a:t>	EQ		; C和D出栈并测试二者是否相等，将结果true或false入栈</a:t>
            </a:r>
            <a:endParaRPr lang="zh-CN" sz="2400"/>
          </a:p>
          <a:p>
            <a:pPr marL="0" indent="0">
              <a:buNone/>
            </a:pPr>
            <a:r>
              <a:rPr lang="zh-CN" sz="2400"/>
              <a:t>	OR		 ; 把栈顶的两个结果出栈（布尔值），进行或运算并将结</a:t>
            </a:r>
            <a:r>
              <a:rPr lang="en-US" altLang="zh-CN" sz="2400"/>
              <a:t>				</a:t>
            </a:r>
            <a:r>
              <a:rPr lang="zh-CN" sz="2400"/>
              <a:t>果入栈</a:t>
            </a:r>
            <a:endParaRPr lang="zh-CN" sz="24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fontScale="90000"/>
          </a:bodyPr>
          <a:p>
            <a:r>
              <a:rPr>
                <a:sym typeface="+mn-ea"/>
              </a:rPr>
              <a:t>一个半地址计算机（One-and-a-Half Address Machines）</a:t>
            </a:r>
            <a:endParaRPr>
              <a:sym typeface="+mn-ea"/>
            </a:endParaRPr>
          </a:p>
        </p:txBody>
      </p:sp>
      <p:sp>
        <p:nvSpPr>
          <p:cNvPr id="3" name="内容占位符 2"/>
          <p:cNvSpPr/>
          <p:nvPr>
            <p:ph idx="1"/>
          </p:nvPr>
        </p:nvSpPr>
        <p:spPr>
          <a:xfrm>
            <a:off x="838835" y="1627505"/>
            <a:ext cx="10631805" cy="4888865"/>
          </a:xfrm>
        </p:spPr>
        <p:txBody>
          <a:bodyPr>
            <a:normAutofit lnSpcReduction="10000"/>
          </a:bodyPr>
          <a:p>
            <a:pPr marL="0" indent="0">
              <a:buNone/>
            </a:pPr>
            <a:r>
              <a:rPr lang="zh-CN" sz="2400"/>
              <a:t>Intel IA32系列与Freescale系列通常叫作</a:t>
            </a:r>
            <a:r>
              <a:rPr lang="zh-CN" sz="2400">
                <a:solidFill>
                  <a:srgbClr val="FF0000"/>
                </a:solidFill>
              </a:rPr>
              <a:t>一个半</a:t>
            </a:r>
            <a:r>
              <a:rPr lang="zh-CN" sz="2400"/>
              <a:t>地址计算机。</a:t>
            </a:r>
            <a:endParaRPr lang="zh-CN" sz="2400"/>
          </a:p>
          <a:p>
            <a:pPr marL="0" indent="0">
              <a:buNone/>
            </a:pPr>
            <a:endParaRPr lang="zh-CN" sz="2400"/>
          </a:p>
          <a:p>
            <a:pPr marL="0" indent="0">
              <a:buNone/>
            </a:pPr>
            <a:r>
              <a:rPr lang="zh-CN" sz="2400"/>
              <a:t>因为它们的指令指定了两个操作数，一个操作数是存储器地址，另一个操作数</a:t>
            </a:r>
            <a:endParaRPr lang="zh-CN" sz="2400"/>
          </a:p>
          <a:p>
            <a:pPr marL="0" indent="0">
              <a:buNone/>
            </a:pPr>
            <a:r>
              <a:rPr lang="zh-CN" sz="2400"/>
              <a:t>是寄存器地址。寄存器地址被讽刺地称为</a:t>
            </a:r>
            <a:r>
              <a:rPr lang="zh-CN" sz="2400">
                <a:solidFill>
                  <a:srgbClr val="FF0000"/>
                </a:solidFill>
              </a:rPr>
              <a:t>半个地址</a:t>
            </a:r>
            <a:r>
              <a:rPr lang="zh-CN" sz="2400"/>
              <a:t>——与GB量级的存储空间相</a:t>
            </a:r>
            <a:endParaRPr lang="zh-CN" sz="2400"/>
          </a:p>
          <a:p>
            <a:pPr marL="0" indent="0">
              <a:buNone/>
            </a:pPr>
            <a:r>
              <a:rPr lang="zh-CN" sz="2400"/>
              <a:t>比，寄存器数量很少。</a:t>
            </a:r>
            <a:endParaRPr lang="zh-CN" sz="240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3.3ARM指令集体系结构</a:t>
            </a:r>
            <a:endParaRPr>
              <a:sym typeface="+mn-ea"/>
            </a:endParaRPr>
          </a:p>
        </p:txBody>
      </p:sp>
      <p:sp>
        <p:nvSpPr>
          <p:cNvPr id="3" name="内容占位符 2"/>
          <p:cNvSpPr/>
          <p:nvPr>
            <p:ph idx="1"/>
          </p:nvPr>
        </p:nvSpPr>
        <p:spPr>
          <a:xfrm>
            <a:off x="838835" y="1627505"/>
            <a:ext cx="10631805" cy="4888865"/>
          </a:xfrm>
        </p:spPr>
        <p:txBody>
          <a:bodyPr>
            <a:normAutofit lnSpcReduction="10000"/>
          </a:bodyPr>
          <a:p>
            <a:pPr marL="0" indent="0">
              <a:buNone/>
            </a:pPr>
            <a:r>
              <a:rPr lang="zh-CN"/>
              <a:t>ARM</a:t>
            </a:r>
            <a:endParaRPr lang="zh-CN"/>
          </a:p>
          <a:p>
            <a:pPr marL="0" indent="0">
              <a:buNone/>
            </a:pPr>
            <a:r>
              <a:rPr lang="en-US" altLang="zh-CN" sz="2400"/>
              <a:t>	ARM体系结构的知识产权属于总部位于英国剑桥的ARM公司，该公司最</a:t>
            </a:r>
            <a:endParaRPr lang="en-US" altLang="zh-CN" sz="2400"/>
          </a:p>
          <a:p>
            <a:pPr marL="0" indent="0">
              <a:buNone/>
            </a:pPr>
            <a:r>
              <a:rPr lang="en-US" altLang="zh-CN" sz="2400"/>
              <a:t>初由艾康计算机公司（Acorn Computers）、苹果计算机公司（Apple Computers）</a:t>
            </a:r>
            <a:endParaRPr lang="en-US" altLang="zh-CN" sz="2400"/>
          </a:p>
          <a:p>
            <a:pPr marL="0" indent="0">
              <a:buNone/>
            </a:pPr>
            <a:r>
              <a:rPr lang="en-US" altLang="zh-CN" sz="2400"/>
              <a:t>和VLSI技术公司（VLSI Technology）于1990年共同创建的先进</a:t>
            </a:r>
            <a:r>
              <a:rPr lang="en-US" altLang="zh-CN" sz="2400">
                <a:solidFill>
                  <a:srgbClr val="FF0000"/>
                </a:solidFill>
              </a:rPr>
              <a:t>RISC</a:t>
            </a:r>
            <a:r>
              <a:rPr lang="en-US" altLang="zh-CN" sz="2400"/>
              <a:t>计算机公司。</a:t>
            </a:r>
            <a:endParaRPr lang="en-US" altLang="zh-CN" sz="2400"/>
          </a:p>
          <a:p>
            <a:pPr marL="0" indent="0">
              <a:buNone/>
            </a:pPr>
            <a:r>
              <a:rPr lang="en-US" altLang="zh-CN" sz="2400"/>
              <a:t>ARM源于</a:t>
            </a:r>
            <a:r>
              <a:rPr lang="en-US" altLang="zh-CN" sz="2400">
                <a:solidFill>
                  <a:srgbClr val="FF0000"/>
                </a:solidFill>
              </a:rPr>
              <a:t>Acorn RISC Machine缩写</a:t>
            </a:r>
            <a:r>
              <a:rPr lang="en-US" altLang="zh-CN" sz="2400"/>
              <a:t>。</a:t>
            </a:r>
            <a:endParaRPr lang="en-US" altLang="zh-CN" sz="2400"/>
          </a:p>
          <a:p>
            <a:pPr marL="0" indent="0">
              <a:buNone/>
            </a:pPr>
            <a:endParaRPr lang="en-US" altLang="zh-CN" sz="2400"/>
          </a:p>
          <a:p>
            <a:pPr marL="0" indent="0">
              <a:buNone/>
            </a:pPr>
            <a:r>
              <a:rPr lang="en-US" altLang="zh-CN" sz="2400">
                <a:solidFill>
                  <a:srgbClr val="FF0000"/>
                </a:solidFill>
              </a:rPr>
              <a:t>ARM是一个32位的计算机</a:t>
            </a:r>
            <a:r>
              <a:rPr lang="en-US" altLang="zh-CN" sz="2400"/>
              <a:t>，采用</a:t>
            </a:r>
            <a:r>
              <a:rPr lang="en-US" altLang="zh-CN" sz="2400">
                <a:solidFill>
                  <a:srgbClr val="FF0000"/>
                </a:solidFill>
              </a:rPr>
              <a:t>寄存器-寄存器型</a:t>
            </a:r>
            <a:r>
              <a:rPr lang="en-US" altLang="zh-CN" sz="2400"/>
              <a:t>的体系结构，使用load/store</a:t>
            </a:r>
            <a:endParaRPr lang="en-US" altLang="zh-CN" sz="2400"/>
          </a:p>
          <a:p>
            <a:pPr marL="0" indent="0">
              <a:buNone/>
            </a:pPr>
            <a:r>
              <a:rPr lang="en-US" altLang="zh-CN" sz="2400"/>
              <a:t>指令在存储器和寄存器之间移动数据。所有操作数都是32位宽，除了几条乘法</a:t>
            </a:r>
            <a:endParaRPr lang="en-US" altLang="zh-CN" sz="2400"/>
          </a:p>
          <a:p>
            <a:pPr marL="0" indent="0">
              <a:buNone/>
            </a:pPr>
            <a:r>
              <a:rPr lang="en-US" altLang="zh-CN" sz="2400"/>
              <a:t>指令会产生64位结果并保存在两个32位寄存器中。</a:t>
            </a:r>
            <a:endParaRPr lang="en-US" altLang="zh-CN" sz="24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3.3.1ARM寄存器集</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如图，列出了ARM的</a:t>
            </a:r>
            <a:r>
              <a:rPr lang="en-US" altLang="zh-CN" sz="2400">
                <a:solidFill>
                  <a:srgbClr val="FF0000"/>
                </a:solidFill>
              </a:rPr>
              <a:t>16个</a:t>
            </a:r>
            <a:r>
              <a:rPr lang="en-US" altLang="zh-CN" sz="2400"/>
              <a:t>程序员可见寄存器（r0~r15）以及它的状态寄存器。</a:t>
            </a:r>
            <a:endParaRPr lang="en-US" altLang="zh-CN" sz="2400"/>
          </a:p>
          <a:p>
            <a:pPr marL="0" indent="0">
              <a:buNone/>
            </a:pPr>
            <a:r>
              <a:rPr lang="en-US" altLang="zh-CN" sz="2400"/>
              <a:t>ARM共有14个通用寄存器</a:t>
            </a:r>
            <a:r>
              <a:rPr lang="en-US" altLang="zh-CN" sz="2400">
                <a:solidFill>
                  <a:srgbClr val="FF0000"/>
                </a:solidFill>
              </a:rPr>
              <a:t>r0~r13</a:t>
            </a:r>
            <a:r>
              <a:rPr lang="en-US" altLang="zh-CN" sz="2400"/>
              <a:t>。寄存器</a:t>
            </a:r>
            <a:r>
              <a:rPr lang="en-US" altLang="zh-CN" sz="2400">
                <a:solidFill>
                  <a:srgbClr val="FF0000"/>
                </a:solidFill>
              </a:rPr>
              <a:t>r13</a:t>
            </a:r>
            <a:r>
              <a:rPr lang="en-US" altLang="zh-CN" sz="2400"/>
              <a:t>被保留用作栈指针，</a:t>
            </a:r>
            <a:r>
              <a:rPr lang="en-US" altLang="zh-CN" sz="2400">
                <a:solidFill>
                  <a:srgbClr val="FF0000"/>
                </a:solidFill>
              </a:rPr>
              <a:t>r14</a:t>
            </a:r>
            <a:r>
              <a:rPr lang="en-US" altLang="zh-CN" sz="2400"/>
              <a:t>存放子程</a:t>
            </a:r>
            <a:endParaRPr lang="en-US" altLang="zh-CN" sz="2400"/>
          </a:p>
          <a:p>
            <a:pPr marL="0" indent="0">
              <a:buNone/>
            </a:pPr>
            <a:r>
              <a:rPr lang="en-US" altLang="zh-CN" sz="2400"/>
              <a:t>序返回地址，</a:t>
            </a:r>
            <a:r>
              <a:rPr lang="en-US" altLang="zh-CN" sz="2400">
                <a:solidFill>
                  <a:srgbClr val="FF0000"/>
                </a:solidFill>
              </a:rPr>
              <a:t>r15</a:t>
            </a:r>
            <a:r>
              <a:rPr lang="en-US" altLang="zh-CN" sz="2400"/>
              <a:t>为程序计数器。</a:t>
            </a:r>
            <a:endParaRPr lang="en-US" altLang="zh-CN" sz="2400"/>
          </a:p>
          <a:p>
            <a:pPr marL="0" indent="0">
              <a:buNone/>
            </a:pPr>
            <a:endParaRPr lang="en-US" altLang="zh-CN" sz="2400"/>
          </a:p>
          <a:p>
            <a:pPr marL="0" indent="0">
              <a:buNone/>
            </a:pPr>
            <a:r>
              <a:rPr lang="en-US" altLang="zh-CN" sz="2400"/>
              <a:t>由于</a:t>
            </a:r>
            <a:r>
              <a:rPr lang="en-US" altLang="zh-CN" sz="2400">
                <a:solidFill>
                  <a:srgbClr val="FF0000"/>
                </a:solidFill>
              </a:rPr>
              <a:t>r15能够被程序员访问</a:t>
            </a:r>
            <a:r>
              <a:rPr lang="en-US" altLang="zh-CN" sz="2400"/>
              <a:t>，因此能够执行可以计算的分支（如高级语言case语</a:t>
            </a:r>
            <a:endParaRPr lang="en-US" altLang="zh-CN" sz="2400"/>
          </a:p>
          <a:p>
            <a:pPr marL="0" indent="0">
              <a:buNone/>
            </a:pPr>
            <a:r>
              <a:rPr lang="en-US" altLang="zh-CN" sz="2400"/>
              <a:t>句中所用的操作类型）。ARM的</a:t>
            </a:r>
            <a:r>
              <a:rPr lang="en-US" altLang="zh-CN" sz="2400">
                <a:solidFill>
                  <a:srgbClr val="FF0000"/>
                </a:solidFill>
              </a:rPr>
              <a:t>16个</a:t>
            </a:r>
            <a:r>
              <a:rPr lang="en-US" altLang="zh-CN" sz="2400"/>
              <a:t>寄存器需要</a:t>
            </a:r>
            <a:r>
              <a:rPr lang="en-US" altLang="zh-CN" sz="2400">
                <a:solidFill>
                  <a:srgbClr val="FF0000"/>
                </a:solidFill>
              </a:rPr>
              <a:t>4位地址</a:t>
            </a:r>
            <a:r>
              <a:rPr lang="en-US" altLang="zh-CN" sz="2400"/>
              <a:t>，相对于32个寄存器</a:t>
            </a:r>
            <a:endParaRPr lang="en-US" altLang="zh-CN" sz="2400"/>
          </a:p>
          <a:p>
            <a:pPr marL="0" indent="0">
              <a:buNone/>
            </a:pPr>
            <a:r>
              <a:rPr lang="en-US" altLang="zh-CN" sz="2400"/>
              <a:t>（5位地址）的RISC处理器来说，每条指令可以节约</a:t>
            </a:r>
            <a:r>
              <a:rPr lang="en-US" altLang="zh-CN" sz="2400">
                <a:solidFill>
                  <a:srgbClr val="FF0000"/>
                </a:solidFill>
              </a:rPr>
              <a:t>3位</a:t>
            </a:r>
            <a:r>
              <a:rPr lang="en-US" altLang="zh-CN" sz="2400"/>
              <a:t>。这种方法使得ARM的</a:t>
            </a:r>
            <a:endParaRPr lang="en-US" altLang="zh-CN" sz="2400"/>
          </a:p>
          <a:p>
            <a:pPr marL="0" indent="0">
              <a:buNone/>
            </a:pPr>
            <a:r>
              <a:rPr lang="en-US" altLang="zh-CN" sz="2400"/>
              <a:t>指令比一些RISC处理器丰富得多。</a:t>
            </a:r>
            <a:endParaRPr lang="en-US" altLang="zh-CN" sz="2400"/>
          </a:p>
          <a:p>
            <a:pPr marL="0" indent="0">
              <a:buNone/>
            </a:pPr>
            <a:endParaRPr lang="en-US" altLang="zh-CN" sz="2400"/>
          </a:p>
          <a:p>
            <a:pPr marL="0" indent="0">
              <a:buNone/>
            </a:pPr>
            <a:r>
              <a:rPr lang="en-US" altLang="zh-CN" sz="2400"/>
              <a:t>寄存器</a:t>
            </a:r>
            <a:r>
              <a:rPr lang="en-US" altLang="zh-CN" sz="2400">
                <a:solidFill>
                  <a:srgbClr val="FF0000"/>
                </a:solidFill>
              </a:rPr>
              <a:t>r13</a:t>
            </a:r>
            <a:r>
              <a:rPr lang="en-US" altLang="zh-CN" sz="2400"/>
              <a:t>被保留用作</a:t>
            </a:r>
            <a:r>
              <a:rPr lang="en-US" altLang="zh-CN" sz="2400">
                <a:solidFill>
                  <a:srgbClr val="FF0000"/>
                </a:solidFill>
              </a:rPr>
              <a:t>栈指针</a:t>
            </a:r>
            <a:r>
              <a:rPr lang="en-US" altLang="zh-CN" sz="2400"/>
              <a:t>。与特殊功能寄存器r14和r15不同，它们的附加功</a:t>
            </a:r>
            <a:endParaRPr lang="en-US" altLang="zh-CN" sz="2400"/>
          </a:p>
          <a:p>
            <a:pPr marL="0" indent="0">
              <a:buNone/>
            </a:pPr>
            <a:r>
              <a:rPr lang="en-US" altLang="zh-CN" sz="2400"/>
              <a:t>能由ARM硬件实现，仅当程序员需要r13作为栈指针时它才会成为栈指针。</a:t>
            </a:r>
            <a:endParaRPr lang="en-US" altLang="zh-CN" sz="24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3.3.1ARM寄存器集</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ARM的当前处理器</a:t>
            </a:r>
            <a:r>
              <a:rPr lang="en-US" altLang="zh-CN" sz="2400">
                <a:solidFill>
                  <a:srgbClr val="FF0000"/>
                </a:solidFill>
              </a:rPr>
              <a:t>状态寄存器CPSR</a:t>
            </a:r>
            <a:r>
              <a:rPr lang="en-US" altLang="zh-CN" sz="2400"/>
              <a:t>包括Z（零）、N（负）、C（进位）和V（溢</a:t>
            </a:r>
            <a:endParaRPr lang="en-US" altLang="zh-CN" sz="2400"/>
          </a:p>
          <a:p>
            <a:pPr marL="0" indent="0">
              <a:buNone/>
            </a:pPr>
            <a:r>
              <a:rPr lang="en-US" altLang="zh-CN" sz="2400"/>
              <a:t>出）等标志位，类似于其他处理器中的条件码或状态寄存器。CPSR的低8位包</a:t>
            </a:r>
            <a:endParaRPr lang="en-US" altLang="zh-CN" sz="2400"/>
          </a:p>
          <a:p>
            <a:pPr marL="0" indent="0">
              <a:buNone/>
            </a:pPr>
            <a:r>
              <a:rPr lang="en-US" altLang="zh-CN" sz="2400"/>
              <a:t>含系统信息。</a:t>
            </a:r>
            <a:endParaRPr lang="en-US" altLang="zh-CN" sz="2400"/>
          </a:p>
          <a:p>
            <a:pPr marL="0" indent="0">
              <a:buNone/>
            </a:pPr>
            <a:endParaRPr lang="en-US" altLang="zh-CN" sz="2400"/>
          </a:p>
        </p:txBody>
      </p:sp>
      <p:pic>
        <p:nvPicPr>
          <p:cNvPr id="51" name="图片 51"/>
          <p:cNvPicPr>
            <a:picLocks noChangeAspect="1"/>
          </p:cNvPicPr>
          <p:nvPr/>
        </p:nvPicPr>
        <p:blipFill>
          <a:blip r:embed="rId1"/>
          <a:stretch>
            <a:fillRect/>
          </a:stretch>
        </p:blipFill>
        <p:spPr>
          <a:xfrm>
            <a:off x="3092450" y="2173605"/>
            <a:ext cx="6310630" cy="4510405"/>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3.3.2ARM指令集</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指令集分类方法：数据移动、算术运算、逻辑运算、移位、程序控制。</a:t>
            </a:r>
            <a:endParaRPr lang="en-US" altLang="zh-CN" sz="2400"/>
          </a:p>
          <a:p>
            <a:pPr marL="0" indent="0">
              <a:buNone/>
            </a:pPr>
            <a:endParaRPr lang="en-US" altLang="zh-CN" sz="2400"/>
          </a:p>
          <a:p>
            <a:pPr marL="0" indent="0">
              <a:buNone/>
            </a:pPr>
            <a:r>
              <a:rPr lang="en-US" altLang="zh-CN" sz="2400"/>
              <a:t>如图，描述了ARM的寄存器-寄存器体系结构的指令集：</a:t>
            </a:r>
            <a:endParaRPr lang="en-US" altLang="zh-CN" sz="2400"/>
          </a:p>
          <a:p>
            <a:pPr marL="0" indent="0">
              <a:buNone/>
            </a:pPr>
            <a:endParaRPr lang="en-US" altLang="zh-CN" sz="2400"/>
          </a:p>
        </p:txBody>
      </p:sp>
      <p:pic>
        <p:nvPicPr>
          <p:cNvPr id="52" name="图片 52"/>
          <p:cNvPicPr>
            <a:picLocks noChangeAspect="1"/>
          </p:cNvPicPr>
          <p:nvPr/>
        </p:nvPicPr>
        <p:blipFill>
          <a:blip r:embed="rId1"/>
          <a:stretch>
            <a:fillRect/>
          </a:stretch>
        </p:blipFill>
        <p:spPr>
          <a:xfrm>
            <a:off x="2381885" y="2663190"/>
            <a:ext cx="7545705" cy="328231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更新ARM条件码</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与绝大多数CISC体系结构不同，ARM不会再算术和逻辑运算后自动更新状态标</a:t>
            </a:r>
            <a:endParaRPr lang="en-US" altLang="zh-CN" sz="2400"/>
          </a:p>
          <a:p>
            <a:pPr marL="0" indent="0">
              <a:buNone/>
            </a:pPr>
            <a:r>
              <a:rPr lang="en-US" altLang="zh-CN" sz="2400"/>
              <a:t>志。ARM提供</a:t>
            </a:r>
            <a:r>
              <a:rPr lang="en-US" altLang="zh-CN" sz="2400">
                <a:solidFill>
                  <a:srgbClr val="FF0000"/>
                </a:solidFill>
              </a:rPr>
              <a:t>按需更新</a:t>
            </a:r>
            <a:r>
              <a:rPr lang="en-US" altLang="zh-CN" sz="2400"/>
              <a:t>模式，仅在当前指令助记符带有</a:t>
            </a:r>
            <a:r>
              <a:rPr lang="en-US" altLang="zh-CN" sz="2400">
                <a:solidFill>
                  <a:srgbClr val="FF0000"/>
                </a:solidFill>
              </a:rPr>
              <a:t>后缀S</a:t>
            </a:r>
            <a:r>
              <a:rPr lang="en-US" altLang="zh-CN" sz="2400"/>
              <a:t>时才会自动更新</a:t>
            </a:r>
            <a:endParaRPr lang="en-US" altLang="zh-CN" sz="2400"/>
          </a:p>
          <a:p>
            <a:pPr marL="0" indent="0">
              <a:buNone/>
            </a:pPr>
            <a:r>
              <a:rPr lang="en-US" altLang="zh-CN" sz="2400"/>
              <a:t>条件码。</a:t>
            </a:r>
            <a:endParaRPr lang="en-US" altLang="zh-CN" sz="2400"/>
          </a:p>
          <a:p>
            <a:pPr marL="0" indent="0">
              <a:buNone/>
            </a:pPr>
            <a:endParaRPr lang="en-US" altLang="zh-CN" sz="2400"/>
          </a:p>
          <a:p>
            <a:pPr marL="0" indent="0">
              <a:buNone/>
            </a:pPr>
            <a:r>
              <a:rPr lang="en-US" altLang="zh-CN" sz="2400"/>
              <a:t>如，指令ADD r1,r2,r3进行加法操作，不更新状态标志，而指令ADD</a:t>
            </a:r>
            <a:r>
              <a:rPr lang="en-US" altLang="zh-CN" sz="2400">
                <a:solidFill>
                  <a:srgbClr val="FF0000"/>
                </a:solidFill>
              </a:rPr>
              <a:t>S</a:t>
            </a:r>
            <a:r>
              <a:rPr lang="en-US" altLang="zh-CN" sz="2400"/>
              <a:t> r1,r2,r3则</a:t>
            </a:r>
            <a:endParaRPr lang="en-US" altLang="zh-CN" sz="2400"/>
          </a:p>
          <a:p>
            <a:pPr marL="0" indent="0">
              <a:buNone/>
            </a:pPr>
            <a:r>
              <a:rPr lang="en-US" altLang="zh-CN" sz="2400"/>
              <a:t>会更新状态标志。</a:t>
            </a:r>
            <a:endParaRPr lang="en-US" altLang="zh-CN" sz="2400"/>
          </a:p>
          <a:p>
            <a:pPr marL="0" indent="0">
              <a:buNone/>
            </a:pPr>
            <a:r>
              <a:rPr lang="en-US" altLang="zh-CN" sz="2400"/>
              <a:t>	SUB</a:t>
            </a:r>
            <a:r>
              <a:rPr lang="en-US" altLang="zh-CN" sz="2400">
                <a:solidFill>
                  <a:srgbClr val="FF0000"/>
                </a:solidFill>
              </a:rPr>
              <a:t>S</a:t>
            </a:r>
            <a:r>
              <a:rPr lang="en-US" altLang="zh-CN" sz="2400"/>
              <a:t>	r1,r1,#1	; r1减1并设置状态位</a:t>
            </a:r>
            <a:endParaRPr lang="en-US" altLang="zh-CN" sz="2400"/>
          </a:p>
          <a:p>
            <a:pPr marL="0" indent="0">
              <a:buNone/>
            </a:pPr>
            <a:r>
              <a:rPr lang="en-US" altLang="zh-CN" sz="2400"/>
              <a:t>	ADD	r2,r2,#4	; 计数器递增，</a:t>
            </a:r>
            <a:r>
              <a:rPr lang="en-US" altLang="zh-CN" sz="2400">
                <a:solidFill>
                  <a:srgbClr val="FF0000"/>
                </a:solidFill>
              </a:rPr>
              <a:t>不更新</a:t>
            </a:r>
            <a:r>
              <a:rPr lang="en-US" altLang="zh-CN" sz="2400"/>
              <a:t>状态位</a:t>
            </a:r>
            <a:endParaRPr lang="en-US" altLang="zh-CN" sz="2400"/>
          </a:p>
          <a:p>
            <a:pPr marL="0" indent="0">
              <a:buNone/>
            </a:pPr>
            <a:r>
              <a:rPr lang="en-US" altLang="zh-CN" sz="2400"/>
              <a:t>	MUL	r5,r3,r4	; r3与r4相乘，</a:t>
            </a:r>
            <a:r>
              <a:rPr lang="en-US" altLang="zh-CN" sz="2400">
                <a:solidFill>
                  <a:srgbClr val="FF0000"/>
                </a:solidFill>
              </a:rPr>
              <a:t>不更新</a:t>
            </a:r>
            <a:r>
              <a:rPr lang="en-US" altLang="zh-CN" sz="2400"/>
              <a:t>状态位</a:t>
            </a:r>
            <a:endParaRPr lang="en-US" altLang="zh-CN" sz="2400"/>
          </a:p>
          <a:p>
            <a:pPr marL="0" indent="0">
              <a:buNone/>
            </a:pPr>
            <a:r>
              <a:rPr lang="en-US" altLang="zh-CN" sz="2400"/>
              <a:t>	BEQ	Error		; 如r1为0则跳转去处理问题</a:t>
            </a:r>
            <a:endParaRPr lang="en-US" altLang="zh-CN" sz="24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3.4ARM汇编语言</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所有处理器的汇编语言都源于芯片设计者的精雕细琢。ARM指令的格式如下：</a:t>
            </a: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r>
              <a:rPr lang="en-US" altLang="zh-CN" sz="2400"/>
              <a:t>例1：一个循环的例子</a:t>
            </a:r>
            <a:endParaRPr lang="en-US" altLang="zh-CN" sz="2400"/>
          </a:p>
          <a:p>
            <a:pPr marL="0" indent="0">
              <a:buNone/>
            </a:pPr>
            <a:endParaRPr lang="en-US" altLang="zh-CN" sz="2400"/>
          </a:p>
          <a:p>
            <a:pPr marL="0" indent="0">
              <a:buNone/>
            </a:pPr>
            <a:r>
              <a:rPr lang="en-US" altLang="zh-CN" sz="2400"/>
              <a:t>	Test_5	ADD	r0,r1,r2	; 计算TotalTime =Time +NewTime</a:t>
            </a:r>
            <a:endParaRPr lang="en-US" altLang="zh-CN" sz="2400"/>
          </a:p>
          <a:p>
            <a:pPr marL="0" indent="0">
              <a:buNone/>
            </a:pPr>
            <a:r>
              <a:rPr lang="en-US" altLang="zh-CN" sz="2400"/>
              <a:t>		SUBS	r7,#1		; 循环计数器递减</a:t>
            </a:r>
            <a:endParaRPr lang="en-US" altLang="zh-CN" sz="2400"/>
          </a:p>
          <a:p>
            <a:pPr marL="0" indent="0">
              <a:buNone/>
            </a:pPr>
            <a:r>
              <a:rPr lang="en-US" altLang="zh-CN" sz="2400"/>
              <a:t>		BEQ	Test_5		; 为0则跳转到Test_5处</a:t>
            </a:r>
            <a:endParaRPr lang="en-US" altLang="zh-CN" sz="2400"/>
          </a:p>
          <a:p>
            <a:pPr marL="0" indent="0">
              <a:buNone/>
            </a:pPr>
            <a:endParaRPr lang="en-US" altLang="zh-CN" sz="2400"/>
          </a:p>
        </p:txBody>
      </p:sp>
      <p:pic>
        <p:nvPicPr>
          <p:cNvPr id="53" name="图片 53"/>
          <p:cNvPicPr>
            <a:picLocks noChangeAspect="1"/>
          </p:cNvPicPr>
          <p:nvPr/>
        </p:nvPicPr>
        <p:blipFill>
          <a:blip r:embed="rId1"/>
          <a:stretch>
            <a:fillRect/>
          </a:stretch>
        </p:blipFill>
        <p:spPr>
          <a:xfrm>
            <a:off x="2231390" y="2005965"/>
            <a:ext cx="7297420" cy="333375"/>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3.4ARM汇编语言</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例2：计算数字1~10的立方和，可以使用乘累加指令实现</a:t>
            </a:r>
            <a:endParaRPr lang="en-US" altLang="zh-CN" sz="2400"/>
          </a:p>
          <a:p>
            <a:pPr marL="0" indent="0">
              <a:buNone/>
            </a:pPr>
            <a:endParaRPr lang="en-US" altLang="zh-CN" sz="2400"/>
          </a:p>
          <a:p>
            <a:pPr marL="0" indent="0">
              <a:buNone/>
            </a:pPr>
            <a:r>
              <a:rPr lang="en-US" altLang="zh-CN" sz="2400"/>
              <a:t>		MOV	r0,#0		; r0 = 0</a:t>
            </a:r>
            <a:endParaRPr lang="en-US" altLang="zh-CN" sz="2400"/>
          </a:p>
          <a:p>
            <a:pPr marL="0" indent="0">
              <a:buNone/>
            </a:pPr>
            <a:r>
              <a:rPr lang="en-US" altLang="zh-CN" sz="2400"/>
              <a:t>		MOV	r1,#10		; FOR i = 1 to 10（向下计数）</a:t>
            </a:r>
            <a:endParaRPr lang="en-US" altLang="zh-CN" sz="2400"/>
          </a:p>
          <a:p>
            <a:pPr marL="0" indent="0">
              <a:buNone/>
            </a:pPr>
            <a:r>
              <a:rPr lang="en-US" altLang="zh-CN" sz="2400"/>
              <a:t>	Next	MUL	r2,r1,r1	; 	计算平方</a:t>
            </a:r>
            <a:endParaRPr lang="en-US" altLang="zh-CN" sz="2400"/>
          </a:p>
          <a:p>
            <a:pPr marL="0" indent="0">
              <a:buNone/>
            </a:pPr>
            <a:r>
              <a:rPr lang="en-US" altLang="zh-CN" sz="2400"/>
              <a:t>		</a:t>
            </a:r>
            <a:r>
              <a:rPr lang="en-US" altLang="zh-CN" sz="2400">
                <a:solidFill>
                  <a:srgbClr val="FF0000"/>
                </a:solidFill>
              </a:rPr>
              <a:t>MLA</a:t>
            </a:r>
            <a:r>
              <a:rPr lang="en-US" altLang="zh-CN" sz="2400"/>
              <a:t>	r0,r2,r1,r0	; 	计算立方并累加</a:t>
            </a:r>
            <a:endParaRPr lang="en-US" altLang="zh-CN" sz="2400"/>
          </a:p>
          <a:p>
            <a:pPr marL="0" indent="0">
              <a:buNone/>
            </a:pPr>
            <a:r>
              <a:rPr lang="en-US" altLang="zh-CN" sz="2400"/>
              <a:t>		SUBS	r1,r1,#1	; 	计数器递减（设置标志位）</a:t>
            </a:r>
            <a:endParaRPr lang="en-US" altLang="zh-CN" sz="2400"/>
          </a:p>
          <a:p>
            <a:pPr marL="0" indent="0">
              <a:buNone/>
            </a:pPr>
            <a:r>
              <a:rPr lang="en-US" altLang="zh-CN" sz="2400"/>
              <a:t>		BNE	Next		; END FOR（计数值不为零时跳转）</a:t>
            </a:r>
            <a:endParaRPr lang="en-US" altLang="zh-CN" sz="2400"/>
          </a:p>
          <a:p>
            <a:pPr marL="0" indent="0">
              <a:buNone/>
            </a:pPr>
            <a:endParaRPr lang="en-US" altLang="zh-CN" sz="2400"/>
          </a:p>
          <a:p>
            <a:pPr marL="0" indent="0">
              <a:buNone/>
            </a:pPr>
            <a:r>
              <a:rPr lang="en-US" altLang="zh-CN" sz="2400"/>
              <a:t>汇编程序由两部分组成：计算机</a:t>
            </a:r>
            <a:r>
              <a:rPr lang="en-US" altLang="zh-CN" sz="2400">
                <a:solidFill>
                  <a:srgbClr val="FF0000"/>
                </a:solidFill>
              </a:rPr>
              <a:t>可执行指令</a:t>
            </a:r>
            <a:r>
              <a:rPr lang="en-US" altLang="zh-CN" sz="2400"/>
              <a:t>和告诉汇编器运行环境有关信息的</a:t>
            </a:r>
            <a:endParaRPr lang="en-US" altLang="zh-CN" sz="2400"/>
          </a:p>
          <a:p>
            <a:pPr marL="0" indent="0">
              <a:buNone/>
            </a:pPr>
            <a:r>
              <a:rPr lang="en-US" altLang="zh-CN" sz="2400">
                <a:solidFill>
                  <a:srgbClr val="FF0000"/>
                </a:solidFill>
              </a:rPr>
              <a:t>汇编伪指令</a:t>
            </a:r>
            <a:r>
              <a:rPr lang="en-US" altLang="zh-CN" sz="2400"/>
              <a:t>。汇编伪指令告诉汇编器代码在存储器中的位置，为变量分配存储</a:t>
            </a:r>
            <a:endParaRPr lang="en-US" altLang="zh-CN" sz="2400"/>
          </a:p>
          <a:p>
            <a:pPr marL="0" indent="0">
              <a:buNone/>
            </a:pPr>
            <a:r>
              <a:rPr lang="en-US" altLang="zh-CN" sz="2400"/>
              <a:t>空间，以及设置程序运行时所需的初始数据。</a:t>
            </a:r>
            <a:endParaRPr lang="en-US" altLang="zh-CN" sz="240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fontScale="90000" lnSpcReduction="10000"/>
          </a:bodyPr>
          <a:p>
            <a:pPr marL="0" indent="0">
              <a:buNone/>
            </a:pPr>
            <a:r>
              <a:rPr lang="en-US" altLang="zh-CN" sz="2400"/>
              <a:t>下述代码描述了一个简单的程序结构，计算整数1~10立方和的程序，加阴影的</a:t>
            </a:r>
            <a:endParaRPr lang="en-US" altLang="zh-CN" sz="2400"/>
          </a:p>
          <a:p>
            <a:pPr marL="0" indent="0">
              <a:buNone/>
            </a:pPr>
            <a:r>
              <a:rPr lang="en-US" altLang="zh-CN" sz="2400"/>
              <a:t>文字表示</a:t>
            </a:r>
            <a:r>
              <a:rPr lang="en-US" altLang="zh-CN" sz="2400">
                <a:solidFill>
                  <a:srgbClr val="FF0000"/>
                </a:solidFill>
              </a:rPr>
              <a:t>汇编伪指令</a:t>
            </a:r>
            <a:r>
              <a:rPr lang="en-US" altLang="zh-CN" sz="2400"/>
              <a:t>而不是可执行的ARM代码：</a:t>
            </a: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r>
              <a:rPr lang="en-US" altLang="zh-CN" sz="2400"/>
              <a:t>汇编伪指令</a:t>
            </a:r>
            <a:r>
              <a:rPr lang="en-US" altLang="zh-CN" sz="2400">
                <a:solidFill>
                  <a:srgbClr val="FF0000"/>
                </a:solidFill>
              </a:rPr>
              <a:t>AREA</a:t>
            </a:r>
            <a:r>
              <a:rPr lang="en-US" altLang="zh-CN" sz="2400"/>
              <a:t>定义代码段</a:t>
            </a:r>
            <a:endParaRPr lang="en-US" altLang="zh-CN" sz="2400"/>
          </a:p>
          <a:p>
            <a:pPr marL="0" indent="0">
              <a:buNone/>
            </a:pPr>
            <a:r>
              <a:rPr lang="en-US" altLang="zh-CN" sz="2400"/>
              <a:t>段的名字为</a:t>
            </a:r>
            <a:r>
              <a:rPr lang="en-US" altLang="zh-CN" sz="2400">
                <a:solidFill>
                  <a:srgbClr val="FF0000"/>
                </a:solidFill>
              </a:rPr>
              <a:t>ARMTest</a:t>
            </a:r>
            <a:r>
              <a:rPr lang="en-US" altLang="zh-CN" sz="2400"/>
              <a:t>，属性为</a:t>
            </a:r>
            <a:r>
              <a:rPr lang="en-US" altLang="zh-CN" sz="2400">
                <a:solidFill>
                  <a:srgbClr val="FF0000"/>
                </a:solidFill>
              </a:rPr>
              <a:t>CODE</a:t>
            </a:r>
            <a:r>
              <a:rPr lang="en-US" altLang="zh-CN" sz="2400"/>
              <a:t>和</a:t>
            </a:r>
            <a:r>
              <a:rPr lang="en-US" altLang="zh-CN" sz="2400">
                <a:solidFill>
                  <a:srgbClr val="FF0000"/>
                </a:solidFill>
              </a:rPr>
              <a:t>READONLY</a:t>
            </a:r>
            <a:endParaRPr lang="en-US" altLang="zh-CN" sz="2400">
              <a:solidFill>
                <a:srgbClr val="FF0000"/>
              </a:solidFill>
            </a:endParaRPr>
          </a:p>
          <a:p>
            <a:pPr marL="0" indent="0">
              <a:buNone/>
            </a:pPr>
            <a:r>
              <a:rPr lang="en-US" altLang="zh-CN" sz="2400"/>
              <a:t>汇编伪指令</a:t>
            </a:r>
            <a:r>
              <a:rPr lang="en-US" altLang="zh-CN" sz="2400">
                <a:solidFill>
                  <a:srgbClr val="FF0000"/>
                </a:solidFill>
              </a:rPr>
              <a:t>ENTRY</a:t>
            </a:r>
            <a:r>
              <a:rPr lang="en-US" altLang="zh-CN" sz="2400"/>
              <a:t>告诉汇编器在哪里找到要执行的第一条指令</a:t>
            </a:r>
            <a:endParaRPr lang="en-US" altLang="zh-CN" sz="2400"/>
          </a:p>
          <a:p>
            <a:pPr marL="0" indent="0">
              <a:buNone/>
            </a:pPr>
            <a:r>
              <a:rPr lang="en-US" altLang="zh-CN" sz="2400"/>
              <a:t>伪指令</a:t>
            </a:r>
            <a:r>
              <a:rPr lang="en-US" altLang="zh-CN" sz="2400">
                <a:solidFill>
                  <a:srgbClr val="FF0000"/>
                </a:solidFill>
              </a:rPr>
              <a:t>END</a:t>
            </a:r>
            <a:r>
              <a:rPr lang="en-US" altLang="zh-CN" sz="2400"/>
              <a:t>是强制的，告诉汇编器已经到达程序末尾</a:t>
            </a:r>
            <a:endParaRPr lang="en-US" altLang="zh-CN" sz="2400"/>
          </a:p>
          <a:p>
            <a:pPr marL="0" indent="0">
              <a:buNone/>
            </a:pPr>
            <a:endParaRPr lang="en-US" altLang="zh-CN" sz="2400"/>
          </a:p>
          <a:p>
            <a:pPr marL="0" indent="0">
              <a:buNone/>
            </a:pPr>
            <a:endParaRPr lang="en-US" altLang="zh-CN" sz="2400"/>
          </a:p>
          <a:p>
            <a:pPr marL="0" indent="0">
              <a:buNone/>
            </a:pPr>
            <a:endParaRPr lang="en-US" altLang="zh-CN" sz="2400"/>
          </a:p>
        </p:txBody>
      </p:sp>
      <p:pic>
        <p:nvPicPr>
          <p:cNvPr id="54" name="图片 54"/>
          <p:cNvPicPr>
            <a:picLocks noChangeAspect="1"/>
          </p:cNvPicPr>
          <p:nvPr>
            <p:custDataLst>
              <p:tags r:id="rId1"/>
            </p:custDataLst>
          </p:nvPr>
        </p:nvPicPr>
        <p:blipFill>
          <a:blip r:embed="rId2"/>
          <a:stretch>
            <a:fillRect/>
          </a:stretch>
        </p:blipFill>
        <p:spPr>
          <a:xfrm>
            <a:off x="2287905" y="2105660"/>
            <a:ext cx="7341235" cy="25120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en-US" altLang="zh-CN">
                <a:sym typeface="+mn-ea"/>
              </a:rPr>
              <a:t>机器码&amp;汇</a:t>
            </a:r>
            <a:r>
              <a:rPr lang="zh-CN" altLang="en-US">
                <a:sym typeface="+mn-ea"/>
              </a:rPr>
              <a:t>编</a:t>
            </a:r>
            <a:r>
              <a:rPr lang="en-US" altLang="zh-CN">
                <a:sym typeface="+mn-ea"/>
              </a:rPr>
              <a:t>语言&amp;高级语言</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lnSpcReduction="10000"/>
          </a:bodyPr>
          <a:p>
            <a:pPr marL="0" indent="0">
              <a:buNone/>
            </a:pPr>
            <a:r>
              <a:rPr lang="zh-CN" sz="2395"/>
              <a:t>计算机上执行的代码表示为二进制0和1组成的串，被称作</a:t>
            </a:r>
            <a:r>
              <a:rPr lang="zh-CN" sz="2395">
                <a:solidFill>
                  <a:srgbClr val="FF0000"/>
                </a:solidFill>
              </a:rPr>
              <a:t>机器码</a:t>
            </a:r>
            <a:r>
              <a:rPr lang="zh-CN" sz="2395"/>
              <a:t>。每种计算</a:t>
            </a:r>
            <a:endParaRPr lang="zh-CN" sz="2395"/>
          </a:p>
          <a:p>
            <a:pPr marL="0" indent="0">
              <a:buNone/>
            </a:pPr>
            <a:r>
              <a:rPr lang="zh-CN" sz="2395"/>
              <a:t>机都只能执行一种特定的机器码。</a:t>
            </a:r>
            <a:endParaRPr lang="zh-CN" sz="2395"/>
          </a:p>
          <a:p>
            <a:pPr marL="0" indent="0">
              <a:buNone/>
            </a:pPr>
            <a:endParaRPr lang="zh-CN" sz="2395"/>
          </a:p>
          <a:p>
            <a:pPr marL="0" indent="0">
              <a:buNone/>
            </a:pPr>
            <a:r>
              <a:rPr lang="zh-CN" sz="2395"/>
              <a:t>人类可读的机器码（如ADD R0,R1）叫作</a:t>
            </a:r>
            <a:r>
              <a:rPr lang="zh-CN" sz="2395">
                <a:solidFill>
                  <a:srgbClr val="FF0000"/>
                </a:solidFill>
              </a:rPr>
              <a:t>汇编语言</a:t>
            </a:r>
            <a:r>
              <a:rPr lang="zh-CN" sz="2395"/>
              <a:t>。</a:t>
            </a:r>
            <a:endParaRPr lang="zh-CN" sz="2395"/>
          </a:p>
          <a:p>
            <a:pPr marL="0" indent="0">
              <a:buNone/>
            </a:pPr>
            <a:endParaRPr lang="zh-CN" sz="2395"/>
          </a:p>
          <a:p>
            <a:pPr marL="0" indent="0">
              <a:buNone/>
            </a:pPr>
            <a:r>
              <a:rPr lang="zh-CN" sz="2395"/>
              <a:t>能够在类型完全不同的计算机上运行，与底层计算机体系结构几乎没有关系</a:t>
            </a:r>
            <a:endParaRPr lang="zh-CN" sz="2395"/>
          </a:p>
          <a:p>
            <a:pPr marL="0" indent="0">
              <a:buNone/>
            </a:pPr>
            <a:r>
              <a:rPr lang="zh-CN" sz="2395"/>
              <a:t>的代码叫做</a:t>
            </a:r>
            <a:r>
              <a:rPr lang="zh-CN" sz="2395">
                <a:solidFill>
                  <a:srgbClr val="FF0000"/>
                </a:solidFill>
              </a:rPr>
              <a:t>高级语言</a:t>
            </a:r>
            <a:r>
              <a:rPr lang="zh-CN" sz="2395"/>
              <a:t>（如C或Java等）。在执行之前，高级语言程序必须先被</a:t>
            </a:r>
            <a:endParaRPr lang="zh-CN" sz="2395"/>
          </a:p>
          <a:p>
            <a:pPr marL="0" indent="0">
              <a:buNone/>
            </a:pPr>
            <a:r>
              <a:rPr lang="zh-CN" sz="2395"/>
              <a:t>编译为计算机的本地机器码。</a:t>
            </a:r>
            <a:endParaRPr lang="zh-CN" sz="2395"/>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下图，显示了ARM集成开发系统编辑器窗口内的源代码程序：</a:t>
            </a:r>
            <a:endParaRPr lang="en-US" altLang="zh-CN" sz="2400"/>
          </a:p>
          <a:p>
            <a:pPr marL="0" indent="0">
              <a:buNone/>
            </a:pPr>
            <a:endParaRPr lang="en-US" altLang="zh-CN" sz="2400"/>
          </a:p>
          <a:p>
            <a:pPr marL="0" indent="0">
              <a:buNone/>
            </a:pPr>
            <a:endParaRPr lang="en-US" altLang="zh-CN" sz="2400"/>
          </a:p>
        </p:txBody>
      </p:sp>
      <p:pic>
        <p:nvPicPr>
          <p:cNvPr id="55" name="图片 55"/>
          <p:cNvPicPr>
            <a:picLocks noChangeAspect="1"/>
          </p:cNvPicPr>
          <p:nvPr/>
        </p:nvPicPr>
        <p:blipFill>
          <a:blip r:embed="rId1"/>
          <a:stretch>
            <a:fillRect/>
          </a:stretch>
        </p:blipFill>
        <p:spPr>
          <a:xfrm>
            <a:off x="2823845" y="1731645"/>
            <a:ext cx="7002145" cy="4512310"/>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下图，给出来反汇编代码，反汇编就是将汇编器产生的代码转换回汇编语言源程序：</a:t>
            </a:r>
            <a:endParaRPr lang="en-US" altLang="zh-CN" sz="2400"/>
          </a:p>
          <a:p>
            <a:pPr marL="0" indent="0">
              <a:buNone/>
            </a:pPr>
            <a:endParaRPr lang="en-US" altLang="zh-CN" sz="2400"/>
          </a:p>
        </p:txBody>
      </p:sp>
      <p:pic>
        <p:nvPicPr>
          <p:cNvPr id="56" name="图片 56"/>
          <p:cNvPicPr>
            <a:picLocks noChangeAspect="1"/>
          </p:cNvPicPr>
          <p:nvPr/>
        </p:nvPicPr>
        <p:blipFill>
          <a:blip r:embed="rId1"/>
          <a:stretch>
            <a:fillRect/>
          </a:stretch>
        </p:blipFill>
        <p:spPr>
          <a:xfrm>
            <a:off x="2202815" y="2101215"/>
            <a:ext cx="8134985" cy="3529965"/>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下图，显示了程序运行期间的状态：</a:t>
            </a:r>
            <a:endParaRPr lang="en-US" altLang="zh-CN" sz="2400"/>
          </a:p>
        </p:txBody>
      </p:sp>
      <p:pic>
        <p:nvPicPr>
          <p:cNvPr id="57" name="图片 57"/>
          <p:cNvPicPr>
            <a:picLocks noChangeAspect="1"/>
          </p:cNvPicPr>
          <p:nvPr/>
        </p:nvPicPr>
        <p:blipFill>
          <a:blip r:embed="rId1"/>
          <a:stretch>
            <a:fillRect/>
          </a:stretch>
        </p:blipFill>
        <p:spPr>
          <a:xfrm>
            <a:off x="3148965" y="1689735"/>
            <a:ext cx="6628765" cy="4833620"/>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下图，显示了执行4条指令之后，r1的值为0x0A，PC为0x0C，r2为0x64：</a:t>
            </a:r>
            <a:endParaRPr lang="en-US" altLang="zh-CN" sz="2400"/>
          </a:p>
          <a:p>
            <a:pPr marL="0" indent="0">
              <a:buNone/>
            </a:pPr>
            <a:endParaRPr lang="en-US" altLang="zh-CN" sz="2400"/>
          </a:p>
        </p:txBody>
      </p:sp>
      <p:pic>
        <p:nvPicPr>
          <p:cNvPr id="58" name="图片 58"/>
          <p:cNvPicPr>
            <a:picLocks noChangeAspect="1"/>
          </p:cNvPicPr>
          <p:nvPr/>
        </p:nvPicPr>
        <p:blipFill>
          <a:blip r:embed="rId1"/>
          <a:stretch>
            <a:fillRect/>
          </a:stretch>
        </p:blipFill>
        <p:spPr>
          <a:xfrm>
            <a:off x="2894330" y="1779905"/>
            <a:ext cx="7226300" cy="4698365"/>
          </a:xfrm>
          <a:prstGeom prst="rect">
            <a:avLst/>
          </a:prstGeom>
        </p:spPr>
      </p:pic>
      <p:pic>
        <p:nvPicPr>
          <p:cNvPr id="4" name="图片 58"/>
          <p:cNvPicPr>
            <a:picLocks noChangeAspect="1"/>
          </p:cNvPicPr>
          <p:nvPr/>
        </p:nvPicPr>
        <p:blipFill>
          <a:blip r:embed="rId1"/>
          <a:stretch>
            <a:fillRect/>
          </a:stretch>
        </p:blipFill>
        <p:spPr>
          <a:xfrm>
            <a:off x="3458845" y="1714500"/>
            <a:ext cx="5274310" cy="342900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分析一些汇编语言程序所用的约定：</a:t>
            </a:r>
            <a:endParaRPr lang="en-US" altLang="zh-CN" sz="2400"/>
          </a:p>
          <a:p>
            <a:pPr marL="0" indent="0">
              <a:buNone/>
            </a:pPr>
            <a:r>
              <a:rPr lang="en-US" altLang="zh-CN" sz="2400"/>
              <a:t>1）</a:t>
            </a:r>
            <a:r>
              <a:rPr lang="en-US" altLang="zh-CN" sz="2400">
                <a:solidFill>
                  <a:srgbClr val="FF0000"/>
                </a:solidFill>
              </a:rPr>
              <a:t>前缀#</a:t>
            </a:r>
            <a:r>
              <a:rPr lang="en-US" altLang="zh-CN" sz="2400"/>
              <a:t>可将立即数用作操作数</a:t>
            </a:r>
            <a:endParaRPr lang="en-US" altLang="zh-CN" sz="2400"/>
          </a:p>
          <a:p>
            <a:pPr marL="0" indent="0">
              <a:buNone/>
            </a:pPr>
            <a:endParaRPr lang="en-US" altLang="zh-CN" sz="2400"/>
          </a:p>
          <a:p>
            <a:pPr marL="0" indent="0">
              <a:buNone/>
            </a:pPr>
            <a:r>
              <a:rPr lang="en-US" altLang="zh-CN" sz="2400"/>
              <a:t>2）#后面的数字一般被视作十进制的，带前缀</a:t>
            </a:r>
            <a:r>
              <a:rPr lang="en-US" altLang="zh-CN" sz="2400">
                <a:solidFill>
                  <a:srgbClr val="FF0000"/>
                </a:solidFill>
              </a:rPr>
              <a:t>0x</a:t>
            </a:r>
            <a:r>
              <a:rPr lang="en-US" altLang="zh-CN" sz="2400"/>
              <a:t>表示十六进制，</a:t>
            </a:r>
            <a:endParaRPr lang="en-US" altLang="zh-CN" sz="2400"/>
          </a:p>
          <a:p>
            <a:pPr marL="0" indent="0">
              <a:buNone/>
            </a:pPr>
            <a:r>
              <a:rPr lang="en-US" altLang="zh-CN" sz="2400"/>
              <a:t>如MOV r0,#0x2C</a:t>
            </a:r>
            <a:endParaRPr lang="en-US" altLang="zh-CN" sz="2400"/>
          </a:p>
          <a:p>
            <a:pPr marL="0" indent="0">
              <a:buNone/>
            </a:pPr>
            <a:endParaRPr lang="en-US" altLang="zh-CN" sz="2400"/>
          </a:p>
          <a:p>
            <a:pPr marL="0" indent="0">
              <a:buNone/>
            </a:pPr>
            <a:r>
              <a:rPr lang="en-US" altLang="zh-CN" sz="2400"/>
              <a:t>3）ASCII字符采用</a:t>
            </a:r>
            <a:r>
              <a:rPr lang="en-US" altLang="zh-CN" sz="2400">
                <a:solidFill>
                  <a:srgbClr val="FF0000"/>
                </a:solidFill>
              </a:rPr>
              <a:t>单引号</a:t>
            </a:r>
            <a:r>
              <a:rPr lang="en-US" altLang="zh-CN" sz="2400"/>
              <a:t>表示，如</a:t>
            </a:r>
            <a:endParaRPr lang="en-US" altLang="zh-CN" sz="2400"/>
          </a:p>
          <a:p>
            <a:pPr marL="0" indent="0">
              <a:buNone/>
            </a:pPr>
            <a:r>
              <a:rPr lang="en-US" altLang="zh-CN" sz="2400"/>
              <a:t>		CMP		r0,#’A’		; 比较，是字母‘A’吗？</a:t>
            </a:r>
            <a:endParaRPr lang="en-US" altLang="zh-CN" sz="2400"/>
          </a:p>
          <a:p>
            <a:pPr marL="0" indent="0">
              <a:buNone/>
            </a:pPr>
            <a:endParaRPr lang="en-US" altLang="zh-CN" sz="240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4）汇编</a:t>
            </a:r>
            <a:r>
              <a:rPr lang="en-US" altLang="zh-CN" sz="2400">
                <a:solidFill>
                  <a:srgbClr val="FF0000"/>
                </a:solidFill>
              </a:rPr>
              <a:t>伪指令EQU</a:t>
            </a:r>
            <a:r>
              <a:rPr lang="en-US" altLang="zh-CN" sz="2400"/>
              <a:t>：把一个名字与一个值绑在一起，如:</a:t>
            </a:r>
            <a:endParaRPr lang="en-US" altLang="zh-CN" sz="2400"/>
          </a:p>
          <a:p>
            <a:pPr marL="0" indent="0">
              <a:buNone/>
            </a:pPr>
            <a:r>
              <a:rPr lang="en-US" altLang="zh-CN" sz="2400"/>
              <a:t>	Tuesday	EQU	2	; 将字符串Tuesday绑定到数值2上</a:t>
            </a:r>
            <a:endParaRPr lang="en-US" altLang="zh-CN" sz="2400"/>
          </a:p>
          <a:p>
            <a:pPr marL="0" indent="0">
              <a:buNone/>
            </a:pPr>
            <a:r>
              <a:rPr lang="en-US" altLang="zh-CN" sz="2400"/>
              <a:t>	如有指令ADD r1,r2,#Tuesday，则编译器视作ADD r1,r2,#2来处理，增加了</a:t>
            </a:r>
            <a:endParaRPr lang="en-US" altLang="zh-CN" sz="2400"/>
          </a:p>
          <a:p>
            <a:pPr marL="0" indent="0">
              <a:buNone/>
            </a:pPr>
            <a:r>
              <a:rPr lang="en-US" altLang="zh-CN" sz="2400"/>
              <a:t>程序的可读性</a:t>
            </a:r>
            <a:endParaRPr lang="en-US" altLang="zh-CN" sz="2400"/>
          </a:p>
          <a:p>
            <a:pPr marL="0" indent="0">
              <a:buNone/>
            </a:pPr>
            <a:r>
              <a:rPr lang="en-US" altLang="zh-CN" sz="2400"/>
              <a:t>	汇编语言</a:t>
            </a:r>
            <a:r>
              <a:rPr lang="zh-CN" altLang="en-US" sz="2400"/>
              <a:t>程序</a:t>
            </a:r>
            <a:r>
              <a:rPr lang="en-US" altLang="zh-CN" sz="2400"/>
              <a:t>（像高级语言程序一样）可以使用常量、变量和数据结构，</a:t>
            </a:r>
            <a:endParaRPr lang="en-US" altLang="zh-CN" sz="2400"/>
          </a:p>
          <a:p>
            <a:pPr marL="0" indent="0">
              <a:buNone/>
            </a:pPr>
            <a:r>
              <a:rPr lang="en-US" altLang="zh-CN" sz="2400"/>
              <a:t>它们都被存储在存储器中的某些位置。高级语言一般通过变量或常量声明来分</a:t>
            </a:r>
            <a:endParaRPr lang="en-US" altLang="zh-CN" sz="2400"/>
          </a:p>
          <a:p>
            <a:pPr marL="0" indent="0">
              <a:buNone/>
            </a:pPr>
            <a:r>
              <a:rPr lang="en-US" altLang="zh-CN" sz="2400"/>
              <a:t>配存储空间，如：</a:t>
            </a:r>
            <a:endParaRPr lang="en-US" altLang="zh-CN" sz="2400"/>
          </a:p>
          <a:p>
            <a:pPr marL="0" indent="0">
              <a:buNone/>
            </a:pPr>
            <a:r>
              <a:rPr lang="en-US" altLang="zh-CN" sz="2400"/>
              <a:t>			int		x;</a:t>
            </a:r>
            <a:endParaRPr lang="en-US" altLang="zh-CN" sz="2400"/>
          </a:p>
          <a:p>
            <a:pPr marL="0" indent="0">
              <a:buNone/>
            </a:pPr>
            <a:r>
              <a:rPr lang="en-US" altLang="zh-CN" sz="2400"/>
              <a:t>			int		y;</a:t>
            </a:r>
            <a:endParaRPr lang="en-US" altLang="zh-CN" sz="2400"/>
          </a:p>
          <a:p>
            <a:pPr marL="0" indent="0">
              <a:buNone/>
            </a:pPr>
            <a:r>
              <a:rPr lang="en-US" altLang="zh-CN" sz="2400"/>
              <a:t>			char		key;</a:t>
            </a:r>
            <a:endParaRPr lang="en-US" altLang="zh-CN" sz="2400"/>
          </a:p>
          <a:p>
            <a:pPr marL="0" indent="0">
              <a:buNone/>
            </a:pPr>
            <a:r>
              <a:rPr lang="en-US" altLang="zh-CN" sz="2400"/>
              <a:t>			int 		p = 4;	</a:t>
            </a:r>
            <a:endParaRPr lang="en-US" altLang="zh-CN" sz="2400"/>
          </a:p>
          <a:p>
            <a:pPr marL="0" indent="0">
              <a:buNone/>
            </a:pPr>
            <a:r>
              <a:rPr lang="en-US" altLang="zh-CN" sz="2400"/>
              <a:t>	定义了4个数据元素并为它们分配了存储空间，注意变量p分配了存储空间且被初始化为4</a:t>
            </a:r>
            <a:endParaRPr lang="en-US" altLang="zh-CN" sz="240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5）汇编伪指令DCD：在程序运行前将数据提前载入存储空间，为常量和变量预</a:t>
            </a:r>
            <a:endParaRPr lang="en-US" altLang="zh-CN" sz="2400"/>
          </a:p>
          <a:p>
            <a:pPr marL="0" indent="0">
              <a:buNone/>
            </a:pPr>
            <a:r>
              <a:rPr lang="en-US" altLang="zh-CN" sz="2400"/>
              <a:t>留存储空间，如：</a:t>
            </a:r>
            <a:endParaRPr lang="en-US" altLang="zh-CN" sz="2400"/>
          </a:p>
          <a:p>
            <a:pPr marL="0" indent="0">
              <a:buNone/>
            </a:pPr>
            <a:r>
              <a:rPr lang="en-US" altLang="zh-CN" sz="2400"/>
              <a:t>	Value1	EQU		12	; 将名字Value1与12关联</a:t>
            </a:r>
            <a:endParaRPr lang="en-US" altLang="zh-CN" sz="2400"/>
          </a:p>
          <a:p>
            <a:pPr marL="0" indent="0">
              <a:buNone/>
            </a:pPr>
            <a:r>
              <a:rPr lang="en-US" altLang="zh-CN" sz="2400"/>
              <a:t>	Value2	EQU		45</a:t>
            </a:r>
            <a:endParaRPr lang="en-US" altLang="zh-CN" sz="2400"/>
          </a:p>
          <a:p>
            <a:pPr marL="0" indent="0">
              <a:buNone/>
            </a:pPr>
            <a:r>
              <a:rPr lang="en-US" altLang="zh-CN" sz="2400"/>
              <a:t>	Table	DCD		Value1 	; 将字12保存在存储器中	</a:t>
            </a:r>
            <a:endParaRPr lang="en-US" altLang="zh-CN" sz="2400"/>
          </a:p>
          <a:p>
            <a:pPr marL="0" indent="0">
              <a:buNone/>
            </a:pPr>
            <a:r>
              <a:rPr lang="en-US" altLang="zh-CN" sz="2400"/>
              <a:t>		DCD		Value2	; 将字45保存在存储器中</a:t>
            </a:r>
            <a:endParaRPr lang="en-US" altLang="zh-CN" sz="2400"/>
          </a:p>
          <a:p>
            <a:pPr marL="0" indent="0">
              <a:buNone/>
            </a:pPr>
            <a:endParaRPr lang="en-US" altLang="zh-CN" sz="2400"/>
          </a:p>
          <a:p>
            <a:pPr marL="0" indent="0">
              <a:buNone/>
            </a:pPr>
            <a:r>
              <a:rPr lang="en-US" altLang="zh-CN" sz="2000"/>
              <a:t>助记符DCD在存储器中预留一个32位字的存储空间，把它右边表达式的值加载到该存储单元中。</a:t>
            </a:r>
            <a:endParaRPr lang="en-US" altLang="zh-CN" sz="2000"/>
          </a:p>
          <a:p>
            <a:pPr marL="0" indent="0">
              <a:buNone/>
            </a:pPr>
            <a:r>
              <a:rPr lang="en-US" altLang="zh-CN" sz="2000"/>
              <a:t>如，‘Value1’等价于数值12，则二进制00000000000000000000000000001100将被保存到存储单</a:t>
            </a:r>
            <a:endParaRPr lang="en-US" altLang="zh-CN" sz="2000"/>
          </a:p>
          <a:p>
            <a:pPr marL="0" indent="0">
              <a:buNone/>
            </a:pPr>
            <a:r>
              <a:rPr lang="en-US" altLang="zh-CN" sz="2000"/>
              <a:t>元中，所用的存储单元是顺序的下一个单元（即存储伪指令依次将数据保存到存储单元中）。</a:t>
            </a:r>
            <a:endParaRPr lang="en-US" altLang="zh-CN" sz="2000"/>
          </a:p>
          <a:p>
            <a:pPr marL="0" indent="0">
              <a:buNone/>
            </a:pPr>
            <a:endParaRPr lang="en-US" altLang="zh-CN" sz="2000"/>
          </a:p>
          <a:p>
            <a:pPr marL="0" indent="0">
              <a:buNone/>
            </a:pPr>
            <a:r>
              <a:rPr lang="en-US" altLang="zh-CN" sz="2000"/>
              <a:t>位置计数器按4字节递增，这样下一个DCD或指令将会保存到下一个字存储单元中。术语</a:t>
            </a:r>
            <a:r>
              <a:rPr lang="en-US" altLang="zh-CN" sz="2000">
                <a:solidFill>
                  <a:srgbClr val="FF0000"/>
                </a:solidFill>
              </a:rPr>
              <a:t>“位置</a:t>
            </a:r>
            <a:endParaRPr lang="en-US" altLang="zh-CN" sz="2000">
              <a:solidFill>
                <a:srgbClr val="FF0000"/>
              </a:solidFill>
            </a:endParaRPr>
          </a:p>
          <a:p>
            <a:pPr marL="0" indent="0">
              <a:buNone/>
            </a:pPr>
            <a:r>
              <a:rPr lang="en-US" altLang="zh-CN" sz="2000">
                <a:solidFill>
                  <a:srgbClr val="FF0000"/>
                </a:solidFill>
              </a:rPr>
              <a:t>计数器”</a:t>
            </a:r>
            <a:r>
              <a:rPr lang="en-US" altLang="zh-CN" sz="2000"/>
              <a:t>指在程序进行汇编时指向下一个存储单元的指针，概念上类似于程序计数器。</a:t>
            </a:r>
            <a:endParaRPr lang="en-US" altLang="zh-CN" sz="200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r>
              <a:rPr lang="en-US" altLang="zh-CN" sz="2400"/>
              <a:t>不一定非要使用32位的值，汇编</a:t>
            </a:r>
            <a:r>
              <a:rPr lang="en-US" altLang="zh-CN" sz="2400">
                <a:solidFill>
                  <a:srgbClr val="FF0000"/>
                </a:solidFill>
              </a:rPr>
              <a:t>伪指令DCB</a:t>
            </a:r>
            <a:r>
              <a:rPr lang="en-US" altLang="zh-CN" sz="2400"/>
              <a:t>和</a:t>
            </a:r>
            <a:r>
              <a:rPr lang="en-US" altLang="zh-CN" sz="2400">
                <a:solidFill>
                  <a:srgbClr val="FF0000"/>
                </a:solidFill>
              </a:rPr>
              <a:t>DCW</a:t>
            </a:r>
            <a:r>
              <a:rPr lang="en-US" altLang="zh-CN" sz="2400"/>
              <a:t>分别将一个字节和16位的</a:t>
            </a:r>
            <a:r>
              <a:rPr lang="en-US" altLang="zh-CN" sz="2400">
                <a:solidFill>
                  <a:srgbClr val="FF0000"/>
                </a:solidFill>
              </a:rPr>
              <a:t>半</a:t>
            </a:r>
            <a:endParaRPr lang="en-US" altLang="zh-CN" sz="2400">
              <a:solidFill>
                <a:srgbClr val="FF0000"/>
              </a:solidFill>
            </a:endParaRPr>
          </a:p>
          <a:p>
            <a:pPr marL="0" indent="0">
              <a:buNone/>
            </a:pPr>
            <a:r>
              <a:rPr lang="en-US" altLang="zh-CN" sz="2400">
                <a:solidFill>
                  <a:srgbClr val="FF0000"/>
                </a:solidFill>
              </a:rPr>
              <a:t>字</a:t>
            </a:r>
            <a:r>
              <a:rPr lang="en-US" altLang="zh-CN" sz="2400"/>
              <a:t>保存在存储单元中，如：</a:t>
            </a:r>
            <a:endParaRPr lang="en-US" altLang="zh-CN" sz="2400"/>
          </a:p>
          <a:p>
            <a:pPr marL="0" indent="0">
              <a:buNone/>
            </a:pPr>
            <a:r>
              <a:rPr lang="en-US" altLang="zh-CN" sz="2400"/>
              <a:t>		Q1	DCB	25	; 将字节数据25保存在存储器中</a:t>
            </a:r>
            <a:endParaRPr lang="en-US" altLang="zh-CN" sz="2400"/>
          </a:p>
          <a:p>
            <a:pPr marL="0" indent="0">
              <a:buNone/>
            </a:pPr>
            <a:r>
              <a:rPr lang="en-US" altLang="zh-CN" sz="2400"/>
              <a:t>		Q2	DCB	42	; 将字节数据42保存在存储器中</a:t>
            </a:r>
            <a:endParaRPr lang="en-US" altLang="zh-CN" sz="2400"/>
          </a:p>
          <a:p>
            <a:pPr marL="0" indent="0">
              <a:buNone/>
            </a:pPr>
            <a:r>
              <a:rPr lang="en-US" altLang="zh-CN" sz="2400"/>
              <a:t>		Tx2	DCW	12342	; 将16位数12342保存在存储器中</a:t>
            </a:r>
            <a:endParaRPr lang="en-US" altLang="zh-CN" sz="240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使用DCD将文本字符串保存在存储器中，但读者很难理解，ARM汇编器提供了一个简单方法，使用</a:t>
            </a:r>
            <a:r>
              <a:rPr lang="en-US" altLang="zh-CN" sz="2400">
                <a:solidFill>
                  <a:srgbClr val="FF0000"/>
                </a:solidFill>
              </a:rPr>
              <a:t>符号“=”</a:t>
            </a:r>
            <a:r>
              <a:rPr lang="en-US" altLang="zh-CN" sz="2400"/>
              <a:t>，后面是双引号的字符串，字符串后面还可以带有以逗号分开的其他字节值，如：</a:t>
            </a:r>
            <a:endParaRPr lang="en-US" altLang="zh-CN" sz="2400"/>
          </a:p>
          <a:p>
            <a:pPr marL="0" indent="0">
              <a:buNone/>
            </a:pPr>
            <a:r>
              <a:rPr lang="en-US" altLang="zh-CN" sz="2400"/>
              <a:t>			Mess1	=	“This is message 1”, 0</a:t>
            </a:r>
            <a:endParaRPr lang="en-US" altLang="zh-CN" sz="2400"/>
          </a:p>
          <a:p>
            <a:pPr marL="0" indent="0">
              <a:buNone/>
            </a:pPr>
            <a:r>
              <a:rPr lang="en-US" altLang="zh-CN" sz="2400"/>
              <a:t>			Mess2	= 	“This is message 2”,&amp;0C,&amp;0A</a:t>
            </a:r>
            <a:endParaRPr lang="en-US" altLang="zh-CN" sz="2400"/>
          </a:p>
          <a:p>
            <a:pPr marL="0" indent="0">
              <a:buNone/>
            </a:pPr>
            <a:r>
              <a:rPr lang="en-US" altLang="zh-CN" sz="2400"/>
              <a:t>					ALIGN</a:t>
            </a:r>
            <a:endParaRPr lang="en-US" altLang="zh-CN" sz="2400"/>
          </a:p>
          <a:p>
            <a:pPr marL="0" indent="0">
              <a:buNone/>
            </a:pPr>
            <a:r>
              <a:rPr lang="en-US" altLang="zh-CN" sz="2400"/>
              <a:t>			汇编器也允许写为：</a:t>
            </a:r>
            <a:endParaRPr lang="en-US" altLang="zh-CN" sz="2400"/>
          </a:p>
          <a:p>
            <a:pPr marL="0" indent="0">
              <a:buNone/>
            </a:pPr>
            <a:r>
              <a:rPr lang="en-US" altLang="zh-CN" sz="2400"/>
              <a:t>			Mess1 	DCB		“This is message 1”,0</a:t>
            </a:r>
            <a:endParaRPr lang="en-US" altLang="zh-CN" sz="2400"/>
          </a:p>
          <a:p>
            <a:pPr marL="0" indent="0">
              <a:buNone/>
            </a:pPr>
            <a:endParaRPr lang="en-US" altLang="zh-CN" sz="2400"/>
          </a:p>
          <a:p>
            <a:pPr marL="0" indent="0">
              <a:buNone/>
            </a:pPr>
            <a:r>
              <a:rPr lang="en-US" altLang="zh-CN" sz="2400"/>
              <a:t>	</a:t>
            </a:r>
            <a:r>
              <a:rPr lang="en-US" altLang="zh-CN" sz="2400">
                <a:solidFill>
                  <a:srgbClr val="FF0000"/>
                </a:solidFill>
              </a:rPr>
              <a:t>伪指令ALIGN</a:t>
            </a:r>
            <a:r>
              <a:rPr lang="en-US" altLang="zh-CN" sz="2400"/>
              <a:t>的使用：ARM的所有指令和字数据需要按</a:t>
            </a:r>
            <a:r>
              <a:rPr lang="en-US" altLang="zh-CN" sz="2400">
                <a:solidFill>
                  <a:srgbClr val="FF0000"/>
                </a:solidFill>
              </a:rPr>
              <a:t>32位边界对齐</a:t>
            </a:r>
            <a:r>
              <a:rPr lang="en-US" altLang="zh-CN" sz="2400"/>
              <a:t>存放，ALIGN告诉汇编器下面不管是什么都必须按照字边界对齐。如果存储了3个8位字符，ALIGN会跳过一个字节，强制下一个地址为32位边界对齐。</a:t>
            </a:r>
            <a:endParaRPr lang="en-US" altLang="zh-CN" sz="240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fontScale="50000"/>
          </a:bodyPr>
          <a:p>
            <a:pPr marL="0" indent="0">
              <a:buNone/>
            </a:pPr>
            <a:r>
              <a:rPr lang="en-US" altLang="zh-CN" sz="2400"/>
              <a:t>下面代码段说明了</a:t>
            </a:r>
            <a:r>
              <a:rPr lang="en-US" altLang="zh-CN" sz="2400">
                <a:solidFill>
                  <a:srgbClr val="FF0000"/>
                </a:solidFill>
              </a:rPr>
              <a:t>存储分配</a:t>
            </a:r>
            <a:r>
              <a:rPr lang="en-US" altLang="zh-CN" sz="2400"/>
              <a:t>以及</a:t>
            </a:r>
            <a:r>
              <a:rPr lang="en-US" altLang="zh-CN" sz="2400">
                <a:solidFill>
                  <a:srgbClr val="FF0000"/>
                </a:solidFill>
              </a:rPr>
              <a:t>伪指令ALIGN</a:t>
            </a:r>
            <a:r>
              <a:rPr lang="en-US" altLang="zh-CN" sz="2400"/>
              <a:t>的用法：</a:t>
            </a:r>
            <a:endParaRPr lang="en-US" altLang="zh-CN" sz="2400"/>
          </a:p>
          <a:p>
            <a:pPr marL="0" indent="0">
              <a:buNone/>
            </a:pPr>
            <a:r>
              <a:rPr lang="en-US" altLang="zh-CN" sz="2400"/>
              <a:t>				AREA	Directives,	CODE,	READONLY</a:t>
            </a:r>
            <a:endParaRPr lang="en-US" altLang="zh-CN" sz="2400"/>
          </a:p>
          <a:p>
            <a:pPr marL="0" indent="0">
              <a:buNone/>
            </a:pPr>
            <a:r>
              <a:rPr lang="en-US" altLang="zh-CN" sz="2400"/>
              <a:t>				ENTRY</a:t>
            </a:r>
            <a:endParaRPr lang="en-US" altLang="zh-CN" sz="2400"/>
          </a:p>
          <a:p>
            <a:pPr marL="0" indent="0">
              <a:buNone/>
            </a:pPr>
            <a:r>
              <a:rPr lang="en-US" altLang="zh-CN" sz="2400"/>
              <a:t>				MOV	r6,#XX		; r6 = 5（即XX）</a:t>
            </a:r>
            <a:endParaRPr lang="en-US" altLang="zh-CN" sz="2400"/>
          </a:p>
          <a:p>
            <a:pPr marL="0" indent="0">
              <a:buNone/>
            </a:pPr>
            <a:r>
              <a:rPr lang="en-US" altLang="zh-CN" sz="2400"/>
              <a:t>				LDR	r7,P1		;把P1的值加载到r7</a:t>
            </a:r>
            <a:endParaRPr lang="en-US" altLang="zh-CN" sz="2400"/>
          </a:p>
          <a:p>
            <a:pPr marL="0" indent="0">
              <a:buNone/>
            </a:pPr>
            <a:r>
              <a:rPr lang="en-US" altLang="zh-CN" sz="2400"/>
              <a:t>				ADD	r5,r6,r7		; 冗余指令</a:t>
            </a:r>
            <a:endParaRPr lang="en-US" altLang="zh-CN" sz="2400"/>
          </a:p>
          <a:p>
            <a:pPr marL="0" indent="0">
              <a:buNone/>
            </a:pPr>
            <a:r>
              <a:rPr lang="en-US" altLang="zh-CN" sz="2400"/>
              <a:t>				</a:t>
            </a:r>
            <a:r>
              <a:rPr lang="en-US" altLang="zh-CN" sz="2400">
                <a:solidFill>
                  <a:srgbClr val="0070C0"/>
                </a:solidFill>
              </a:rPr>
              <a:t>MOV	r0,#0x18		; 异常代码</a:t>
            </a:r>
            <a:endParaRPr lang="en-US" altLang="zh-CN" sz="2400">
              <a:solidFill>
                <a:srgbClr val="0070C0"/>
              </a:solidFill>
            </a:endParaRPr>
          </a:p>
          <a:p>
            <a:pPr marL="0" indent="0">
              <a:buNone/>
            </a:pPr>
            <a:r>
              <a:rPr lang="en-US" altLang="zh-CN" sz="2400">
                <a:solidFill>
                  <a:srgbClr val="0070C0"/>
                </a:solidFill>
              </a:rPr>
              <a:t>				LDR	r1,=0x20026		; 程序退出入口</a:t>
            </a:r>
            <a:endParaRPr lang="en-US" altLang="zh-CN" sz="2400">
              <a:solidFill>
                <a:srgbClr val="0070C0"/>
              </a:solidFill>
            </a:endParaRPr>
          </a:p>
          <a:p>
            <a:pPr marL="0" indent="0">
              <a:buNone/>
            </a:pPr>
            <a:r>
              <a:rPr lang="en-US" altLang="zh-CN" sz="2400">
                <a:solidFill>
                  <a:srgbClr val="0070C0"/>
                </a:solidFill>
              </a:rPr>
              <a:t>				SVC	#0x123456		; ARM半主机（原来的SWI，软中断指令）</a:t>
            </a:r>
            <a:endParaRPr lang="en-US" altLang="zh-CN" sz="2400">
              <a:solidFill>
                <a:srgbClr val="00B050"/>
              </a:solidFill>
            </a:endParaRPr>
          </a:p>
          <a:p>
            <a:pPr marL="0" indent="0">
              <a:buNone/>
            </a:pPr>
            <a:r>
              <a:rPr lang="en-US" altLang="zh-CN" sz="2400"/>
              <a:t>			XX	EQU	5		; XX = 5</a:t>
            </a:r>
            <a:endParaRPr lang="en-US" altLang="zh-CN" sz="2400"/>
          </a:p>
          <a:p>
            <a:pPr marL="0" indent="0">
              <a:buNone/>
            </a:pPr>
            <a:r>
              <a:rPr lang="en-US" altLang="zh-CN" sz="2400"/>
              <a:t>			P1	DCD	0x12345678		; 存储十六进制32位值12345678</a:t>
            </a:r>
            <a:endParaRPr lang="en-US" altLang="zh-CN" sz="2400"/>
          </a:p>
          <a:p>
            <a:pPr marL="0" indent="0">
              <a:buNone/>
            </a:pPr>
            <a:r>
              <a:rPr lang="en-US" altLang="zh-CN" sz="2400"/>
              <a:t>			P3	DCB	25		; 存储字节数据25</a:t>
            </a:r>
            <a:endParaRPr lang="en-US" altLang="zh-CN" sz="2400"/>
          </a:p>
          <a:p>
            <a:pPr marL="0" indent="0">
              <a:buNone/>
            </a:pPr>
            <a:r>
              <a:rPr lang="en-US" altLang="zh-CN" sz="2400"/>
              <a:t>			YY	DCB	‘A’		; 存储ASCII字符‘A’</a:t>
            </a:r>
            <a:endParaRPr lang="en-US" altLang="zh-CN" sz="2400"/>
          </a:p>
          <a:p>
            <a:pPr marL="0" indent="0">
              <a:buNone/>
            </a:pPr>
            <a:r>
              <a:rPr lang="en-US" altLang="zh-CN" sz="2400"/>
              <a:t>			Tx2	DCW	12342		; 存储16位置12342</a:t>
            </a:r>
            <a:endParaRPr lang="en-US" altLang="zh-CN" sz="2400"/>
          </a:p>
          <a:p>
            <a:pPr marL="0" indent="0">
              <a:buNone/>
            </a:pPr>
            <a:r>
              <a:rPr lang="en-US" altLang="zh-CN" sz="2400"/>
              <a:t>				ALIGN			; 确保代码为32位边界对齐</a:t>
            </a:r>
            <a:endParaRPr lang="en-US" altLang="zh-CN" sz="2400"/>
          </a:p>
          <a:p>
            <a:pPr marL="0" indent="0">
              <a:buNone/>
            </a:pPr>
            <a:r>
              <a:rPr lang="en-US" altLang="zh-CN" sz="2400"/>
              <a:t>			Strg1	=	“Hello”		;</a:t>
            </a:r>
            <a:endParaRPr lang="en-US" altLang="zh-CN" sz="2400"/>
          </a:p>
          <a:p>
            <a:pPr marL="0" indent="0">
              <a:buNone/>
            </a:pPr>
            <a:r>
              <a:rPr lang="en-US" altLang="zh-CN" sz="2400"/>
              <a:t>			Strg2	=	“X2”, &amp;0C, &amp;0A	;</a:t>
            </a:r>
            <a:endParaRPr lang="en-US" altLang="zh-CN" sz="2400"/>
          </a:p>
          <a:p>
            <a:pPr marL="0" indent="0">
              <a:buNone/>
            </a:pPr>
            <a:r>
              <a:rPr lang="en-US" altLang="zh-CN" sz="2400"/>
              <a:t>			Z3	DCW	0xABCD		;</a:t>
            </a:r>
            <a:endParaRPr lang="en-US" altLang="zh-CN" sz="2400"/>
          </a:p>
          <a:p>
            <a:pPr marL="0" indent="0">
              <a:buNone/>
            </a:pPr>
            <a:r>
              <a:rPr lang="en-US" altLang="zh-CN" sz="2400"/>
              <a:t>				END</a:t>
            </a:r>
            <a:endParaRPr lang="en-US" altLang="zh-CN"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en-US" altLang="zh-CN">
                <a:sym typeface="+mn-ea"/>
              </a:rPr>
              <a:t>时钟</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lnSpcReduction="10000"/>
          </a:bodyPr>
          <a:p>
            <a:pPr marL="0" indent="0">
              <a:buNone/>
            </a:pPr>
            <a:r>
              <a:rPr lang="zh-CN" sz="2395"/>
              <a:t>绝大多数数字电子电路都带有一个时钟，用以生成连续的间隔固定的</a:t>
            </a:r>
            <a:r>
              <a:rPr lang="zh-CN" sz="2395">
                <a:solidFill>
                  <a:srgbClr val="FF0000"/>
                </a:solidFill>
              </a:rPr>
              <a:t>电脉冲</a:t>
            </a:r>
            <a:endParaRPr lang="zh-CN" sz="2395">
              <a:solidFill>
                <a:srgbClr val="FF0000"/>
              </a:solidFill>
            </a:endParaRPr>
          </a:p>
          <a:p>
            <a:pPr marL="0" indent="0">
              <a:buNone/>
            </a:pPr>
            <a:r>
              <a:rPr lang="zh-CN" sz="2395">
                <a:solidFill>
                  <a:srgbClr val="FF0000"/>
                </a:solidFill>
              </a:rPr>
              <a:t>流</a:t>
            </a:r>
            <a:r>
              <a:rPr lang="zh-CN" sz="2395"/>
              <a:t>。之所以被称作</a:t>
            </a:r>
            <a:r>
              <a:rPr lang="zh-CN" sz="2395">
                <a:solidFill>
                  <a:srgbClr val="FF0000"/>
                </a:solidFill>
              </a:rPr>
              <a:t>时钟</a:t>
            </a:r>
            <a:r>
              <a:rPr lang="zh-CN" sz="2395"/>
              <a:t>，是因为可用这些电脉冲来计时或确定计算机内所有</a:t>
            </a:r>
            <a:endParaRPr lang="zh-CN" sz="2395"/>
          </a:p>
          <a:p>
            <a:pPr marL="0" indent="0">
              <a:buNone/>
            </a:pPr>
            <a:r>
              <a:rPr lang="zh-CN" sz="2395"/>
              <a:t>事件的顺序。如，处理器可能会在每一个时钟脉冲到来时执行一条新指令。</a:t>
            </a:r>
            <a:endParaRPr lang="zh-CN" sz="2395"/>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solidFill>
                  <a:srgbClr val="FF0000"/>
                </a:solidFill>
              </a:rPr>
              <a:t>魔术代码</a:t>
            </a:r>
            <a:r>
              <a:rPr lang="en-US" altLang="zh-CN" sz="2400"/>
              <a:t>（magic code）：以上加阴影的3行代码，</a:t>
            </a:r>
            <a:r>
              <a:rPr lang="en-US" altLang="zh-CN" sz="2400">
                <a:solidFill>
                  <a:srgbClr val="FF0000"/>
                </a:solidFill>
              </a:rPr>
              <a:t>与系统相关</a:t>
            </a:r>
            <a:r>
              <a:rPr lang="en-US" altLang="zh-CN" sz="2400"/>
              <a:t>，是运行环境或操作系统的功能，程序员必须学习这些代码，对于每一个商业系统它通常是一套不同的指令。</a:t>
            </a:r>
            <a:endParaRPr lang="en-US" altLang="zh-CN" sz="2400"/>
          </a:p>
          <a:p>
            <a:pPr marL="0" indent="0">
              <a:buNone/>
            </a:pPr>
            <a:r>
              <a:rPr lang="en-US" altLang="zh-CN" sz="2400"/>
              <a:t>这些指令把数据送入r0和r1，然后执行SVC  #0x123456。这段魔术代码 的作用就是终止处理器。加载到r0和r1中的值为参数，而</a:t>
            </a:r>
            <a:r>
              <a:rPr lang="en-US" altLang="zh-CN" sz="2400">
                <a:solidFill>
                  <a:srgbClr val="FF0000"/>
                </a:solidFill>
              </a:rPr>
              <a:t>SVC指令</a:t>
            </a:r>
            <a:r>
              <a:rPr lang="en-US" altLang="zh-CN" sz="2400"/>
              <a:t>是操作系统调用。SVC指令就是</a:t>
            </a:r>
            <a:r>
              <a:rPr lang="en-US" altLang="zh-CN" sz="2400">
                <a:solidFill>
                  <a:srgbClr val="FF0000"/>
                </a:solidFill>
              </a:rPr>
              <a:t>SWI（软中断）指令</a:t>
            </a:r>
            <a:r>
              <a:rPr lang="en-US" altLang="zh-CN" sz="2400"/>
              <a:t>。</a:t>
            </a:r>
            <a:endParaRPr lang="en-US" altLang="zh-CN" sz="2400"/>
          </a:p>
          <a:p>
            <a:pPr marL="0" indent="0">
              <a:buNone/>
            </a:pPr>
            <a:endParaRPr lang="en-US" altLang="zh-CN" sz="2400"/>
          </a:p>
          <a:p>
            <a:pPr marL="0" indent="0">
              <a:buNone/>
            </a:pPr>
            <a:r>
              <a:rPr lang="en-US" altLang="zh-CN" sz="2400"/>
              <a:t>如果不喜欢魔术代码，可以采用无限循环来结束程序：</a:t>
            </a:r>
            <a:endParaRPr lang="en-US" altLang="zh-CN" sz="2400"/>
          </a:p>
          <a:p>
            <a:pPr marL="0" indent="0">
              <a:buNone/>
            </a:pPr>
            <a:r>
              <a:rPr lang="en-US" altLang="zh-CN" sz="2400"/>
              <a:t>			Stop	B	Stop	; 死循环		</a:t>
            </a:r>
            <a:endParaRPr lang="en-US" altLang="zh-CN" sz="240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3.4.3伪指令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solidFill>
                  <a:srgbClr val="FF0000"/>
                </a:solidFill>
              </a:rPr>
              <a:t>伪指令</a:t>
            </a:r>
            <a:r>
              <a:rPr lang="en-US" altLang="zh-CN" sz="2400"/>
              <a:t>是程序员可用的指令，但</a:t>
            </a:r>
            <a:r>
              <a:rPr lang="en-US" altLang="zh-CN" sz="2400">
                <a:solidFill>
                  <a:srgbClr val="FF0000"/>
                </a:solidFill>
              </a:rPr>
              <a:t>不是处理器ISA的一部分</a:t>
            </a:r>
            <a:r>
              <a:rPr lang="en-US" altLang="zh-CN" sz="2400"/>
              <a:t>，伪指令是一种速记形式，程序员可用用它简单的表示一个动作，并使汇编器生成合适的代码。</a:t>
            </a:r>
            <a:endParaRPr lang="en-US" altLang="zh-CN" sz="2400"/>
          </a:p>
          <a:p>
            <a:pPr marL="0" indent="0">
              <a:buNone/>
            </a:pPr>
            <a:endParaRPr lang="en-US" altLang="zh-CN" sz="2400"/>
          </a:p>
          <a:p>
            <a:pPr marL="0" indent="0">
              <a:buNone/>
            </a:pPr>
            <a:r>
              <a:rPr lang="en-US" altLang="zh-CN" sz="2400"/>
              <a:t>CISC处理器能将地址以及16位或32位数据加载到寄存器中。由于ARM是规整的32位指令格式，不能直接实现这样的指令。</a:t>
            </a:r>
            <a:endParaRPr lang="en-US" altLang="zh-CN" sz="2400"/>
          </a:p>
          <a:p>
            <a:pPr marL="0" indent="0">
              <a:buNone/>
            </a:pPr>
            <a:r>
              <a:rPr lang="en-US" altLang="zh-CN" sz="2400"/>
              <a:t>	如，想把32位十六进制数0x1234567加载到寄存器r0中，不能写成MOV r0,#0x1234567（why？）。ARM汇编器提供了能够简化常量加载的方法。</a:t>
            </a:r>
            <a:endParaRPr lang="en-US" altLang="zh-CN" sz="24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伪指令ADR</a:t>
            </a:r>
            <a:endParaRPr>
              <a:sym typeface="+mn-ea"/>
            </a:endParaRPr>
          </a:p>
        </p:txBody>
      </p:sp>
      <p:sp>
        <p:nvSpPr>
          <p:cNvPr id="3" name="内容占位符 2"/>
          <p:cNvSpPr/>
          <p:nvPr>
            <p:ph idx="1"/>
          </p:nvPr>
        </p:nvSpPr>
        <p:spPr>
          <a:xfrm>
            <a:off x="838835" y="1219835"/>
            <a:ext cx="10631805" cy="5536565"/>
          </a:xfrm>
        </p:spPr>
        <p:txBody>
          <a:bodyPr>
            <a:normAutofit lnSpcReduction="20000"/>
          </a:bodyPr>
          <a:p>
            <a:pPr marL="0" indent="0">
              <a:buNone/>
            </a:pPr>
            <a:r>
              <a:rPr lang="en-US" altLang="zh-CN" sz="2400">
                <a:solidFill>
                  <a:srgbClr val="FF0000"/>
                </a:solidFill>
              </a:rPr>
              <a:t>伪指令ADR</a:t>
            </a:r>
            <a:r>
              <a:rPr lang="en-US" altLang="zh-CN" sz="2400"/>
              <a:t>，把地址加载到目的寄存器中。该指令格式为ADR r</a:t>
            </a:r>
            <a:r>
              <a:rPr lang="en-US" altLang="zh-CN" sz="2400" baseline="-25000"/>
              <a:t>destination  </a:t>
            </a:r>
            <a:r>
              <a:rPr lang="en-US" altLang="zh-CN" sz="2400"/>
              <a:t> label，</a:t>
            </a:r>
            <a:endParaRPr lang="en-US" altLang="zh-CN" sz="2400"/>
          </a:p>
          <a:p>
            <a:pPr marL="0" indent="0">
              <a:buNone/>
            </a:pPr>
            <a:r>
              <a:rPr lang="en-US" altLang="zh-CN" sz="2400"/>
              <a:t>label是程序中有效地址标号。尽管我们会在程序中看到ADR，但它并不是一个</a:t>
            </a:r>
            <a:endParaRPr lang="en-US" altLang="zh-CN" sz="2400"/>
          </a:p>
          <a:p>
            <a:pPr marL="0" indent="0">
              <a:buNone/>
            </a:pPr>
            <a:r>
              <a:rPr lang="en-US" altLang="zh-CN" sz="2400"/>
              <a:t>真正的指令，因为没有指令能把32位常量加载到ARM寄存器中。ADR是一个可</a:t>
            </a:r>
            <a:endParaRPr lang="en-US" altLang="zh-CN" sz="2400"/>
          </a:p>
          <a:p>
            <a:pPr marL="0" indent="0">
              <a:buNone/>
            </a:pPr>
            <a:r>
              <a:rPr lang="en-US" altLang="zh-CN" sz="2400"/>
              <a:t>由程序员使用的伪操作或虚拟指令，之后汇编器将生成完成同样功能的实际机</a:t>
            </a:r>
            <a:endParaRPr lang="en-US" altLang="zh-CN" sz="2400"/>
          </a:p>
          <a:p>
            <a:pPr marL="0" indent="0">
              <a:buNone/>
            </a:pPr>
            <a:r>
              <a:rPr lang="en-US" altLang="zh-CN" sz="2400"/>
              <a:t>器代码。</a:t>
            </a:r>
            <a:endParaRPr lang="en-US" altLang="zh-CN" sz="2400"/>
          </a:p>
          <a:p>
            <a:pPr marL="0" indent="0">
              <a:buNone/>
            </a:pPr>
            <a:endParaRPr lang="en-US" altLang="zh-CN" sz="2400"/>
          </a:p>
          <a:p>
            <a:pPr marL="0" indent="0">
              <a:buNone/>
            </a:pPr>
            <a:r>
              <a:rPr lang="en-US" altLang="zh-CN" sz="2400"/>
              <a:t>伪指令是一种便捷的形式，汇编器将其转换为实际指令，将程序员从一些事务</a:t>
            </a:r>
            <a:endParaRPr lang="en-US" altLang="zh-CN" sz="2400"/>
          </a:p>
          <a:p>
            <a:pPr marL="0" indent="0">
              <a:buNone/>
            </a:pPr>
            <a:r>
              <a:rPr lang="en-US" altLang="zh-CN" sz="2400"/>
              <a:t>性的工作解脱出来。一般来说，ADR能够利用ARM的ADD或SUB指令以及PC相对</a:t>
            </a:r>
            <a:endParaRPr lang="en-US" altLang="zh-CN" sz="2400"/>
          </a:p>
          <a:p>
            <a:pPr marL="0" indent="0">
              <a:buNone/>
            </a:pPr>
            <a:r>
              <a:rPr lang="en-US" altLang="zh-CN" sz="2400"/>
              <a:t>寻址方式产生所需要的地址。</a:t>
            </a:r>
            <a:endParaRPr lang="en-US" altLang="zh-CN" sz="2400"/>
          </a:p>
          <a:p>
            <a:pPr marL="0" indent="0">
              <a:buNone/>
            </a:pPr>
            <a:endParaRPr lang="en-US" altLang="zh-CN" sz="2000"/>
          </a:p>
          <a:p>
            <a:pPr marL="0" indent="0">
              <a:buNone/>
            </a:pPr>
            <a:r>
              <a:rPr lang="en-US" altLang="zh-CN" sz="2000"/>
              <a:t>下面代码说明ADR的使用方法：</a:t>
            </a:r>
            <a:endParaRPr lang="en-US" altLang="zh-CN" sz="2000"/>
          </a:p>
          <a:p>
            <a:pPr marL="0" indent="0">
              <a:buNone/>
            </a:pPr>
            <a:r>
              <a:rPr lang="en-US" altLang="zh-CN" sz="2000"/>
              <a:t>			ADR	r1,MyArray	; 使r1指向MyArray</a:t>
            </a:r>
            <a:endParaRPr lang="en-US" altLang="zh-CN" sz="2000"/>
          </a:p>
          <a:p>
            <a:pPr marL="0" indent="0">
              <a:buNone/>
            </a:pPr>
            <a:r>
              <a:rPr lang="en-US" altLang="zh-CN" sz="2000"/>
              <a:t>			LDR	r3,[r1]		;</a:t>
            </a:r>
            <a:endParaRPr lang="en-US" altLang="zh-CN" sz="2000"/>
          </a:p>
          <a:p>
            <a:pPr marL="0" indent="0">
              <a:buNone/>
            </a:pPr>
            <a:r>
              <a:rPr lang="en-US" altLang="zh-CN" sz="2000"/>
              <a:t>	MyArray		DCD	0x12345678	;用指针读出一个元素</a:t>
            </a:r>
            <a:endParaRPr lang="en-US" altLang="zh-CN" sz="200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伪指令LDR rd, =value</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编译器会生成将已知值载入寄存器rd中的代码，如</a:t>
            </a:r>
            <a:endParaRPr lang="en-US" altLang="zh-CN" sz="2400"/>
          </a:p>
          <a:p>
            <a:pPr marL="0" indent="0">
              <a:buNone/>
            </a:pPr>
            <a:r>
              <a:rPr lang="en-US" altLang="zh-CN" sz="2400"/>
              <a:t>		LDR	r0, = 0x12345678</a:t>
            </a:r>
            <a:endParaRPr lang="en-US" altLang="zh-CN" sz="2400"/>
          </a:p>
          <a:p>
            <a:pPr marL="0" indent="0">
              <a:buNone/>
            </a:pPr>
            <a:r>
              <a:rPr lang="en-US" altLang="zh-CN" sz="2400"/>
              <a:t>	把数据1234567816加载到寄存器r0中。汇编器会使用指令MOV或MVN，或使用一条LDR r0,[PC,#offset]指令去访问常数1234567816，该常数被存放在位于存储器中某处的立即数池或常数池。</a:t>
            </a:r>
            <a:endParaRPr lang="en-US" altLang="zh-CN" sz="240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3.4.3伪指令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ARM是如何处理伪指令的，考虑以下代码段（虚拟代码，仅用于说明伪指令用法）：	AREA	ConstPool,	CODE,	READONLY</a:t>
            </a:r>
            <a:endParaRPr lang="en-US" altLang="zh-CN" sz="2400"/>
          </a:p>
          <a:p>
            <a:pPr marL="0" indent="0">
              <a:buNone/>
            </a:pPr>
            <a:r>
              <a:rPr lang="en-US" altLang="zh-CN" sz="2400"/>
              <a:t>		ENTRY</a:t>
            </a:r>
            <a:endParaRPr lang="en-US" altLang="zh-CN" sz="2400"/>
          </a:p>
          <a:p>
            <a:pPr marL="0" indent="0">
              <a:buNone/>
            </a:pPr>
            <a:r>
              <a:rPr lang="en-US" altLang="zh-CN" sz="2400"/>
              <a:t>		LDR	r0,=0x12345678	; 将32位常量加载到r0中</a:t>
            </a:r>
            <a:endParaRPr lang="en-US" altLang="zh-CN" sz="2400"/>
          </a:p>
          <a:p>
            <a:pPr marL="0" indent="0">
              <a:buNone/>
            </a:pPr>
            <a:r>
              <a:rPr lang="en-US" altLang="zh-CN" sz="2400"/>
              <a:t>		ADR	r1,Table		; 将Table的地址加载到r1中</a:t>
            </a:r>
            <a:endParaRPr lang="en-US" altLang="zh-CN" sz="2400"/>
          </a:p>
          <a:p>
            <a:pPr marL="0" indent="0">
              <a:buNone/>
            </a:pPr>
            <a:r>
              <a:rPr lang="en-US" altLang="zh-CN" sz="2400"/>
              <a:t>		ADR	r2,Tabel1		; 将Table1的地址加载到r2中</a:t>
            </a:r>
            <a:endParaRPr lang="en-US" altLang="zh-CN" sz="2400"/>
          </a:p>
          <a:p>
            <a:pPr marL="0" indent="0">
              <a:buNone/>
            </a:pPr>
            <a:r>
              <a:rPr lang="en-US" altLang="zh-CN" sz="2400"/>
              <a:t>		LDR	r3,=0xAAAAAAAA	; 将32位常量加载到r3中</a:t>
            </a:r>
            <a:endParaRPr lang="en-US" altLang="zh-CN" sz="2400"/>
          </a:p>
          <a:p>
            <a:pPr marL="0" indent="0">
              <a:buNone/>
            </a:pPr>
            <a:r>
              <a:rPr lang="en-US" altLang="zh-CN" sz="2400"/>
              <a:t>		LDR	r4,P3			; 这条语句的功能是什么？</a:t>
            </a:r>
            <a:endParaRPr lang="en-US" altLang="zh-CN" sz="2400"/>
          </a:p>
          <a:p>
            <a:pPr marL="0" indent="0">
              <a:buNone/>
            </a:pPr>
            <a:r>
              <a:rPr lang="en-US" altLang="zh-CN" sz="2400"/>
              <a:t>			</a:t>
            </a:r>
            <a:endParaRPr lang="en-US" altLang="zh-CN" sz="2400"/>
          </a:p>
          <a:p>
            <a:pPr marL="0" indent="0">
              <a:buNone/>
            </a:pPr>
            <a:r>
              <a:rPr lang="en-US" altLang="zh-CN" sz="2400"/>
              <a:t>	Table	DCD	0xABCDDCBA		; 虚拟数据</a:t>
            </a:r>
            <a:endParaRPr lang="en-US" altLang="zh-CN" sz="2400"/>
          </a:p>
          <a:p>
            <a:pPr marL="0" indent="0">
              <a:buNone/>
            </a:pPr>
            <a:r>
              <a:rPr lang="en-US" altLang="zh-CN" sz="2400"/>
              <a:t>	Table1	DCD	0xFFFFFFFF		;</a:t>
            </a:r>
            <a:endParaRPr lang="en-US" altLang="zh-CN" sz="2400"/>
          </a:p>
          <a:p>
            <a:pPr marL="0" indent="0">
              <a:buNone/>
            </a:pPr>
            <a:r>
              <a:rPr lang="en-US" altLang="zh-CN" sz="2400"/>
              <a:t>	P3	DCD	0x22222222		;</a:t>
            </a:r>
            <a:endParaRPr lang="en-US" altLang="zh-CN" sz="240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3.4.3伪指令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下图通过一张ARM调试器</a:t>
            </a:r>
            <a:endParaRPr lang="en-US" altLang="zh-CN" sz="2400"/>
          </a:p>
          <a:p>
            <a:pPr marL="0" indent="0">
              <a:buNone/>
            </a:pPr>
            <a:r>
              <a:rPr lang="en-US" altLang="zh-CN" sz="2400"/>
              <a:t>运行时源码窗口快照说明</a:t>
            </a:r>
            <a:endParaRPr lang="en-US" altLang="zh-CN" sz="2400"/>
          </a:p>
          <a:p>
            <a:pPr marL="0" indent="0">
              <a:buNone/>
            </a:pPr>
            <a:r>
              <a:rPr lang="en-US" altLang="zh-CN" sz="2400"/>
              <a:t>伪指令LDR ri,=和ADR的用法：</a:t>
            </a:r>
            <a:endParaRPr lang="en-US" altLang="zh-CN" sz="2400"/>
          </a:p>
        </p:txBody>
      </p:sp>
      <p:pic>
        <p:nvPicPr>
          <p:cNvPr id="21" name="图片 21"/>
          <p:cNvPicPr>
            <a:picLocks noChangeAspect="1"/>
          </p:cNvPicPr>
          <p:nvPr>
            <p:custDataLst>
              <p:tags r:id="rId1"/>
            </p:custDataLst>
          </p:nvPr>
        </p:nvPicPr>
        <p:blipFill>
          <a:blip r:embed="rId2"/>
          <a:stretch>
            <a:fillRect/>
          </a:stretch>
        </p:blipFill>
        <p:spPr>
          <a:xfrm>
            <a:off x="4726305" y="15240"/>
            <a:ext cx="5650230" cy="6822440"/>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3.5ARM数据处理指令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r>
              <a:rPr lang="en-US" altLang="zh-CN" sz="2400"/>
              <a:t>下面要介绍的指令承揽了所有的计算工作。这些指令处理数据并产生新的值。</a:t>
            </a:r>
            <a:endParaRPr lang="en-US" altLang="zh-CN" sz="240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	</a:t>
            </a:r>
            <a:endParaRPr lang="en-US" altLang="zh-CN" sz="2400"/>
          </a:p>
          <a:p>
            <a:pPr marL="0" indent="0">
              <a:buNone/>
            </a:pPr>
            <a:endParaRPr lang="en-US" altLang="zh-CN" sz="2400"/>
          </a:p>
          <a:p>
            <a:pPr marL="0" indent="0">
              <a:buNone/>
            </a:pPr>
            <a:r>
              <a:rPr lang="en-US" altLang="zh-CN" sz="2400"/>
              <a:t>	加法	ADD</a:t>
            </a:r>
            <a:endParaRPr lang="en-US" altLang="zh-CN" sz="2400"/>
          </a:p>
          <a:p>
            <a:pPr marL="0" indent="0">
              <a:buNone/>
            </a:pPr>
            <a:r>
              <a:rPr lang="en-US" altLang="zh-CN" sz="2400"/>
              <a:t>	减法	SUB</a:t>
            </a:r>
            <a:endParaRPr lang="en-US" altLang="zh-CN" sz="2400"/>
          </a:p>
          <a:p>
            <a:pPr marL="0" indent="0">
              <a:buNone/>
            </a:pPr>
            <a:r>
              <a:rPr lang="en-US" altLang="zh-CN" sz="2400"/>
              <a:t>	取负	NEG</a:t>
            </a:r>
            <a:endParaRPr lang="en-US" altLang="zh-CN" sz="2400"/>
          </a:p>
          <a:p>
            <a:pPr marL="0" indent="0">
              <a:buNone/>
            </a:pPr>
            <a:r>
              <a:rPr lang="en-US" altLang="zh-CN" sz="2400"/>
              <a:t>	比较	CMP</a:t>
            </a:r>
            <a:endParaRPr lang="en-US" altLang="zh-CN" sz="2400"/>
          </a:p>
          <a:p>
            <a:pPr marL="0" indent="0">
              <a:buNone/>
            </a:pPr>
            <a:r>
              <a:rPr lang="en-US" altLang="zh-CN" sz="2400"/>
              <a:t>	乘法	MUL</a:t>
            </a:r>
            <a:endParaRPr lang="en-US" altLang="zh-CN" sz="2400"/>
          </a:p>
          <a:p>
            <a:pPr marL="0" indent="0">
              <a:buNone/>
            </a:pPr>
            <a:r>
              <a:rPr lang="en-US" altLang="zh-CN" sz="2400"/>
              <a:t>	移位	LSL、LSR、ASL、ASR、ROL、ROR</a:t>
            </a:r>
            <a:endParaRPr lang="en-US" altLang="zh-CN" sz="240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——加法与减法</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绝大多数微处理器都实现了</a:t>
            </a:r>
            <a:r>
              <a:rPr lang="en-US" altLang="zh-CN" sz="2400">
                <a:solidFill>
                  <a:srgbClr val="FF0000"/>
                </a:solidFill>
              </a:rPr>
              <a:t>带进位</a:t>
            </a:r>
            <a:r>
              <a:rPr lang="en-US" altLang="zh-CN" sz="2400"/>
              <a:t>的加法指令，能够将两个操作数和条件码寄存器中的</a:t>
            </a:r>
            <a:r>
              <a:rPr lang="en-US" altLang="zh-CN" sz="2400">
                <a:solidFill>
                  <a:srgbClr val="FF0000"/>
                </a:solidFill>
              </a:rPr>
              <a:t>进位位</a:t>
            </a:r>
            <a:r>
              <a:rPr lang="en-US" altLang="zh-CN" sz="2400"/>
              <a:t>加到一起。这条指令会使字长大于计算机固有字长的</a:t>
            </a:r>
            <a:r>
              <a:rPr lang="en-US" altLang="zh-CN" sz="2400">
                <a:solidFill>
                  <a:srgbClr val="FF0000"/>
                </a:solidFill>
              </a:rPr>
              <a:t>链接运算</a:t>
            </a:r>
            <a:r>
              <a:rPr lang="en-US" altLang="zh-CN" sz="2400"/>
              <a:t>更加方便。</a:t>
            </a:r>
            <a:endParaRPr lang="en-US" altLang="zh-CN" sz="2400"/>
          </a:p>
          <a:p>
            <a:pPr marL="0" indent="0">
              <a:buNone/>
            </a:pPr>
            <a:endParaRPr lang="en-US" altLang="zh-CN" sz="2400"/>
          </a:p>
          <a:p>
            <a:pPr marL="0" indent="0">
              <a:buNone/>
            </a:pPr>
            <a:r>
              <a:rPr lang="en-US" altLang="zh-CN" sz="2400"/>
              <a:t>使用简单的一位十进制加法来介绍链接运算：</a:t>
            </a:r>
            <a:endParaRPr lang="en-US" altLang="zh-CN" sz="2400"/>
          </a:p>
          <a:p>
            <a:pPr marL="0" indent="0">
              <a:buNone/>
            </a:pPr>
            <a:r>
              <a:rPr lang="en-US" altLang="zh-CN" sz="2000"/>
              <a:t>       例1				例2				例3</a:t>
            </a:r>
            <a:endParaRPr lang="en-US" altLang="zh-CN" sz="2000"/>
          </a:p>
          <a:p>
            <a:pPr marL="0" indent="0">
              <a:buNone/>
            </a:pPr>
            <a:r>
              <a:rPr lang="en-US" altLang="zh-CN" sz="2000"/>
              <a:t>      一位数加法			两位数加法，无进位		两位数加法，有进位</a:t>
            </a:r>
            <a:endParaRPr lang="en-US" altLang="zh-CN" sz="2000"/>
          </a:p>
          <a:p>
            <a:pPr marL="0" indent="0">
              <a:buNone/>
            </a:pPr>
            <a:r>
              <a:rPr lang="en-US" altLang="zh-CN" sz="2000"/>
              <a:t>				结果错误			结果正确</a:t>
            </a:r>
            <a:endParaRPr lang="en-US" altLang="zh-CN" sz="2000"/>
          </a:p>
        </p:txBody>
      </p:sp>
      <p:pic>
        <p:nvPicPr>
          <p:cNvPr id="59" name="图片 59"/>
          <p:cNvPicPr>
            <a:picLocks noChangeAspect="1"/>
          </p:cNvPicPr>
          <p:nvPr/>
        </p:nvPicPr>
        <p:blipFill>
          <a:blip r:embed="rId1"/>
          <a:stretch>
            <a:fillRect/>
          </a:stretch>
        </p:blipFill>
        <p:spPr>
          <a:xfrm>
            <a:off x="1619885" y="4592320"/>
            <a:ext cx="7447280" cy="1019810"/>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——加法与减法</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下图，说明了如何使用</a:t>
            </a:r>
            <a:r>
              <a:rPr lang="en-US" altLang="zh-CN" sz="2400">
                <a:solidFill>
                  <a:srgbClr val="FF0000"/>
                </a:solidFill>
              </a:rPr>
              <a:t>带进位</a:t>
            </a:r>
            <a:r>
              <a:rPr lang="en-US" altLang="zh-CN" sz="2400"/>
              <a:t>的加法指令实现</a:t>
            </a:r>
            <a:r>
              <a:rPr lang="en-US" altLang="zh-CN" sz="2400">
                <a:solidFill>
                  <a:srgbClr val="FF0000"/>
                </a:solidFill>
              </a:rPr>
              <a:t>链式运算</a:t>
            </a:r>
            <a:r>
              <a:rPr lang="en-US" altLang="zh-CN" sz="2400"/>
              <a:t>。如：指令ADD r2,r1,r0将源寄存器r0和r1的内容相加，将结果保存到r2中，该操作</a:t>
            </a:r>
            <a:r>
              <a:rPr lang="en-US" altLang="zh-CN" sz="2400">
                <a:solidFill>
                  <a:srgbClr val="FF0000"/>
                </a:solidFill>
              </a:rPr>
              <a:t>产生的进位</a:t>
            </a:r>
            <a:r>
              <a:rPr lang="en-US" altLang="zh-CN" sz="2400"/>
              <a:t>被保存到</a:t>
            </a:r>
            <a:r>
              <a:rPr lang="en-US" altLang="zh-CN" sz="2400">
                <a:solidFill>
                  <a:srgbClr val="FF0000"/>
                </a:solidFill>
              </a:rPr>
              <a:t>进位位</a:t>
            </a:r>
            <a:r>
              <a:rPr lang="en-US" altLang="zh-CN" sz="2400"/>
              <a:t>中。</a:t>
            </a:r>
            <a:endParaRPr lang="en-US" altLang="zh-CN" sz="2400"/>
          </a:p>
          <a:p>
            <a:pPr marL="0" indent="0">
              <a:buNone/>
            </a:pPr>
            <a:endParaRPr lang="en-US" altLang="zh-CN" sz="2000"/>
          </a:p>
        </p:txBody>
      </p:sp>
      <p:pic>
        <p:nvPicPr>
          <p:cNvPr id="60" name="图片 60"/>
          <p:cNvPicPr>
            <a:picLocks noChangeAspect="1"/>
          </p:cNvPicPr>
          <p:nvPr/>
        </p:nvPicPr>
        <p:blipFill>
          <a:blip r:embed="rId1"/>
          <a:stretch>
            <a:fillRect/>
          </a:stretch>
        </p:blipFill>
        <p:spPr>
          <a:xfrm>
            <a:off x="2663825" y="2260600"/>
            <a:ext cx="6864350" cy="3790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en-US" altLang="zh-CN">
                <a:sym typeface="+mn-ea"/>
              </a:rPr>
              <a:t>RISC和CISC</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a:bodyPr>
          <a:p>
            <a:pPr marL="0" indent="0">
              <a:buNone/>
            </a:pPr>
            <a:r>
              <a:rPr lang="en-US" altLang="zh-CN" sz="2395">
                <a:sym typeface="+mn-ea"/>
              </a:rPr>
              <a:t>RISC</a:t>
            </a:r>
            <a:r>
              <a:rPr lang="zh-CN" altLang="en-US" sz="2395">
                <a:sym typeface="+mn-ea"/>
              </a:rPr>
              <a:t>（精简指令集计算机）体系结构</a:t>
            </a:r>
            <a:endParaRPr lang="zh-CN" altLang="en-US" sz="2395"/>
          </a:p>
          <a:p>
            <a:pPr lvl="1"/>
            <a:r>
              <a:rPr lang="zh-CN" altLang="en-US" sz="2395">
                <a:sym typeface="+mn-ea"/>
              </a:rPr>
              <a:t>设计策略：是使用</a:t>
            </a:r>
            <a:r>
              <a:rPr lang="zh-CN" altLang="en-US" sz="2395">
                <a:solidFill>
                  <a:srgbClr val="FF0000"/>
                </a:solidFill>
                <a:sym typeface="+mn-ea"/>
              </a:rPr>
              <a:t>少量</a:t>
            </a:r>
            <a:r>
              <a:rPr lang="zh-CN" altLang="en-US" sz="2395">
                <a:sym typeface="+mn-ea"/>
              </a:rPr>
              <a:t>的指令完成最少的简单操作</a:t>
            </a:r>
            <a:endParaRPr lang="zh-CN" altLang="en-US" sz="2395"/>
          </a:p>
          <a:p>
            <a:pPr lvl="1"/>
            <a:r>
              <a:rPr lang="zh-CN" altLang="en-US" sz="2395">
                <a:sym typeface="+mn-ea"/>
              </a:rPr>
              <a:t>缺点：</a:t>
            </a:r>
            <a:r>
              <a:rPr lang="zh-CN" altLang="en-US" sz="2395">
                <a:sym typeface="+mn-ea"/>
              </a:rPr>
              <a:t>程序设计</a:t>
            </a:r>
            <a:r>
              <a:rPr lang="zh-CN" altLang="en-US" sz="2395">
                <a:solidFill>
                  <a:srgbClr val="FF0000"/>
                </a:solidFill>
                <a:sym typeface="+mn-ea"/>
              </a:rPr>
              <a:t>更难</a:t>
            </a:r>
            <a:r>
              <a:rPr lang="zh-CN" altLang="en-US" sz="2395">
                <a:sym typeface="+mn-ea"/>
              </a:rPr>
              <a:t>，</a:t>
            </a:r>
            <a:r>
              <a:rPr lang="zh-CN" sz="2395">
                <a:sym typeface="+mn-ea"/>
              </a:rPr>
              <a:t>复杂指令需要用简单指令模拟</a:t>
            </a:r>
            <a:endParaRPr lang="zh-CN" sz="2395">
              <a:sym typeface="+mn-ea"/>
            </a:endParaRPr>
          </a:p>
          <a:p>
            <a:pPr lvl="1"/>
            <a:r>
              <a:rPr lang="zh-CN" sz="2395">
                <a:sym typeface="+mn-ea"/>
              </a:rPr>
              <a:t>应用：</a:t>
            </a:r>
            <a:r>
              <a:rPr lang="en-US" altLang="zh-CN" sz="2395">
                <a:sym typeface="+mn-ea"/>
              </a:rPr>
              <a:t>ARM</a:t>
            </a:r>
            <a:r>
              <a:rPr lang="zh-CN" altLang="en-US" sz="2395">
                <a:sym typeface="+mn-ea"/>
              </a:rPr>
              <a:t>处理器</a:t>
            </a:r>
            <a:endParaRPr lang="zh-CN" altLang="en-US" sz="2395">
              <a:sym typeface="+mn-ea"/>
            </a:endParaRPr>
          </a:p>
          <a:p>
            <a:pPr lvl="1"/>
            <a:endParaRPr lang="en-US" altLang="zh-CN" sz="2395">
              <a:sym typeface="+mn-ea"/>
            </a:endParaRPr>
          </a:p>
          <a:p>
            <a:pPr marL="0" indent="0">
              <a:buNone/>
            </a:pPr>
            <a:r>
              <a:rPr lang="en-US" altLang="zh-CN" sz="2395">
                <a:sym typeface="+mn-ea"/>
              </a:rPr>
              <a:t>CISC</a:t>
            </a:r>
            <a:r>
              <a:rPr lang="zh-CN" altLang="en-US" sz="2395">
                <a:sym typeface="+mn-ea"/>
              </a:rPr>
              <a:t>（复杂指令集计算机）体系结构</a:t>
            </a:r>
            <a:endParaRPr lang="zh-CN" altLang="en-US" sz="2395"/>
          </a:p>
          <a:p>
            <a:pPr lvl="1"/>
            <a:r>
              <a:rPr lang="zh-CN" altLang="en-US" sz="2395">
                <a:sym typeface="+mn-ea"/>
              </a:rPr>
              <a:t>设计策略：是使用</a:t>
            </a:r>
            <a:r>
              <a:rPr lang="zh-CN" altLang="en-US" sz="2395">
                <a:solidFill>
                  <a:srgbClr val="FF0000"/>
                </a:solidFill>
                <a:sym typeface="+mn-ea"/>
              </a:rPr>
              <a:t>大量</a:t>
            </a:r>
            <a:r>
              <a:rPr lang="zh-CN" altLang="en-US" sz="2395">
                <a:sym typeface="+mn-ea"/>
              </a:rPr>
              <a:t>的指令，包括</a:t>
            </a:r>
            <a:r>
              <a:rPr lang="zh-CN" altLang="en-US" sz="2395">
                <a:solidFill>
                  <a:srgbClr val="FF0000"/>
                </a:solidFill>
                <a:sym typeface="+mn-ea"/>
              </a:rPr>
              <a:t>复杂</a:t>
            </a:r>
            <a:r>
              <a:rPr lang="zh-CN" altLang="en-US" sz="2395">
                <a:sym typeface="+mn-ea"/>
              </a:rPr>
              <a:t>指令</a:t>
            </a:r>
            <a:endParaRPr lang="zh-CN" altLang="en-US" sz="2395"/>
          </a:p>
          <a:p>
            <a:pPr lvl="1"/>
            <a:r>
              <a:rPr lang="zh-CN" altLang="en-US" sz="2395">
                <a:sym typeface="+mn-ea"/>
              </a:rPr>
              <a:t>优点：程序设计</a:t>
            </a:r>
            <a:r>
              <a:rPr lang="zh-CN" altLang="en-US" sz="2395">
                <a:solidFill>
                  <a:srgbClr val="FF0000"/>
                </a:solidFill>
                <a:sym typeface="+mn-ea"/>
              </a:rPr>
              <a:t>更容易</a:t>
            </a:r>
            <a:r>
              <a:rPr lang="zh-CN" altLang="en-US" sz="2395">
                <a:sym typeface="+mn-ea"/>
              </a:rPr>
              <a:t>，因为每个简单的或复杂的任务都有一条对应的指令。程序员不需要写一大堆的指令去完成复杂的任务</a:t>
            </a:r>
            <a:endParaRPr lang="zh-CN" altLang="en-US" sz="2395"/>
          </a:p>
          <a:p>
            <a:pPr lvl="1"/>
            <a:r>
              <a:rPr lang="zh-CN" altLang="en-US" sz="2395">
                <a:sym typeface="+mn-ea"/>
              </a:rPr>
              <a:t>缺点：指令集的复杂性使得</a:t>
            </a:r>
            <a:r>
              <a:rPr lang="en-US" altLang="zh-CN" sz="2395">
                <a:sym typeface="+mn-ea"/>
              </a:rPr>
              <a:t>CPU</a:t>
            </a:r>
            <a:r>
              <a:rPr lang="zh-CN" altLang="en-US" sz="2395">
                <a:sym typeface="+mn-ea"/>
              </a:rPr>
              <a:t>和控制单元</a:t>
            </a:r>
            <a:r>
              <a:rPr lang="zh-CN" altLang="en-US" sz="2395">
                <a:solidFill>
                  <a:srgbClr val="FF0000"/>
                </a:solidFill>
                <a:sym typeface="+mn-ea"/>
              </a:rPr>
              <a:t>电路非常复杂</a:t>
            </a:r>
            <a:endParaRPr lang="zh-CN" altLang="en-US" sz="2395"/>
          </a:p>
          <a:p>
            <a:pPr lvl="1"/>
            <a:r>
              <a:rPr lang="zh-CN" altLang="en-US" sz="2395">
                <a:sym typeface="+mn-ea"/>
              </a:rPr>
              <a:t>应用：英特尔公司开发的</a:t>
            </a:r>
            <a:r>
              <a:rPr lang="zh-CN" altLang="en-US" sz="2395">
                <a:solidFill>
                  <a:srgbClr val="FF0000"/>
                </a:solidFill>
                <a:sym typeface="+mn-ea"/>
              </a:rPr>
              <a:t>奔腾系列</a:t>
            </a:r>
            <a:r>
              <a:rPr lang="en-US" altLang="zh-CN" sz="2395">
                <a:solidFill>
                  <a:srgbClr val="FF0000"/>
                </a:solidFill>
                <a:sym typeface="+mn-ea"/>
              </a:rPr>
              <a:t>CPU</a:t>
            </a:r>
            <a:endParaRPr lang="en-US" altLang="zh-CN" sz="2395">
              <a:solidFill>
                <a:srgbClr val="FF0000"/>
              </a:solidFill>
            </a:endParaRPr>
          </a:p>
          <a:p>
            <a:pPr marL="0" indent="0">
              <a:buNone/>
            </a:pPr>
            <a:endParaRPr lang="zh-CN" sz="2395"/>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——加法与减法</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假设使用32位体系结构的ARM处理器，要处理64位整数并要完成64位加法。上图（b）说明了64位算术运算中如何使用32位寄存器来传播进位。两个64位数已经保存到寄存器r1、r0和r3、r2中。</a:t>
            </a:r>
            <a:endParaRPr lang="en-US" altLang="zh-CN" sz="2400"/>
          </a:p>
          <a:p>
            <a:pPr marL="0" indent="0">
              <a:buNone/>
            </a:pPr>
            <a:r>
              <a:rPr lang="en-US" altLang="zh-CN" sz="2400"/>
              <a:t>指令ADDS r4,r0,r2，完成r0+r2并将结果保存到r4中，进位输出保存到CCR中进位位中。</a:t>
            </a:r>
            <a:endParaRPr lang="en-US" altLang="zh-CN" sz="2400"/>
          </a:p>
          <a:p>
            <a:pPr marL="0" indent="0">
              <a:buNone/>
            </a:pPr>
            <a:r>
              <a:rPr lang="en-US" altLang="zh-CN" sz="2400"/>
              <a:t>指令ADC r5,r1,r3将高位的两个数字相加时，进位位也被加到r1与r3的和中。</a:t>
            </a:r>
            <a:r>
              <a:rPr lang="en-US" altLang="zh-CN" sz="2400">
                <a:solidFill>
                  <a:srgbClr val="FF0000"/>
                </a:solidFill>
              </a:rPr>
              <a:t>助记符ADC</a:t>
            </a:r>
            <a:r>
              <a:rPr lang="en-US" altLang="zh-CN" sz="2400"/>
              <a:t>表示带进位的加法。</a:t>
            </a:r>
            <a:endParaRPr lang="en-US" altLang="zh-CN" sz="2400"/>
          </a:p>
          <a:p>
            <a:pPr marL="0" indent="0">
              <a:buNone/>
            </a:pPr>
            <a:endParaRPr lang="en-US" altLang="zh-CN" sz="2400"/>
          </a:p>
          <a:p>
            <a:pPr marL="0" indent="0">
              <a:buNone/>
            </a:pPr>
            <a:r>
              <a:rPr lang="en-US" altLang="zh-CN" sz="2400"/>
              <a:t>ARM还提供了</a:t>
            </a:r>
            <a:r>
              <a:rPr lang="en-US" altLang="zh-CN" sz="2400">
                <a:solidFill>
                  <a:srgbClr val="FF0000"/>
                </a:solidFill>
              </a:rPr>
              <a:t>SBC</a:t>
            </a:r>
            <a:r>
              <a:rPr lang="en-US" altLang="zh-CN" sz="2400"/>
              <a:t>或</a:t>
            </a:r>
            <a:r>
              <a:rPr lang="en-US" altLang="zh-CN" sz="2400">
                <a:solidFill>
                  <a:srgbClr val="FF0000"/>
                </a:solidFill>
              </a:rPr>
              <a:t>带借位的减法指令</a:t>
            </a:r>
            <a:r>
              <a:rPr lang="en-US" altLang="zh-CN" sz="2400"/>
              <a:t>来支持扩展精度的减法运算。</a:t>
            </a:r>
            <a:endParaRPr lang="en-US" altLang="zh-CN" sz="2400"/>
          </a:p>
          <a:p>
            <a:pPr marL="0" indent="0">
              <a:buNone/>
            </a:pPr>
            <a:endParaRPr lang="en-US" altLang="zh-CN" sz="2400"/>
          </a:p>
          <a:p>
            <a:pPr marL="0" indent="0">
              <a:buNone/>
            </a:pPr>
            <a:r>
              <a:rPr lang="en-US" altLang="zh-CN" sz="2400">
                <a:solidFill>
                  <a:srgbClr val="FF0000"/>
                </a:solidFill>
              </a:rPr>
              <a:t>逆减法指令RSB</a:t>
            </a:r>
            <a:r>
              <a:rPr lang="zh-CN" altLang="en-US" sz="2400"/>
              <a:t>：</a:t>
            </a:r>
            <a:r>
              <a:rPr lang="en-US" altLang="zh-CN" sz="2400"/>
              <a:t>减法指令SUB r1,r2,r3被定义为[r1]&lt;-[r2] – [r3]，逆减法指令RSB r1,r2,r3被定义为[r1]&lt;-[r3]-[r2]</a:t>
            </a:r>
            <a:endParaRPr lang="en-US" altLang="zh-CN" sz="240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——取负</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r>
              <a:rPr lang="en-US" altLang="zh-CN" sz="2400"/>
              <a:t>取负就是用零减去一个数字。如r0的负数就是0 - [r0]。ARM没有这样的取负指令。可以使用</a:t>
            </a:r>
            <a:r>
              <a:rPr lang="en-US" altLang="zh-CN" sz="2400">
                <a:solidFill>
                  <a:srgbClr val="FF0000"/>
                </a:solidFill>
              </a:rPr>
              <a:t>逆减法</a:t>
            </a:r>
            <a:r>
              <a:rPr lang="en-US" altLang="zh-CN" sz="2400"/>
              <a:t>来实现，因为RSB  r1,r1,#0等价于</a:t>
            </a:r>
            <a:r>
              <a:rPr lang="en-US" altLang="zh-CN" sz="2400">
                <a:solidFill>
                  <a:srgbClr val="FF0000"/>
                </a:solidFill>
              </a:rPr>
              <a:t>NEG  r1</a:t>
            </a:r>
            <a:endParaRPr lang="en-US" altLang="zh-CN" sz="2400">
              <a:solidFill>
                <a:srgbClr val="FF0000"/>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——比较</a:t>
            </a:r>
            <a:endParaRPr lang="en-US">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通过执行指令</a:t>
            </a:r>
            <a:r>
              <a:rPr lang="en-US" altLang="zh-CN" sz="2400">
                <a:solidFill>
                  <a:srgbClr val="FF0000"/>
                </a:solidFill>
              </a:rPr>
              <a:t>CMP Q,P</a:t>
            </a:r>
            <a:r>
              <a:rPr lang="en-US" altLang="zh-CN" sz="2400"/>
              <a:t>比较P和Q时，将发生</a:t>
            </a:r>
            <a:r>
              <a:rPr lang="en-US" altLang="zh-CN" sz="2400">
                <a:solidFill>
                  <a:srgbClr val="FF0000"/>
                </a:solidFill>
              </a:rPr>
              <a:t>显示比较</a:t>
            </a:r>
            <a:r>
              <a:rPr lang="en-US" altLang="zh-CN" sz="2400"/>
              <a:t>，这条指令会计算Q-P但</a:t>
            </a:r>
            <a:endParaRPr lang="en-US" altLang="zh-CN" sz="2400"/>
          </a:p>
          <a:p>
            <a:pPr marL="0" indent="0">
              <a:buNone/>
            </a:pPr>
            <a:r>
              <a:rPr lang="en-US" altLang="zh-CN" sz="2400">
                <a:solidFill>
                  <a:srgbClr val="FF0000"/>
                </a:solidFill>
              </a:rPr>
              <a:t>不会保存结果</a:t>
            </a:r>
            <a:r>
              <a:rPr lang="en-US" altLang="zh-CN" sz="2400"/>
              <a:t>。比较操作会</a:t>
            </a:r>
            <a:r>
              <a:rPr lang="en-US" altLang="zh-CN" sz="2400">
                <a:solidFill>
                  <a:srgbClr val="FF0000"/>
                </a:solidFill>
              </a:rPr>
              <a:t>修改CCR的内容</a:t>
            </a:r>
            <a:r>
              <a:rPr lang="en-US" altLang="zh-CN" sz="2400"/>
              <a:t>，后面的指令会测试CCR的值以决定</a:t>
            </a:r>
            <a:endParaRPr lang="en-US" altLang="zh-CN" sz="2400"/>
          </a:p>
          <a:p>
            <a:pPr marL="0" indent="0">
              <a:buNone/>
            </a:pPr>
            <a:r>
              <a:rPr lang="en-US" altLang="zh-CN" sz="2400"/>
              <a:t>按顺序继续执行还是进行跳转。</a:t>
            </a:r>
            <a:endParaRPr lang="en-US" altLang="zh-CN" sz="2400"/>
          </a:p>
          <a:p>
            <a:pPr marL="0" indent="0">
              <a:buNone/>
            </a:pPr>
            <a:endParaRPr lang="en-US" altLang="zh-CN" sz="2400"/>
          </a:p>
          <a:p>
            <a:pPr marL="0" indent="0">
              <a:buNone/>
            </a:pPr>
            <a:r>
              <a:rPr lang="en-US" altLang="zh-CN" sz="2400"/>
              <a:t>考虑下面的例子：</a:t>
            </a:r>
            <a:endParaRPr lang="en-US" altLang="zh-CN" sz="2400"/>
          </a:p>
          <a:p>
            <a:pPr marL="0" indent="0">
              <a:buNone/>
            </a:pPr>
            <a:r>
              <a:rPr lang="en-US" altLang="zh-CN" sz="2400"/>
              <a:t>		CMP	r1,r2		; r1=r2?</a:t>
            </a:r>
            <a:endParaRPr lang="en-US" altLang="zh-CN" sz="2400"/>
          </a:p>
          <a:p>
            <a:pPr marL="0" indent="0">
              <a:buNone/>
            </a:pPr>
            <a:r>
              <a:rPr lang="en-US" altLang="zh-CN" sz="2400"/>
              <a:t>		BEQ	DoThis		; 如果相等则跳转到DoThis</a:t>
            </a:r>
            <a:endParaRPr lang="en-US" altLang="zh-CN" sz="2400"/>
          </a:p>
          <a:p>
            <a:pPr marL="0" indent="0">
              <a:buNone/>
            </a:pPr>
            <a:r>
              <a:rPr lang="en-US" altLang="zh-CN" sz="2400"/>
              <a:t>		ADD	r1,r1,#1	; 否则r1 = r1 + 1</a:t>
            </a:r>
            <a:endParaRPr lang="en-US" altLang="zh-CN" sz="2400"/>
          </a:p>
          <a:p>
            <a:pPr marL="0" indent="0">
              <a:buNone/>
            </a:pPr>
            <a:r>
              <a:rPr lang="en-US" altLang="zh-CN" sz="2400"/>
              <a:t>		B	Next		; 不要忘记跳过THEN部分代码</a:t>
            </a:r>
            <a:endParaRPr lang="en-US" altLang="zh-CN" sz="2400"/>
          </a:p>
          <a:p>
            <a:pPr marL="0" indent="0">
              <a:buNone/>
            </a:pPr>
            <a:r>
              <a:rPr lang="en-US" altLang="zh-CN" sz="2400"/>
              <a:t>		.</a:t>
            </a:r>
            <a:endParaRPr lang="en-US" altLang="zh-CN" sz="2400"/>
          </a:p>
          <a:p>
            <a:pPr marL="0" indent="0">
              <a:buNone/>
            </a:pPr>
            <a:r>
              <a:rPr lang="en-US" altLang="zh-CN" sz="2400"/>
              <a:t>DoThis		SUB	r1,r1,#1	; r1 = r1 -1</a:t>
            </a:r>
            <a:endParaRPr lang="en-US" altLang="zh-CN" sz="2400"/>
          </a:p>
          <a:p>
            <a:pPr marL="0" indent="0">
              <a:buNone/>
            </a:pPr>
            <a:r>
              <a:rPr lang="en-US" altLang="zh-CN" sz="2400"/>
              <a:t>Next			…		; 两个分叉汇聚于此</a:t>
            </a:r>
            <a:endParaRPr lang="en-US" altLang="zh-CN" sz="240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——乘法</a:t>
            </a:r>
            <a:endParaRPr lang="en-US">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乘法运算将两个</a:t>
            </a:r>
            <a:r>
              <a:rPr lang="en-US" altLang="zh-CN" sz="2400">
                <a:solidFill>
                  <a:srgbClr val="FF0000"/>
                </a:solidFill>
              </a:rPr>
              <a:t>m位</a:t>
            </a:r>
            <a:r>
              <a:rPr lang="en-US" altLang="zh-CN" sz="2400"/>
              <a:t>的操作数相乘，得到一个</a:t>
            </a:r>
            <a:r>
              <a:rPr lang="en-US" altLang="zh-CN" sz="2400">
                <a:solidFill>
                  <a:srgbClr val="FF0000"/>
                </a:solidFill>
              </a:rPr>
              <a:t>2m</a:t>
            </a:r>
            <a:r>
              <a:rPr lang="en-US" altLang="zh-CN" sz="2400"/>
              <a:t>位 的积。结果的位长加倍带</a:t>
            </a:r>
            <a:endParaRPr lang="en-US" altLang="zh-CN" sz="2400"/>
          </a:p>
          <a:p>
            <a:pPr marL="0" indent="0">
              <a:buNone/>
            </a:pPr>
            <a:r>
              <a:rPr lang="en-US" altLang="zh-CN" sz="2400"/>
              <a:t>来一个问题。计算机要么自动将结果截断，32位乘以32位得到一个32位结果。</a:t>
            </a:r>
            <a:endParaRPr lang="en-US" altLang="zh-CN" sz="2400"/>
          </a:p>
          <a:p>
            <a:pPr marL="0" indent="0">
              <a:buNone/>
            </a:pPr>
            <a:r>
              <a:rPr lang="en-US" altLang="zh-CN" sz="2400"/>
              <a:t>要么设计一个四操作数指令：两个源操作数，两个目的操作数（分别保存结果</a:t>
            </a:r>
            <a:endParaRPr lang="en-US" altLang="zh-CN" sz="2400"/>
          </a:p>
          <a:p>
            <a:pPr marL="0" indent="0">
              <a:buNone/>
            </a:pPr>
            <a:r>
              <a:rPr lang="en-US" altLang="zh-CN" sz="2400"/>
              <a:t>的高半部分和低半部分）。而且，二进制补码加减法运算能得到正确结果，但</a:t>
            </a:r>
            <a:endParaRPr lang="en-US" altLang="zh-CN" sz="2400"/>
          </a:p>
          <a:p>
            <a:pPr marL="0" indent="0">
              <a:buNone/>
            </a:pPr>
            <a:r>
              <a:rPr lang="en-US" altLang="zh-CN" sz="2400"/>
              <a:t>乘除法却不一定，即对有符号和无符号数不能使用同样的乘法操作。</a:t>
            </a:r>
            <a:endParaRPr lang="en-US" altLang="zh-CN" sz="2400"/>
          </a:p>
          <a:p>
            <a:pPr marL="0" indent="0">
              <a:buNone/>
            </a:pPr>
            <a:endParaRPr lang="en-US" altLang="zh-CN" sz="2400"/>
          </a:p>
          <a:p>
            <a:pPr marL="0" indent="0">
              <a:buNone/>
            </a:pPr>
            <a:r>
              <a:rPr lang="en-US" altLang="zh-CN" sz="2400"/>
              <a:t>有些微处理器提供了有符号和无符号乘法操作，以及结果为32位的16位乘法、</a:t>
            </a:r>
            <a:endParaRPr lang="en-US" altLang="zh-CN" sz="2400"/>
          </a:p>
          <a:p>
            <a:pPr marL="0" indent="0">
              <a:buNone/>
            </a:pPr>
            <a:r>
              <a:rPr lang="en-US" altLang="zh-CN" sz="2400"/>
              <a:t>结果为64位的32位乘法。</a:t>
            </a:r>
            <a:endParaRPr lang="en-US" altLang="zh-CN" sz="240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ARM乘法</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除了32位乘法指令MUL外，ARM还包括</a:t>
            </a:r>
            <a:r>
              <a:rPr lang="zh-CN" altLang="en-US" sz="2400"/>
              <a:t>：</a:t>
            </a:r>
            <a:endParaRPr lang="zh-CN" altLang="en-US" sz="2400"/>
          </a:p>
          <a:p>
            <a:pPr marL="0" indent="0">
              <a:buNone/>
            </a:pPr>
            <a:endParaRPr lang="en-US" altLang="zh-CN" sz="2400"/>
          </a:p>
          <a:p>
            <a:pPr marL="0" indent="0">
              <a:buNone/>
            </a:pPr>
            <a:r>
              <a:rPr lang="en-US" altLang="zh-CN" sz="2400"/>
              <a:t>UMULL		无符号长整型乘法（Rm x Rd乘积为64位，存放在</a:t>
            </a:r>
            <a:r>
              <a:rPr lang="zh-CN" altLang="en-US" sz="2400"/>
              <a:t>两个</a:t>
            </a:r>
            <a:r>
              <a:rPr lang="en-US" altLang="zh-CN" sz="2400"/>
              <a:t>寄存器中）</a:t>
            </a:r>
            <a:endParaRPr lang="en-US" altLang="zh-CN" sz="2400"/>
          </a:p>
          <a:p>
            <a:pPr marL="0" indent="0">
              <a:buNone/>
            </a:pPr>
            <a:r>
              <a:rPr lang="en-US" altLang="zh-CN" sz="2400"/>
              <a:t>UMLAL		无符号长整型乘累加</a:t>
            </a:r>
            <a:endParaRPr lang="en-US" altLang="zh-CN" sz="2400"/>
          </a:p>
          <a:p>
            <a:pPr marL="0" indent="0">
              <a:buNone/>
            </a:pPr>
            <a:r>
              <a:rPr lang="en-US" altLang="zh-CN" sz="2400"/>
              <a:t>SMULL		有符号长整型乘法</a:t>
            </a:r>
            <a:endParaRPr lang="en-US" altLang="zh-CN" sz="2400"/>
          </a:p>
          <a:p>
            <a:pPr marL="0" indent="0">
              <a:buNone/>
            </a:pPr>
            <a:r>
              <a:rPr lang="en-US" altLang="zh-CN" sz="2400"/>
              <a:t>SMLAL		有符号长整型乘累加</a:t>
            </a:r>
            <a:endParaRPr lang="en-US" altLang="zh-CN" sz="240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ARM乘法指令MUL</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ARM乘法指令</a:t>
            </a:r>
            <a:r>
              <a:rPr lang="en-US" altLang="zh-CN" sz="2400">
                <a:solidFill>
                  <a:srgbClr val="FF0000"/>
                </a:solidFill>
              </a:rPr>
              <a:t>MUL</a:t>
            </a:r>
            <a:r>
              <a:rPr lang="en-US" altLang="zh-CN" sz="2400"/>
              <a:t> Rd,Rm,Rs计算保存在32位寄存器Rm和Rs中的两个32位有符号数的积，将结果保存在32位寄存器Rd中，</a:t>
            </a:r>
            <a:r>
              <a:rPr lang="zh-CN" altLang="en-US" sz="2400"/>
              <a:t>仅</a:t>
            </a:r>
            <a:r>
              <a:rPr lang="en-US" altLang="zh-CN" sz="2400"/>
              <a:t>存放64位积的低32位。当然，应保证结果不超出范围。如，计算121乘96：</a:t>
            </a:r>
            <a:endParaRPr lang="en-US" altLang="zh-CN" sz="2400"/>
          </a:p>
          <a:p>
            <a:pPr marL="0" indent="0">
              <a:buNone/>
            </a:pPr>
            <a:r>
              <a:rPr lang="en-US" altLang="zh-CN" sz="2400"/>
              <a:t>		MOV	r0,#121	; 将121加载到r0中</a:t>
            </a:r>
            <a:endParaRPr lang="en-US" altLang="zh-CN" sz="2400"/>
          </a:p>
          <a:p>
            <a:pPr marL="0" indent="0">
              <a:buNone/>
            </a:pPr>
            <a:r>
              <a:rPr lang="en-US" altLang="zh-CN" sz="2400"/>
              <a:t>		MOV	r1,#96		; 将96加载到r1中</a:t>
            </a:r>
            <a:endParaRPr lang="en-US" altLang="zh-CN" sz="2400"/>
          </a:p>
          <a:p>
            <a:pPr marL="0" indent="0">
              <a:buNone/>
            </a:pPr>
            <a:r>
              <a:rPr lang="en-US" altLang="zh-CN" sz="2400"/>
              <a:t>		MUL	r2,r0,r1	; r2 = r0 x r1</a:t>
            </a:r>
            <a:endParaRPr lang="en-US" altLang="zh-CN" sz="2400"/>
          </a:p>
          <a:p>
            <a:pPr marL="0" indent="0">
              <a:buNone/>
            </a:pPr>
            <a:endParaRPr lang="en-US" altLang="zh-CN" sz="2400"/>
          </a:p>
          <a:p>
            <a:pPr marL="0" indent="0">
              <a:buNone/>
            </a:pPr>
            <a:r>
              <a:rPr lang="en-US" altLang="zh-CN" sz="2400"/>
              <a:t>目的寄存器Rd和源寄存器Rm不用使用相同的寄存器，因为ARM在乘法计算过程中将Rd当作临时寄存器使用，这是Arm的一个特点。</a:t>
            </a:r>
            <a:endParaRPr lang="en-US" altLang="zh-CN" sz="240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ARM乘累加指令MLA</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ARM</a:t>
            </a:r>
            <a:r>
              <a:rPr lang="en-US" altLang="zh-CN" sz="2400">
                <a:solidFill>
                  <a:srgbClr val="FF0000"/>
                </a:solidFill>
              </a:rPr>
              <a:t>乘累加</a:t>
            </a:r>
            <a:r>
              <a:rPr lang="en-US" altLang="zh-CN" sz="2400"/>
              <a:t>指令</a:t>
            </a:r>
            <a:r>
              <a:rPr lang="en-US" altLang="zh-CN" sz="2400">
                <a:solidFill>
                  <a:srgbClr val="FF0000"/>
                </a:solidFill>
              </a:rPr>
              <a:t>MLA</a:t>
            </a:r>
            <a:r>
              <a:rPr lang="en-US" altLang="zh-CN" sz="2400"/>
              <a:t>，先进行乘法，再将乘积与另一个数相加。</a:t>
            </a:r>
            <a:endParaRPr lang="en-US" altLang="zh-CN" sz="2400"/>
          </a:p>
          <a:p>
            <a:pPr marL="0" indent="0">
              <a:buNone/>
            </a:pPr>
            <a:r>
              <a:rPr lang="en-US" altLang="zh-CN" sz="2400"/>
              <a:t>MLA指令采用四操作数形式：MLA Rd,Rm,Rs,Rn。RTL定义为[Rd]&lt;-[Rm]x[Rs]+[Rn]，32位数与32位数的乘积被截断为低32位结果。</a:t>
            </a:r>
            <a:endParaRPr lang="en-US" altLang="zh-CN" sz="240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内积运算</a:t>
            </a:r>
            <a:endParaRPr>
              <a:sym typeface="+mn-ea"/>
            </a:endParaRPr>
          </a:p>
        </p:txBody>
      </p:sp>
      <p:sp>
        <p:nvSpPr>
          <p:cNvPr id="3" name="内容占位符 2"/>
          <p:cNvSpPr/>
          <p:nvPr>
            <p:ph idx="1"/>
          </p:nvPr>
        </p:nvSpPr>
        <p:spPr>
          <a:xfrm>
            <a:off x="838835" y="1219835"/>
            <a:ext cx="10631805" cy="5536565"/>
          </a:xfrm>
        </p:spPr>
        <p:txBody>
          <a:bodyPr>
            <a:normAutofit fontScale="70000"/>
          </a:bodyPr>
          <a:p>
            <a:pPr marL="0" indent="0">
              <a:buNone/>
            </a:pPr>
            <a:r>
              <a:rPr lang="en-US" altLang="zh-CN" sz="2400"/>
              <a:t>ARM乘累加操作使用一条指令完成乘法和加法运算，支持内积计算。</a:t>
            </a:r>
            <a:endParaRPr lang="en-US" altLang="zh-CN" sz="2400"/>
          </a:p>
          <a:p>
            <a:pPr marL="0" indent="0">
              <a:buNone/>
            </a:pPr>
            <a:r>
              <a:rPr lang="en-US" altLang="zh-CN" sz="2400"/>
              <a:t>假设向量a有n个元素a</a:t>
            </a:r>
            <a:r>
              <a:rPr lang="en-US" altLang="zh-CN" sz="2400" baseline="-25000"/>
              <a:t>1</a:t>
            </a:r>
            <a:r>
              <a:rPr lang="en-US" altLang="zh-CN" sz="2400"/>
              <a:t>，a</a:t>
            </a:r>
            <a:r>
              <a:rPr lang="en-US" altLang="zh-CN" sz="2400" baseline="-25000"/>
              <a:t>2</a:t>
            </a:r>
            <a:r>
              <a:rPr lang="en-US" altLang="zh-CN" sz="2400"/>
              <a:t>，…，a</a:t>
            </a:r>
            <a:r>
              <a:rPr lang="en-US" altLang="zh-CN" sz="2400" baseline="-25000"/>
              <a:t>n</a:t>
            </a:r>
            <a:r>
              <a:rPr lang="en-US" altLang="zh-CN" sz="2400"/>
              <a:t>，向量b有n个元素b</a:t>
            </a:r>
            <a:r>
              <a:rPr lang="en-US" altLang="zh-CN" sz="2400" baseline="-25000"/>
              <a:t>1</a:t>
            </a:r>
            <a:r>
              <a:rPr lang="en-US" altLang="zh-CN" sz="2400"/>
              <a:t>，b</a:t>
            </a:r>
            <a:r>
              <a:rPr lang="en-US" altLang="zh-CN" sz="2400" baseline="-25000"/>
              <a:t>2</a:t>
            </a:r>
            <a:r>
              <a:rPr lang="en-US" altLang="zh-CN" sz="2400"/>
              <a:t>，…，b</a:t>
            </a:r>
            <a:r>
              <a:rPr lang="en-US" altLang="zh-CN" sz="2400" baseline="-25000"/>
              <a:t>n</a:t>
            </a:r>
            <a:r>
              <a:rPr lang="en-US" altLang="zh-CN" sz="2400"/>
              <a:t>，则a与b的内积就是标量s=a x b = a</a:t>
            </a:r>
            <a:r>
              <a:rPr lang="en-US" altLang="zh-CN" sz="2400" baseline="-25000"/>
              <a:t>1</a:t>
            </a:r>
            <a:r>
              <a:rPr lang="en-US" altLang="zh-CN" sz="2400"/>
              <a:t> x b</a:t>
            </a:r>
            <a:r>
              <a:rPr lang="en-US" altLang="zh-CN" sz="2400" baseline="-25000"/>
              <a:t>1</a:t>
            </a:r>
            <a:r>
              <a:rPr lang="en-US" altLang="zh-CN" sz="2400"/>
              <a:t> + a</a:t>
            </a:r>
            <a:r>
              <a:rPr lang="en-US" altLang="zh-CN" sz="2400" baseline="-25000"/>
              <a:t>2 </a:t>
            </a:r>
            <a:r>
              <a:rPr lang="en-US" altLang="zh-CN" sz="2400"/>
              <a:t>x b</a:t>
            </a:r>
            <a:r>
              <a:rPr lang="en-US" altLang="zh-CN" sz="2400" baseline="-25000"/>
              <a:t>2</a:t>
            </a:r>
            <a:r>
              <a:rPr lang="en-US" altLang="zh-CN" sz="2400"/>
              <a:t> +…+ a</a:t>
            </a:r>
            <a:r>
              <a:rPr lang="en-US" altLang="zh-CN" sz="2400" baseline="-25000"/>
              <a:t>n</a:t>
            </a:r>
            <a:r>
              <a:rPr lang="en-US" altLang="zh-CN" sz="2400"/>
              <a:t> x b</a:t>
            </a:r>
            <a:r>
              <a:rPr lang="en-US" altLang="zh-CN" sz="2400" baseline="-25000"/>
              <a:t>n</a:t>
            </a:r>
            <a:endParaRPr lang="en-US" altLang="zh-CN" sz="2400"/>
          </a:p>
          <a:p>
            <a:pPr marL="0" indent="0">
              <a:buNone/>
            </a:pPr>
            <a:r>
              <a:rPr lang="en-US" altLang="zh-CN" sz="2400"/>
              <a:t>下面代码段展示MAL指令计算两个n元素向量Vector1和Vector2的内积：</a:t>
            </a:r>
            <a:endParaRPr lang="en-US" altLang="zh-CN" sz="2400"/>
          </a:p>
          <a:p>
            <a:pPr marL="0" indent="0">
              <a:buNone/>
            </a:pPr>
            <a:r>
              <a:rPr lang="en-US" altLang="zh-CN" sz="2400"/>
              <a:t>		n	EQU	4</a:t>
            </a:r>
            <a:endParaRPr lang="en-US" altLang="zh-CN" sz="2400"/>
          </a:p>
          <a:p>
            <a:pPr marL="0" indent="0">
              <a:buNone/>
            </a:pPr>
            <a:r>
              <a:rPr lang="en-US" altLang="zh-CN" sz="2400"/>
              <a:t>			MOV	r4,#n		; r4为循环计数器</a:t>
            </a:r>
            <a:endParaRPr lang="en-US" altLang="zh-CN" sz="2400"/>
          </a:p>
          <a:p>
            <a:pPr marL="0" indent="0">
              <a:buNone/>
            </a:pPr>
            <a:r>
              <a:rPr lang="en-US" altLang="zh-CN" sz="2400"/>
              <a:t>			MOV	r3,#0		; 将内积清零 </a:t>
            </a:r>
            <a:endParaRPr lang="en-US" altLang="zh-CN" sz="2400"/>
          </a:p>
          <a:p>
            <a:pPr marL="0" indent="0">
              <a:buNone/>
            </a:pPr>
            <a:r>
              <a:rPr lang="en-US" altLang="zh-CN" sz="2400"/>
              <a:t>			ADR	r5,Vector1	; r5指向Vector1</a:t>
            </a:r>
            <a:endParaRPr lang="en-US" altLang="zh-CN" sz="2400"/>
          </a:p>
          <a:p>
            <a:pPr marL="0" indent="0">
              <a:buNone/>
            </a:pPr>
            <a:r>
              <a:rPr lang="en-US" altLang="zh-CN" sz="2400"/>
              <a:t>			ADR	r6,Vector2	; r6指向Vector2</a:t>
            </a:r>
            <a:endParaRPr lang="en-US" altLang="zh-CN" sz="2400"/>
          </a:p>
          <a:p>
            <a:pPr marL="0" indent="0">
              <a:buNone/>
            </a:pPr>
            <a:r>
              <a:rPr lang="en-US" altLang="zh-CN" sz="2400"/>
              <a:t>			</a:t>
            </a:r>
            <a:endParaRPr lang="en-US" altLang="zh-CN" sz="2400"/>
          </a:p>
          <a:p>
            <a:pPr marL="0" indent="0">
              <a:buNone/>
            </a:pPr>
            <a:r>
              <a:rPr lang="en-US" altLang="zh-CN" sz="2400"/>
              <a:t>		Loop	LDR	r0,[r5],#4	; REPEAT 读向量Vector1的一个元素并更新指针</a:t>
            </a:r>
            <a:endParaRPr lang="en-US" altLang="zh-CN" sz="2400"/>
          </a:p>
          <a:p>
            <a:pPr marL="0" indent="0">
              <a:buNone/>
            </a:pPr>
            <a:r>
              <a:rPr lang="en-US" altLang="zh-CN" sz="2400"/>
              <a:t>			LDR	r1,[r6],#4	;	读取向量Vector2的相应元素</a:t>
            </a:r>
            <a:endParaRPr lang="en-US" altLang="zh-CN" sz="2400"/>
          </a:p>
          <a:p>
            <a:pPr marL="0" indent="0">
              <a:buNone/>
            </a:pPr>
            <a:r>
              <a:rPr lang="en-US" altLang="zh-CN" sz="2400"/>
              <a:t>			MLA	r3,r0,r1,r3	;	乘累加操作r3= r3 + r0 x r1</a:t>
            </a:r>
            <a:endParaRPr lang="en-US" altLang="zh-CN" sz="2400"/>
          </a:p>
          <a:p>
            <a:pPr marL="0" indent="0">
              <a:buNone/>
            </a:pPr>
            <a:r>
              <a:rPr lang="en-US" altLang="zh-CN" sz="2400"/>
              <a:t>			SUBS	r4,r4,#1		;	循环计数器递减（更新CCR）</a:t>
            </a:r>
            <a:endParaRPr lang="en-US" altLang="zh-CN" sz="2400"/>
          </a:p>
          <a:p>
            <a:pPr marL="0" indent="0">
              <a:buNone/>
            </a:pPr>
            <a:r>
              <a:rPr lang="en-US" altLang="zh-CN" sz="2400"/>
              <a:t>			BNE	Loop		; UNTIL所有计算完毕</a:t>
            </a:r>
            <a:endParaRPr lang="en-US" altLang="zh-CN" sz="24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内积运算</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下图给出查询执行后的一个快照，使用了两个值分别为（1,2,3,4）和（2,3,4,5）的四元素向量，内积为1x2 + 2x3 + 3x4 + 4x5 = 40或28</a:t>
            </a:r>
            <a:r>
              <a:rPr lang="en-US" altLang="zh-CN" sz="2400" baseline="-25000"/>
              <a:t>16</a:t>
            </a:r>
            <a:r>
              <a:rPr lang="en-US" altLang="zh-CN" sz="2400"/>
              <a:t>，图中寄存器r3的值就是28</a:t>
            </a:r>
            <a:r>
              <a:rPr lang="en-US" altLang="zh-CN" sz="2400" baseline="-25000"/>
              <a:t>16</a:t>
            </a:r>
            <a:r>
              <a:rPr lang="en-US" altLang="zh-CN" sz="2400"/>
              <a:t>：</a:t>
            </a:r>
            <a:endParaRPr lang="en-US" altLang="zh-CN" sz="2400"/>
          </a:p>
        </p:txBody>
      </p:sp>
      <p:pic>
        <p:nvPicPr>
          <p:cNvPr id="146" name="图片 146"/>
          <p:cNvPicPr>
            <a:picLocks noChangeAspect="1"/>
          </p:cNvPicPr>
          <p:nvPr/>
        </p:nvPicPr>
        <p:blipFill>
          <a:blip r:embed="rId1"/>
          <a:stretch>
            <a:fillRect/>
          </a:stretch>
        </p:blipFill>
        <p:spPr>
          <a:xfrm>
            <a:off x="2767965" y="1981200"/>
            <a:ext cx="7324725" cy="4772660"/>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——除法</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endParaRPr lang="en-US" altLang="zh-CN" sz="2400"/>
          </a:p>
          <a:p>
            <a:pPr marL="0" indent="0">
              <a:buNone/>
            </a:pPr>
            <a:r>
              <a:rPr lang="en-US" altLang="zh-CN" sz="2400"/>
              <a:t>除法操作面临着与乘法一样的问题：一个2m位数除以一个m位数会得到商和余数。</a:t>
            </a:r>
            <a:r>
              <a:rPr lang="en-US" altLang="zh-CN" sz="2400">
                <a:solidFill>
                  <a:srgbClr val="FF0000"/>
                </a:solidFill>
              </a:rPr>
              <a:t>ARM没有实现除法运算</a:t>
            </a:r>
            <a:r>
              <a:rPr lang="en-US" altLang="zh-CN" sz="2400"/>
              <a:t>，程序员必须自己编写除法程序。</a:t>
            </a:r>
            <a:endParaRPr lang="en-US" altLang="zh-CN"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1.3计算机的发展</a:t>
            </a:r>
            <a:endParaRPr lang="zh-CN" altLang="en-US"/>
          </a:p>
        </p:txBody>
      </p:sp>
      <p:sp>
        <p:nvSpPr>
          <p:cNvPr id="3" name="内容占位符 2"/>
          <p:cNvSpPr>
            <a:spLocks noGrp="1"/>
          </p:cNvSpPr>
          <p:nvPr>
            <p:ph idx="1"/>
          </p:nvPr>
        </p:nvSpPr>
        <p:spPr/>
        <p:txBody>
          <a:bodyPr/>
          <a:p>
            <a:r>
              <a:t>1.3.1机械计算机</a:t>
            </a:r>
          </a:p>
          <a:p>
            <a:r>
              <a:t>1.3.2机电式计算机</a:t>
            </a:r>
          </a:p>
          <a:p>
            <a:r>
              <a:t>1.3.3早期的电子计算机</a:t>
            </a:r>
          </a:p>
          <a:p>
            <a:r>
              <a:t>1.3.4微机和PC革命</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3.5.2位操作</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逻辑操作也叫</a:t>
            </a:r>
            <a:r>
              <a:rPr lang="en-US" altLang="zh-CN" sz="2400">
                <a:solidFill>
                  <a:srgbClr val="FF0000"/>
                </a:solidFill>
              </a:rPr>
              <a:t>位操作</a:t>
            </a:r>
            <a:r>
              <a:rPr lang="en-US" altLang="zh-CN" sz="2400"/>
              <a:t>，这些操作被应用到寄存器的每一位。微处理器一般只支持AND</a:t>
            </a:r>
            <a:r>
              <a:rPr lang="zh-CN" altLang="en-US" sz="2400"/>
              <a:t>（与）</a:t>
            </a:r>
            <a:r>
              <a:rPr lang="en-US" altLang="zh-CN" sz="2400"/>
              <a:t>、OR</a:t>
            </a:r>
            <a:r>
              <a:rPr lang="zh-CN" altLang="en-US" sz="2400"/>
              <a:t>（或）</a:t>
            </a:r>
            <a:r>
              <a:rPr lang="en-US" altLang="zh-CN" sz="2400"/>
              <a:t>、NOT</a:t>
            </a:r>
            <a:r>
              <a:rPr lang="zh-CN" altLang="en-US" sz="2400"/>
              <a:t>（非）</a:t>
            </a:r>
            <a:r>
              <a:rPr lang="en-US" altLang="zh-CN" sz="2400"/>
              <a:t>和EOR或</a:t>
            </a:r>
            <a:r>
              <a:rPr lang="zh-CN" altLang="en-US" sz="2400"/>
              <a:t>（异或）</a:t>
            </a:r>
            <a:r>
              <a:rPr lang="en-US" altLang="zh-CN" sz="2400"/>
              <a:t>操作。</a:t>
            </a:r>
            <a:endParaRPr lang="en-US" altLang="zh-CN" sz="2400"/>
          </a:p>
          <a:p>
            <a:pPr marL="0" indent="0">
              <a:buNone/>
            </a:pPr>
            <a:endParaRPr lang="en-US" altLang="zh-CN" sz="2400"/>
          </a:p>
          <a:p>
            <a:pPr marL="0" indent="0">
              <a:buNone/>
            </a:pPr>
            <a:r>
              <a:rPr lang="en-US" altLang="zh-CN" sz="2400"/>
              <a:t>下面说明了对r1=11001010</a:t>
            </a:r>
            <a:r>
              <a:rPr lang="en-US" altLang="zh-CN" sz="2400" baseline="-25000"/>
              <a:t>2</a:t>
            </a:r>
            <a:r>
              <a:rPr lang="en-US" altLang="zh-CN" sz="2400"/>
              <a:t>和 r0=00001111</a:t>
            </a:r>
            <a:r>
              <a:rPr lang="en-US" altLang="zh-CN" sz="2400" baseline="-25000"/>
              <a:t>2</a:t>
            </a:r>
            <a:r>
              <a:rPr lang="en-US" altLang="zh-CN" sz="2400"/>
              <a:t>进行的逻辑操作：</a:t>
            </a:r>
            <a:endParaRPr lang="en-US" altLang="zh-CN" sz="2400"/>
          </a:p>
          <a:p>
            <a:pPr marL="0" indent="0">
              <a:buNone/>
            </a:pPr>
            <a:endParaRPr lang="en-US" altLang="zh-CN" sz="2400"/>
          </a:p>
          <a:p>
            <a:pPr marL="0" indent="0">
              <a:buNone/>
            </a:pPr>
            <a:endParaRPr lang="en-US" altLang="zh-CN" sz="2400"/>
          </a:p>
        </p:txBody>
      </p:sp>
      <p:pic>
        <p:nvPicPr>
          <p:cNvPr id="147" name="图片 147"/>
          <p:cNvPicPr>
            <a:picLocks noChangeAspect="1"/>
          </p:cNvPicPr>
          <p:nvPr/>
        </p:nvPicPr>
        <p:blipFill>
          <a:blip r:embed="rId1"/>
          <a:stretch>
            <a:fillRect/>
          </a:stretch>
        </p:blipFill>
        <p:spPr>
          <a:xfrm>
            <a:off x="2081530" y="3163570"/>
            <a:ext cx="8448040" cy="1863725"/>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3.5.2位操作</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逻辑运算的典型应用就是</a:t>
            </a:r>
            <a:r>
              <a:rPr lang="en-US" altLang="zh-CN" sz="2400">
                <a:solidFill>
                  <a:srgbClr val="FF0000"/>
                </a:solidFill>
              </a:rPr>
              <a:t>数据合并</a:t>
            </a:r>
            <a:r>
              <a:rPr lang="en-US" altLang="zh-CN" sz="2400"/>
              <a:t>，即把多个变量合并到一个寄存器或存储单元中。</a:t>
            </a:r>
            <a:endParaRPr lang="en-US" altLang="zh-CN" sz="2400"/>
          </a:p>
          <a:p>
            <a:pPr marL="0" indent="0">
              <a:buNone/>
            </a:pPr>
            <a:endParaRPr lang="en-US" altLang="zh-CN" sz="2400"/>
          </a:p>
          <a:p>
            <a:pPr marL="0" indent="0">
              <a:buNone/>
            </a:pPr>
            <a:r>
              <a:rPr lang="en-US" altLang="zh-CN" sz="2400"/>
              <a:t>假设寄存器r0包含8位数bbbbbbxx，寄存器r1包含8位数bbbyyybb，寄存器r2包</a:t>
            </a:r>
            <a:r>
              <a:rPr lang="zh-CN" altLang="en-US" sz="2400"/>
              <a:t>、</a:t>
            </a:r>
            <a:endParaRPr lang="zh-CN" altLang="en-US" sz="2400"/>
          </a:p>
          <a:p>
            <a:pPr marL="0" indent="0">
              <a:buNone/>
            </a:pPr>
            <a:r>
              <a:rPr lang="en-US" altLang="zh-CN" sz="2400"/>
              <a:t>含8位数zzzbbbbb，x、y、z代表需要的位，b是不需要的位。希望把这些位合并</a:t>
            </a:r>
            <a:endParaRPr lang="en-US" altLang="zh-CN" sz="2400"/>
          </a:p>
          <a:p>
            <a:pPr marL="0" indent="0">
              <a:buNone/>
            </a:pPr>
            <a:r>
              <a:rPr lang="en-US" altLang="zh-CN" sz="2400"/>
              <a:t>得到最后</a:t>
            </a:r>
            <a:r>
              <a:rPr lang="zh-CN" altLang="en-US" sz="2400"/>
              <a:t>结果</a:t>
            </a:r>
            <a:r>
              <a:rPr lang="en-US" altLang="zh-CN" sz="2400"/>
              <a:t>zzzyyyxx。通过以下代码可以到达目的：</a:t>
            </a:r>
            <a:endParaRPr lang="en-US" altLang="zh-CN" sz="2400"/>
          </a:p>
          <a:p>
            <a:pPr marL="0" indent="0">
              <a:buNone/>
            </a:pPr>
            <a:r>
              <a:rPr lang="en-US" altLang="zh-CN" sz="2400"/>
              <a:t>		AND	r0,r0,#2_00000011	; 保留2位xx，其他屏蔽</a:t>
            </a:r>
            <a:endParaRPr lang="en-US" altLang="zh-CN" sz="2400"/>
          </a:p>
          <a:p>
            <a:pPr marL="0" indent="0">
              <a:buNone/>
            </a:pPr>
            <a:r>
              <a:rPr lang="en-US" altLang="zh-CN" sz="2400"/>
              <a:t>		AND	r1,r1,#2_00011100	; 保留3位yyy，其他屏蔽</a:t>
            </a:r>
            <a:endParaRPr lang="en-US" altLang="zh-CN" sz="2400"/>
          </a:p>
          <a:p>
            <a:pPr marL="0" indent="0">
              <a:buNone/>
            </a:pPr>
            <a:r>
              <a:rPr lang="en-US" altLang="zh-CN" sz="2400"/>
              <a:t>		AND 	r2,r2,#2_11100000	; 保留3位zzz，其他屏蔽</a:t>
            </a:r>
            <a:endParaRPr lang="en-US" altLang="zh-CN" sz="2400"/>
          </a:p>
          <a:p>
            <a:pPr marL="0" indent="0">
              <a:buNone/>
            </a:pPr>
            <a:r>
              <a:rPr lang="en-US" altLang="zh-CN" sz="2400"/>
              <a:t>		OR	r0,r0,r1		; 合并r1和r0得到000yyyxx</a:t>
            </a:r>
            <a:endParaRPr lang="en-US" altLang="zh-CN" sz="2400"/>
          </a:p>
          <a:p>
            <a:pPr marL="0" indent="0">
              <a:buNone/>
            </a:pPr>
            <a:r>
              <a:rPr lang="en-US" altLang="zh-CN" sz="2400"/>
              <a:t>		OR	r0,r0,r2		; 合并r2和r0得到zzzyyyxx</a:t>
            </a:r>
            <a:endParaRPr lang="en-US" altLang="zh-CN" sz="2400"/>
          </a:p>
          <a:p>
            <a:pPr marL="0" indent="0">
              <a:buNone/>
            </a:pPr>
            <a:endParaRPr lang="en-US" altLang="zh-CN" sz="240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使用位逻辑操作</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r>
              <a:rPr lang="en-US" altLang="zh-CN" sz="2400"/>
              <a:t>假设有一个8位二进制串abcdefgh，需要b、d两位清零，a、e、f三位置1，h位</a:t>
            </a:r>
            <a:endParaRPr lang="en-US" altLang="zh-CN" sz="2400"/>
          </a:p>
          <a:p>
            <a:pPr marL="0" indent="0">
              <a:buNone/>
            </a:pPr>
            <a:r>
              <a:rPr lang="en-US" altLang="zh-CN" sz="2400"/>
              <a:t>取反。可以通过AND、OR和EOR操作完成：</a:t>
            </a:r>
            <a:endParaRPr lang="en-US" altLang="zh-CN" sz="2400"/>
          </a:p>
          <a:p>
            <a:pPr marL="0" indent="0">
              <a:buNone/>
            </a:pPr>
            <a:endParaRPr lang="en-US" altLang="zh-CN" sz="2400"/>
          </a:p>
          <a:p>
            <a:pPr marL="0" indent="0">
              <a:buNone/>
            </a:pPr>
            <a:r>
              <a:rPr lang="en-US" altLang="zh-CN" sz="2400"/>
              <a:t>	AND	r0,r0,#2_10101111		; 清除b和d位，得到a0c0efgh</a:t>
            </a:r>
            <a:endParaRPr lang="en-US" altLang="zh-CN" sz="2400"/>
          </a:p>
          <a:p>
            <a:pPr marL="0" indent="0">
              <a:buNone/>
            </a:pPr>
            <a:r>
              <a:rPr lang="en-US" altLang="zh-CN" sz="2400"/>
              <a:t>	OR	r0,r0,#2_10001100		; a、e、f位置1，得到10c011gh</a:t>
            </a:r>
            <a:endParaRPr lang="en-US" altLang="zh-CN" sz="2400"/>
          </a:p>
          <a:p>
            <a:pPr marL="0" indent="0">
              <a:buNone/>
            </a:pPr>
            <a:r>
              <a:rPr lang="en-US" altLang="zh-CN" sz="2400"/>
              <a:t>	EOR	r0,r0,#2_00000001		; b位取反，得到10c011g</a:t>
            </a:r>
            <a:r>
              <a:rPr lang="en-US" altLang="zh-CN" sz="2400">
                <a:solidFill>
                  <a:srgbClr val="FF0000"/>
                </a:solidFill>
              </a:rPr>
              <a:t>h</a:t>
            </a:r>
            <a:r>
              <a:rPr lang="zh-CN" altLang="en-US" sz="2400"/>
              <a:t>（</a:t>
            </a:r>
            <a:r>
              <a:rPr lang="en-US" altLang="zh-CN" sz="2400"/>
              <a:t>h</a:t>
            </a:r>
            <a:r>
              <a:rPr lang="zh-CN" altLang="en-US" sz="2400"/>
              <a:t>取反</a:t>
            </a:r>
            <a:r>
              <a:rPr lang="zh-CN" altLang="en-US" sz="2400"/>
              <a:t>）</a:t>
            </a:r>
            <a:endParaRPr lang="zh-CN" altLang="en-US" sz="240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位清除指令BIC</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ARM提供了</a:t>
            </a:r>
            <a:r>
              <a:rPr lang="en-US" altLang="zh-CN" sz="2400">
                <a:solidFill>
                  <a:srgbClr val="FF0000"/>
                </a:solidFill>
              </a:rPr>
              <a:t>位清除指令BIC</a:t>
            </a:r>
            <a:r>
              <a:rPr lang="en-US" altLang="zh-CN" sz="2400"/>
              <a:t>，将第一个操作数与第二个操作数的反码进行</a:t>
            </a:r>
            <a:r>
              <a:rPr lang="en-US" altLang="zh-CN" sz="2400">
                <a:solidFill>
                  <a:srgbClr val="FF0000"/>
                </a:solidFill>
              </a:rPr>
              <a:t>与操作</a:t>
            </a:r>
            <a:r>
              <a:rPr lang="en-US" altLang="zh-CN" sz="2400"/>
              <a:t>。如，IBC  r0,r1,r2实现了：</a:t>
            </a:r>
            <a:endParaRPr lang="en-US" altLang="zh-CN" sz="2400"/>
          </a:p>
          <a:p>
            <a:pPr marL="0" indent="0">
              <a:buNone/>
            </a:pPr>
            <a:endParaRPr lang="en-US" altLang="zh-CN" sz="2400"/>
          </a:p>
          <a:p>
            <a:pPr marL="0" indent="0">
              <a:buNone/>
            </a:pPr>
            <a:endParaRPr lang="en-US" altLang="zh-CN" sz="2400"/>
          </a:p>
          <a:p>
            <a:pPr marL="0" indent="0">
              <a:buNone/>
            </a:pPr>
            <a:r>
              <a:rPr lang="en-US" altLang="zh-CN" sz="2400"/>
              <a:t>如果BIC第二个操作数中某位为0，则将第一个操作数中对应的位复制到目的操作数中，如果第二个操作数中某位为1，则把目的操作数中对应的位清零。</a:t>
            </a:r>
            <a:endParaRPr lang="en-US" altLang="zh-CN" sz="2400"/>
          </a:p>
          <a:p>
            <a:pPr marL="0" indent="0">
              <a:buNone/>
            </a:pPr>
            <a:endParaRPr lang="en-US" altLang="zh-CN" sz="2400"/>
          </a:p>
          <a:p>
            <a:pPr marL="0" indent="0">
              <a:buNone/>
            </a:pPr>
            <a:r>
              <a:rPr lang="en-US" altLang="zh-CN" sz="2400"/>
              <a:t>如果r1=10101010且r2=00001111，则BIC r0,r1,r2的结果为：</a:t>
            </a:r>
            <a:endParaRPr lang="en-US" altLang="zh-CN" sz="2400"/>
          </a:p>
          <a:p>
            <a:pPr marL="0" indent="0">
              <a:buNone/>
            </a:pPr>
            <a:endParaRPr lang="en-US" altLang="zh-CN" sz="2400"/>
          </a:p>
          <a:p>
            <a:pPr marL="0" indent="0">
              <a:buNone/>
            </a:pPr>
            <a:endParaRPr lang="en-US" altLang="zh-CN" sz="2400"/>
          </a:p>
          <a:p>
            <a:pPr marL="0" indent="0">
              <a:buNone/>
            </a:pPr>
            <a:r>
              <a:rPr lang="en-US" altLang="zh-CN" sz="2400"/>
              <a:t>可用BIC指令对寄存器的最低位字节清零。指令BIC r0,r1,#0xFF把寄存器r1中的32位复制到寄存器r0中，然后把r0中的第0~7位清零。</a:t>
            </a:r>
            <a:endParaRPr lang="en-US" altLang="zh-CN" sz="2400"/>
          </a:p>
          <a:p>
            <a:pPr marL="0" indent="0">
              <a:buNone/>
            </a:pPr>
            <a:endParaRPr lang="zh-CN" altLang="en-US" sz="2400"/>
          </a:p>
        </p:txBody>
      </p:sp>
      <p:pic>
        <p:nvPicPr>
          <p:cNvPr id="145" name="图片 2"/>
          <p:cNvPicPr>
            <a:picLocks noChangeAspect="1"/>
          </p:cNvPicPr>
          <p:nvPr/>
        </p:nvPicPr>
        <p:blipFill>
          <a:blip r:embed="rId1"/>
          <a:stretch>
            <a:fillRect/>
          </a:stretch>
        </p:blipFill>
        <p:spPr>
          <a:xfrm>
            <a:off x="3457575" y="2078990"/>
            <a:ext cx="1216660" cy="327025"/>
          </a:xfrm>
          <a:prstGeom prst="rect">
            <a:avLst/>
          </a:prstGeom>
          <a:noFill/>
          <a:ln>
            <a:noFill/>
          </a:ln>
        </p:spPr>
      </p:pic>
      <p:pic>
        <p:nvPicPr>
          <p:cNvPr id="148" name="图片 3"/>
          <p:cNvPicPr>
            <a:picLocks noChangeAspect="1"/>
          </p:cNvPicPr>
          <p:nvPr/>
        </p:nvPicPr>
        <p:blipFill>
          <a:blip r:embed="rId2"/>
          <a:stretch>
            <a:fillRect/>
          </a:stretch>
        </p:blipFill>
        <p:spPr>
          <a:xfrm>
            <a:off x="4683760" y="2078990"/>
            <a:ext cx="1524635" cy="343535"/>
          </a:xfrm>
          <a:prstGeom prst="rect">
            <a:avLst/>
          </a:prstGeom>
          <a:noFill/>
          <a:ln>
            <a:noFill/>
          </a:ln>
        </p:spPr>
      </p:pic>
      <p:pic>
        <p:nvPicPr>
          <p:cNvPr id="149" name="图片 4"/>
          <p:cNvPicPr>
            <a:picLocks noChangeAspect="1"/>
          </p:cNvPicPr>
          <p:nvPr/>
        </p:nvPicPr>
        <p:blipFill>
          <a:blip r:embed="rId3"/>
          <a:stretch>
            <a:fillRect/>
          </a:stretch>
        </p:blipFill>
        <p:spPr>
          <a:xfrm>
            <a:off x="2676525" y="4691380"/>
            <a:ext cx="6838315" cy="410845"/>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3.5.3</a:t>
            </a:r>
            <a:r>
              <a:rPr lang="en-US" altLang="zh-CN">
                <a:sym typeface="+mn-ea"/>
              </a:rPr>
              <a:t>移</a:t>
            </a:r>
            <a:r>
              <a:rPr lang="en-US" altLang="zh-CN">
                <a:sym typeface="+mn-ea"/>
              </a:rPr>
              <a:t>位操作</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zh-CN" altLang="en-US" sz="2400"/>
          </a:p>
          <a:p>
            <a:pPr marL="0" indent="0">
              <a:buNone/>
            </a:pPr>
            <a:r>
              <a:rPr lang="zh-CN" altLang="en-US" sz="2400">
                <a:solidFill>
                  <a:srgbClr val="FF0000"/>
                </a:solidFill>
              </a:rPr>
              <a:t>移位操作</a:t>
            </a:r>
            <a:r>
              <a:rPr lang="zh-CN" altLang="en-US" sz="2400"/>
              <a:t>就是把字中的位</a:t>
            </a:r>
            <a:r>
              <a:rPr lang="zh-CN" altLang="en-US" sz="2400">
                <a:solidFill>
                  <a:srgbClr val="FF0000"/>
                </a:solidFill>
              </a:rPr>
              <a:t>向左</a:t>
            </a:r>
            <a:r>
              <a:rPr lang="zh-CN" altLang="en-US" sz="2400"/>
              <a:t>或</a:t>
            </a:r>
            <a:r>
              <a:rPr lang="zh-CN" altLang="en-US" sz="2400">
                <a:solidFill>
                  <a:srgbClr val="FF0000"/>
                </a:solidFill>
              </a:rPr>
              <a:t>向右</a:t>
            </a:r>
            <a:r>
              <a:rPr lang="zh-CN" altLang="en-US" sz="2400"/>
              <a:t>移动</a:t>
            </a:r>
            <a:r>
              <a:rPr lang="zh-CN" altLang="en-US" sz="2400">
                <a:solidFill>
                  <a:srgbClr val="FF0000"/>
                </a:solidFill>
              </a:rPr>
              <a:t>一个</a:t>
            </a:r>
            <a:r>
              <a:rPr lang="zh-CN" altLang="en-US" sz="2400"/>
              <a:t>或</a:t>
            </a:r>
            <a:r>
              <a:rPr lang="zh-CN" altLang="en-US" sz="2400">
                <a:solidFill>
                  <a:srgbClr val="FF0000"/>
                </a:solidFill>
              </a:rPr>
              <a:t>多个</a:t>
            </a:r>
            <a:r>
              <a:rPr lang="zh-CN" altLang="en-US" sz="2400"/>
              <a:t>位置。当移位一个位串时，串的一端的位会被丢弃，并在另外一端补充新的位，如：</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这里的移位是</a:t>
            </a:r>
            <a:r>
              <a:rPr lang="zh-CN" altLang="en-US" sz="2400">
                <a:solidFill>
                  <a:srgbClr val="FF0000"/>
                </a:solidFill>
              </a:rPr>
              <a:t>逻辑移位</a:t>
            </a:r>
            <a:r>
              <a:rPr lang="zh-CN" altLang="en-US" sz="2400"/>
              <a:t>。</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p:txBody>
      </p:sp>
      <p:pic>
        <p:nvPicPr>
          <p:cNvPr id="150" name="图片 5"/>
          <p:cNvPicPr>
            <a:picLocks noChangeAspect="1"/>
          </p:cNvPicPr>
          <p:nvPr/>
        </p:nvPicPr>
        <p:blipFill>
          <a:blip r:embed="rId1"/>
          <a:stretch>
            <a:fillRect/>
          </a:stretch>
        </p:blipFill>
        <p:spPr>
          <a:xfrm>
            <a:off x="2049780" y="2564130"/>
            <a:ext cx="8209915" cy="1931035"/>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3.5.3</a:t>
            </a:r>
            <a:r>
              <a:rPr lang="en-US" altLang="zh-CN">
                <a:sym typeface="+mn-ea"/>
              </a:rPr>
              <a:t>移位操作</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zh-CN" altLang="en-US" sz="2400"/>
              <a:t>下图展示了移位操作的</a:t>
            </a:r>
            <a:endParaRPr lang="zh-CN" altLang="en-US" sz="2400"/>
          </a:p>
          <a:p>
            <a:pPr marL="0" indent="0">
              <a:buNone/>
            </a:pPr>
            <a:r>
              <a:rPr lang="zh-CN" altLang="en-US" sz="2400"/>
              <a:t>3种基本类型：逻辑移位、</a:t>
            </a:r>
            <a:endParaRPr lang="zh-CN" altLang="en-US" sz="2400"/>
          </a:p>
          <a:p>
            <a:pPr marL="0" indent="0">
              <a:buNone/>
            </a:pPr>
            <a:r>
              <a:rPr lang="zh-CN" altLang="en-US" sz="2400"/>
              <a:t>算术移位和循环移位：</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p:txBody>
      </p:sp>
      <p:pic>
        <p:nvPicPr>
          <p:cNvPr id="151" name="图片 6"/>
          <p:cNvPicPr>
            <a:picLocks noChangeAspect="1"/>
          </p:cNvPicPr>
          <p:nvPr/>
        </p:nvPicPr>
        <p:blipFill>
          <a:blip r:embed="rId1"/>
          <a:stretch>
            <a:fillRect/>
          </a:stretch>
        </p:blipFill>
        <p:spPr>
          <a:xfrm>
            <a:off x="4436110" y="323850"/>
            <a:ext cx="5654040" cy="6334760"/>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3.5.3</a:t>
            </a:r>
            <a:r>
              <a:rPr lang="en-US" altLang="zh-CN">
                <a:sym typeface="+mn-ea"/>
              </a:rPr>
              <a:t>移</a:t>
            </a:r>
            <a:r>
              <a:rPr lang="en-US" altLang="zh-CN">
                <a:sym typeface="+mn-ea"/>
              </a:rPr>
              <a:t>位操作</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zh-CN" altLang="en-US" sz="2400"/>
              <a:t>下图展示了移位操作的</a:t>
            </a:r>
            <a:endParaRPr lang="zh-CN" altLang="en-US" sz="2400"/>
          </a:p>
          <a:p>
            <a:pPr marL="0" indent="0">
              <a:buNone/>
            </a:pPr>
            <a:r>
              <a:rPr lang="zh-CN" altLang="en-US" sz="2400"/>
              <a:t>3种基本类型：逻辑移位、</a:t>
            </a:r>
            <a:endParaRPr lang="zh-CN" altLang="en-US" sz="2400"/>
          </a:p>
          <a:p>
            <a:pPr marL="0" indent="0">
              <a:buNone/>
            </a:pPr>
            <a:r>
              <a:rPr lang="zh-CN" altLang="en-US" sz="2400"/>
              <a:t>算术移位和循环移位：</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p:txBody>
      </p:sp>
      <p:pic>
        <p:nvPicPr>
          <p:cNvPr id="155" name="图片 10"/>
          <p:cNvPicPr>
            <a:picLocks noChangeAspect="1"/>
          </p:cNvPicPr>
          <p:nvPr/>
        </p:nvPicPr>
        <p:blipFill>
          <a:blip r:embed="rId1"/>
          <a:stretch>
            <a:fillRect/>
          </a:stretch>
        </p:blipFill>
        <p:spPr>
          <a:xfrm>
            <a:off x="5089208" y="449263"/>
            <a:ext cx="5269865" cy="1925955"/>
          </a:xfrm>
          <a:prstGeom prst="rect">
            <a:avLst/>
          </a:prstGeom>
          <a:noFill/>
          <a:ln>
            <a:noFill/>
          </a:ln>
        </p:spPr>
      </p:pic>
      <p:pic>
        <p:nvPicPr>
          <p:cNvPr id="156" name="图片 11"/>
          <p:cNvPicPr>
            <a:picLocks noChangeAspect="1"/>
          </p:cNvPicPr>
          <p:nvPr/>
        </p:nvPicPr>
        <p:blipFill>
          <a:blip r:embed="rId2"/>
          <a:stretch>
            <a:fillRect/>
          </a:stretch>
        </p:blipFill>
        <p:spPr>
          <a:xfrm>
            <a:off x="5306378" y="2514283"/>
            <a:ext cx="5269865" cy="1997075"/>
          </a:xfrm>
          <a:prstGeom prst="rect">
            <a:avLst/>
          </a:prstGeom>
          <a:noFill/>
          <a:ln>
            <a:noFill/>
          </a:ln>
        </p:spPr>
      </p:pic>
      <p:pic>
        <p:nvPicPr>
          <p:cNvPr id="157" name="图片 12"/>
          <p:cNvPicPr>
            <a:picLocks noChangeAspect="1"/>
          </p:cNvPicPr>
          <p:nvPr/>
        </p:nvPicPr>
        <p:blipFill>
          <a:blip r:embed="rId3"/>
          <a:stretch>
            <a:fillRect/>
          </a:stretch>
        </p:blipFill>
        <p:spPr>
          <a:xfrm>
            <a:off x="5379403" y="4595178"/>
            <a:ext cx="5268595" cy="1777365"/>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3.5.3</a:t>
            </a:r>
            <a:r>
              <a:rPr lang="en-US" altLang="zh-CN">
                <a:sym typeface="+mn-ea"/>
              </a:rPr>
              <a:t>移</a:t>
            </a:r>
            <a:r>
              <a:rPr lang="en-US" altLang="zh-CN">
                <a:sym typeface="+mn-ea"/>
              </a:rPr>
              <a:t>位操作</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zh-CN" altLang="en-US" sz="2000"/>
              <a:t>所有微处理器都支持逻辑移位操作。有些支持向左或向右</a:t>
            </a:r>
            <a:r>
              <a:rPr lang="zh-CN" altLang="en-US" sz="2000">
                <a:solidFill>
                  <a:srgbClr val="FF0000"/>
                </a:solidFill>
              </a:rPr>
              <a:t>移动一位</a:t>
            </a:r>
            <a:r>
              <a:rPr lang="zh-CN" altLang="en-US" sz="2000"/>
              <a:t>，其他的支持</a:t>
            </a:r>
            <a:r>
              <a:rPr lang="zh-CN" altLang="en-US" sz="2000">
                <a:solidFill>
                  <a:srgbClr val="FF0000"/>
                </a:solidFill>
              </a:rPr>
              <a:t>多位移位</a:t>
            </a:r>
            <a:r>
              <a:rPr lang="zh-CN" altLang="en-US" sz="2000"/>
              <a:t>。如</a:t>
            </a:r>
            <a:endParaRPr lang="zh-CN" altLang="en-US" sz="2000"/>
          </a:p>
          <a:p>
            <a:pPr marL="0" indent="0">
              <a:buNone/>
            </a:pPr>
            <a:r>
              <a:rPr lang="zh-CN" altLang="en-US" sz="2000"/>
              <a:t>果移位的位数在指令中被编码为</a:t>
            </a:r>
            <a:r>
              <a:rPr lang="zh-CN" altLang="en-US" sz="2000">
                <a:solidFill>
                  <a:srgbClr val="FF0000"/>
                </a:solidFill>
              </a:rPr>
              <a:t>常量</a:t>
            </a:r>
            <a:r>
              <a:rPr lang="zh-CN" altLang="en-US" sz="2000"/>
              <a:t>，这种移位叫作</a:t>
            </a:r>
            <a:r>
              <a:rPr lang="zh-CN" altLang="en-US" sz="2000">
                <a:solidFill>
                  <a:srgbClr val="FF0000"/>
                </a:solidFill>
              </a:rPr>
              <a:t>静态移位</a:t>
            </a:r>
            <a:r>
              <a:rPr lang="zh-CN" altLang="en-US" sz="2000"/>
              <a:t>，在运行时不能改变移位位数，</a:t>
            </a:r>
            <a:endParaRPr lang="zh-CN" altLang="en-US" sz="2000"/>
          </a:p>
          <a:p>
            <a:pPr marL="0" indent="0">
              <a:buNone/>
            </a:pPr>
            <a:r>
              <a:rPr lang="zh-CN" altLang="en-US" sz="2000"/>
              <a:t>如果移位的位数</a:t>
            </a:r>
            <a:r>
              <a:rPr lang="zh-CN" altLang="en-US" sz="2000">
                <a:solidFill>
                  <a:srgbClr val="FF0000"/>
                </a:solidFill>
              </a:rPr>
              <a:t>由寄存器的值指定</a:t>
            </a:r>
            <a:r>
              <a:rPr lang="zh-CN" altLang="en-US" sz="2000"/>
              <a:t>，则叫作</a:t>
            </a:r>
            <a:r>
              <a:rPr lang="zh-CN" altLang="en-US" sz="2000">
                <a:solidFill>
                  <a:srgbClr val="FF0000"/>
                </a:solidFill>
              </a:rPr>
              <a:t>动态移位</a:t>
            </a:r>
            <a:r>
              <a:rPr lang="zh-CN" altLang="en-US" sz="2000"/>
              <a:t>，可以在程序运行时修改移位的位数。</a:t>
            </a:r>
            <a:endParaRPr lang="zh-CN" altLang="en-US" sz="2000"/>
          </a:p>
          <a:p>
            <a:pPr marL="0" indent="0">
              <a:buNone/>
            </a:pPr>
            <a:endParaRPr lang="zh-CN" altLang="en-US" sz="2000"/>
          </a:p>
          <a:p>
            <a:pPr marL="0" indent="0">
              <a:buNone/>
            </a:pPr>
            <a:r>
              <a:rPr lang="zh-CN" altLang="en-US" sz="2000"/>
              <a:t>移位的典型应用是从一个字中</a:t>
            </a:r>
            <a:r>
              <a:rPr lang="zh-CN" altLang="en-US" sz="2000">
                <a:solidFill>
                  <a:srgbClr val="FF0000"/>
                </a:solidFill>
              </a:rPr>
              <a:t>提取特定的位</a:t>
            </a:r>
            <a:r>
              <a:rPr lang="zh-CN" altLang="en-US" sz="2000"/>
              <a:t>。假设有一个8位的串bxxxxbbb，x表示要提取的位，</a:t>
            </a:r>
            <a:endParaRPr lang="zh-CN" altLang="en-US" sz="2000"/>
          </a:p>
          <a:p>
            <a:pPr marL="0" indent="0">
              <a:buNone/>
            </a:pPr>
            <a:r>
              <a:rPr lang="zh-CN" altLang="en-US" sz="2000"/>
              <a:t>b表示无需关心的位。下面代码提取所需要的位且将其右对齐：</a:t>
            </a:r>
            <a:endParaRPr lang="zh-CN" altLang="en-US" sz="2000"/>
          </a:p>
          <a:p>
            <a:pPr marL="0" indent="0">
              <a:buNone/>
            </a:pPr>
            <a:r>
              <a:rPr lang="en-US" altLang="zh-CN" sz="2000"/>
              <a:t>		</a:t>
            </a:r>
            <a:r>
              <a:rPr lang="zh-CN" altLang="en-US" sz="2000"/>
              <a:t>LSR 	r0,r0,#3			; r0右移3位，得到000bxxxx</a:t>
            </a:r>
            <a:endParaRPr lang="zh-CN" altLang="en-US" sz="2000"/>
          </a:p>
          <a:p>
            <a:pPr marL="0" indent="0">
              <a:buNone/>
            </a:pPr>
            <a:r>
              <a:rPr lang="en-US" altLang="zh-CN" sz="2000"/>
              <a:t>		</a:t>
            </a:r>
            <a:r>
              <a:rPr lang="zh-CN" altLang="en-US" sz="2000"/>
              <a:t>AND	r0,r0,#2_00001111	; 屏蔽不需要的位，得到0000xxxx</a:t>
            </a:r>
            <a:endParaRPr lang="zh-CN" altLang="en-US" sz="2000"/>
          </a:p>
          <a:p>
            <a:pPr marL="0" indent="0">
              <a:buNone/>
            </a:pPr>
            <a:endParaRPr lang="zh-CN" altLang="en-US" sz="2000"/>
          </a:p>
          <a:p>
            <a:pPr marL="0" indent="0">
              <a:buNone/>
            </a:pPr>
            <a:r>
              <a:rPr lang="zh-CN" altLang="en-US" sz="2000">
                <a:solidFill>
                  <a:srgbClr val="FF0000"/>
                </a:solidFill>
              </a:rPr>
              <a:t>ARM没有独立的移位指令</a:t>
            </a:r>
            <a:r>
              <a:rPr lang="zh-CN" altLang="en-US" sz="2000"/>
              <a:t>，移位是作为其他指令的一部分来实现的。ARM允许对寄存器-寄存</a:t>
            </a:r>
            <a:endParaRPr lang="zh-CN" altLang="en-US" sz="2000"/>
          </a:p>
          <a:p>
            <a:pPr marL="0" indent="0">
              <a:buNone/>
            </a:pPr>
            <a:r>
              <a:rPr lang="zh-CN" altLang="en-US" sz="2000"/>
              <a:t>器型指令的</a:t>
            </a:r>
            <a:r>
              <a:rPr lang="zh-CN" altLang="en-US" sz="2000">
                <a:solidFill>
                  <a:srgbClr val="FF0000"/>
                </a:solidFill>
              </a:rPr>
              <a:t>第二个操作数</a:t>
            </a:r>
            <a:r>
              <a:rPr lang="zh-CN" altLang="en-US" sz="2000"/>
              <a:t>进行移位。如，指令ADD r0,r1,r2,LSL #4，先寄存器r2逻辑左移4位，</a:t>
            </a:r>
            <a:endParaRPr lang="zh-CN" altLang="en-US" sz="2000"/>
          </a:p>
          <a:p>
            <a:pPr marL="0" indent="0">
              <a:buNone/>
            </a:pPr>
            <a:r>
              <a:rPr lang="zh-CN" altLang="en-US" sz="2000"/>
              <a:t>然后将移位结果与寄存器r1相加。</a:t>
            </a:r>
            <a:endParaRPr lang="zh-CN" altLang="en-US" sz="2000"/>
          </a:p>
          <a:p>
            <a:pPr marL="0" indent="0">
              <a:buNone/>
            </a:pPr>
            <a:endParaRPr lang="zh-CN" altLang="en-US" sz="2400"/>
          </a:p>
          <a:p>
            <a:pPr marL="0" indent="0">
              <a:buNone/>
            </a:pPr>
            <a:endParaRPr lang="zh-CN" altLang="en-US" sz="240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1.算术移位</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endParaRPr lang="zh-CN" altLang="en-US" sz="2400"/>
          </a:p>
          <a:p>
            <a:pPr marL="0" indent="0">
              <a:buNone/>
            </a:pPr>
            <a:r>
              <a:rPr lang="zh-CN" altLang="en-US" sz="2400">
                <a:solidFill>
                  <a:srgbClr val="FF0000"/>
                </a:solidFill>
              </a:rPr>
              <a:t>算术移位</a:t>
            </a:r>
            <a:r>
              <a:rPr lang="zh-CN" altLang="en-US" sz="2400"/>
              <a:t>将操作数视作一个</a:t>
            </a:r>
            <a:r>
              <a:rPr lang="zh-CN" altLang="en-US" sz="2400">
                <a:solidFill>
                  <a:srgbClr val="FF0000"/>
                </a:solidFill>
              </a:rPr>
              <a:t>有符号二进制补码</a:t>
            </a:r>
            <a:r>
              <a:rPr lang="zh-CN" altLang="en-US" sz="2400"/>
              <a:t>。可以用来完成</a:t>
            </a:r>
            <a:r>
              <a:rPr lang="zh-CN" altLang="en-US" sz="2400">
                <a:solidFill>
                  <a:srgbClr val="FF0000"/>
                </a:solidFill>
              </a:rPr>
              <a:t>除以2</a:t>
            </a:r>
            <a:r>
              <a:rPr lang="zh-CN" altLang="en-US" sz="2400"/>
              <a:t>（右移一</a:t>
            </a:r>
            <a:endParaRPr lang="zh-CN" altLang="en-US" sz="2400"/>
          </a:p>
          <a:p>
            <a:pPr marL="0" indent="0">
              <a:buNone/>
            </a:pPr>
            <a:r>
              <a:rPr lang="zh-CN" altLang="en-US" sz="2400"/>
              <a:t>位）或</a:t>
            </a:r>
            <a:r>
              <a:rPr lang="zh-CN" altLang="en-US" sz="2400">
                <a:solidFill>
                  <a:srgbClr val="FF0000"/>
                </a:solidFill>
              </a:rPr>
              <a:t>乘以2</a:t>
            </a:r>
            <a:r>
              <a:rPr lang="zh-CN" altLang="en-US" sz="2400"/>
              <a:t>（左移一位）等运算。如上图（b），算术移位的目的是在进行移</a:t>
            </a:r>
            <a:endParaRPr lang="zh-CN" altLang="en-US" sz="2400"/>
          </a:p>
          <a:p>
            <a:pPr marL="0" indent="0">
              <a:buNone/>
            </a:pPr>
            <a:r>
              <a:rPr lang="zh-CN" altLang="en-US" sz="2400"/>
              <a:t>位运算时保留二进制补码数的符号，移位运算代表乘以或除以2的幂。</a:t>
            </a:r>
            <a:endParaRPr lang="zh-CN" altLang="en-US" sz="2400"/>
          </a:p>
          <a:p>
            <a:pPr marL="0" indent="0">
              <a:buNone/>
            </a:pPr>
            <a:r>
              <a:rPr lang="zh-CN" altLang="en-US" sz="2400">
                <a:solidFill>
                  <a:srgbClr val="FF0000"/>
                </a:solidFill>
              </a:rPr>
              <a:t>算术左移</a:t>
            </a:r>
            <a:r>
              <a:rPr lang="zh-CN" altLang="en-US" sz="2400"/>
              <a:t>与</a:t>
            </a:r>
            <a:r>
              <a:rPr lang="zh-CN" altLang="en-US" sz="2400">
                <a:solidFill>
                  <a:srgbClr val="FF0000"/>
                </a:solidFill>
              </a:rPr>
              <a:t>逻辑左移</a:t>
            </a:r>
            <a:r>
              <a:rPr lang="zh-CN" altLang="en-US" sz="2400"/>
              <a:t>是</a:t>
            </a:r>
            <a:r>
              <a:rPr lang="zh-CN" altLang="en-US" sz="2400">
                <a:solidFill>
                  <a:srgbClr val="FF0000"/>
                </a:solidFill>
              </a:rPr>
              <a:t>等价的</a:t>
            </a:r>
            <a:r>
              <a:rPr lang="zh-CN" altLang="en-US" sz="2400"/>
              <a:t>。算术右移会</a:t>
            </a:r>
            <a:r>
              <a:rPr lang="zh-CN" altLang="en-US" sz="2400">
                <a:solidFill>
                  <a:srgbClr val="FF0000"/>
                </a:solidFill>
              </a:rPr>
              <a:t>保留符号位</a:t>
            </a:r>
            <a:r>
              <a:rPr lang="zh-CN" altLang="en-US" sz="2400"/>
              <a:t>，每次右移后符号位会</a:t>
            </a:r>
            <a:endParaRPr lang="zh-CN" altLang="en-US" sz="2400"/>
          </a:p>
          <a:p>
            <a:pPr marL="0" indent="0">
              <a:buNone/>
            </a:pPr>
            <a:r>
              <a:rPr lang="zh-CN" altLang="en-US" sz="2400"/>
              <a:t>自动复制。</a:t>
            </a:r>
            <a:endParaRPr lang="zh-CN" altLang="en-US" sz="2400"/>
          </a:p>
          <a:p>
            <a:pPr marL="0" indent="0">
              <a:buNone/>
            </a:pPr>
            <a:endParaRPr lang="zh-CN" altLang="en-US" sz="2400"/>
          </a:p>
          <a:p>
            <a:pPr marL="0" indent="0">
              <a:buNone/>
            </a:pPr>
            <a:r>
              <a:rPr lang="zh-CN" altLang="en-US" sz="2400"/>
              <a:t>例如，如果将8位数11001110算术左移一位，得到10011100（最低位补0），而</a:t>
            </a:r>
            <a:endParaRPr lang="zh-CN" altLang="en-US" sz="2400"/>
          </a:p>
          <a:p>
            <a:pPr marL="0" indent="0">
              <a:buNone/>
            </a:pPr>
            <a:r>
              <a:rPr lang="zh-CN" altLang="en-US" sz="2400"/>
              <a:t>算术右移一位得到11100111（符号位被复制）。一个整数算术左移m位相当于</a:t>
            </a:r>
            <a:endParaRPr lang="zh-CN" altLang="en-US" sz="2400"/>
          </a:p>
          <a:p>
            <a:pPr marL="0" indent="0">
              <a:buNone/>
            </a:pPr>
            <a:r>
              <a:rPr lang="zh-CN" altLang="en-US" sz="2400"/>
              <a:t>乘以2</a:t>
            </a:r>
            <a:r>
              <a:rPr lang="zh-CN" altLang="en-US" sz="2400" baseline="30000"/>
              <a:t>m</a:t>
            </a:r>
            <a:r>
              <a:rPr lang="zh-CN" altLang="en-US" sz="2400"/>
              <a:t>，而算术右移m位相当于除以2</a:t>
            </a:r>
            <a:r>
              <a:rPr lang="zh-CN" altLang="en-US" sz="2400" baseline="30000"/>
              <a:t>m</a:t>
            </a:r>
            <a:r>
              <a:rPr lang="zh-CN" altLang="en-US" sz="2400"/>
              <a:t>。</a:t>
            </a:r>
            <a:endParaRPr lang="zh-CN" altLang="en-US" sz="2400"/>
          </a:p>
          <a:p>
            <a:pPr marL="0" indent="0">
              <a:buNone/>
            </a:pPr>
            <a:endParaRPr lang="zh-CN" altLang="en-US" sz="240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2.循环移位</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zh-CN" altLang="en-US" sz="2000">
                <a:solidFill>
                  <a:srgbClr val="FF0000"/>
                </a:solidFill>
              </a:rPr>
              <a:t>循环移位</a:t>
            </a:r>
            <a:r>
              <a:rPr lang="zh-CN" altLang="en-US" sz="2000"/>
              <a:t>操作把寄存器的内容看作一个LSB（最低位）和MSB（最高位）相邻的环。如上图</a:t>
            </a:r>
            <a:endParaRPr lang="zh-CN" altLang="en-US" sz="2000"/>
          </a:p>
          <a:p>
            <a:pPr marL="0" indent="0">
              <a:buNone/>
            </a:pPr>
            <a:r>
              <a:rPr lang="zh-CN" altLang="en-US" sz="2000"/>
              <a:t>（c），进行移位操作时，从一端移出的位会从另一端进来。与逻辑移位和算术移位相比，循</a:t>
            </a:r>
            <a:endParaRPr lang="zh-CN" altLang="en-US" sz="2000"/>
          </a:p>
          <a:p>
            <a:pPr marL="0" indent="0">
              <a:buNone/>
            </a:pPr>
            <a:r>
              <a:rPr lang="zh-CN" altLang="en-US" sz="2000"/>
              <a:t>环移位</a:t>
            </a:r>
            <a:r>
              <a:rPr lang="zh-CN" altLang="en-US" sz="2000">
                <a:solidFill>
                  <a:srgbClr val="FF0000"/>
                </a:solidFill>
              </a:rPr>
              <a:t>不会丢失位</a:t>
            </a:r>
            <a:r>
              <a:rPr lang="zh-CN" altLang="en-US" sz="2000"/>
              <a:t>。</a:t>
            </a:r>
            <a:endParaRPr lang="zh-CN" altLang="en-US" sz="2000"/>
          </a:p>
          <a:p>
            <a:pPr marL="0" indent="0">
              <a:buNone/>
            </a:pPr>
            <a:r>
              <a:rPr lang="zh-CN" altLang="en-US" sz="2000"/>
              <a:t>例如，如果将8位数11001110循环左移一位，得到10011101，移出的位也被复制到进位寄存器。</a:t>
            </a:r>
            <a:endParaRPr lang="zh-CN" altLang="en-US" sz="2000"/>
          </a:p>
          <a:p>
            <a:pPr marL="0" indent="0">
              <a:buNone/>
            </a:pPr>
            <a:endParaRPr lang="zh-CN" altLang="en-US" sz="2400"/>
          </a:p>
          <a:p>
            <a:pPr marL="0" indent="0">
              <a:buNone/>
            </a:pPr>
            <a:r>
              <a:rPr lang="zh-CN" altLang="en-US" sz="2000"/>
              <a:t>有些处理器实现了另一种循环操作，叫作</a:t>
            </a:r>
            <a:r>
              <a:rPr lang="zh-CN" altLang="en-US" sz="2000">
                <a:solidFill>
                  <a:srgbClr val="FF0000"/>
                </a:solidFill>
              </a:rPr>
              <a:t>扩展循环移位</a:t>
            </a:r>
            <a:r>
              <a:rPr lang="zh-CN" altLang="en-US" sz="2000"/>
              <a:t>或</a:t>
            </a:r>
            <a:r>
              <a:rPr lang="zh-CN" altLang="en-US" sz="2000">
                <a:solidFill>
                  <a:srgbClr val="FF0000"/>
                </a:solidFill>
              </a:rPr>
              <a:t>带进位的循环移位</a:t>
            </a:r>
            <a:r>
              <a:rPr lang="zh-CN" altLang="en-US" sz="2000"/>
              <a:t>。这种操作与循环</a:t>
            </a:r>
            <a:endParaRPr lang="zh-CN" altLang="en-US" sz="2000"/>
          </a:p>
          <a:p>
            <a:pPr marL="0" indent="0">
              <a:buNone/>
            </a:pPr>
            <a:r>
              <a:rPr lang="zh-CN" altLang="en-US" sz="2000"/>
              <a:t>移位一样，只不过循环时包含了进位位。</a:t>
            </a:r>
            <a:endParaRPr lang="zh-CN" altLang="en-US" sz="2000"/>
          </a:p>
          <a:p>
            <a:pPr marL="0" indent="0">
              <a:buNone/>
            </a:pPr>
            <a:r>
              <a:rPr lang="zh-CN" altLang="en-US" sz="2000"/>
              <a:t>如下图，移出的位被复制到进位位，原来的进位位变成了被移出的位：</a:t>
            </a:r>
            <a:endParaRPr lang="zh-CN" altLang="en-US" sz="2000"/>
          </a:p>
          <a:p>
            <a:pPr marL="0" indent="0">
              <a:buNone/>
            </a:pPr>
            <a:endParaRPr lang="zh-CN" altLang="en-US" sz="2000"/>
          </a:p>
        </p:txBody>
      </p:sp>
      <p:pic>
        <p:nvPicPr>
          <p:cNvPr id="154" name="图片 9"/>
          <p:cNvPicPr>
            <a:picLocks noChangeAspect="1"/>
          </p:cNvPicPr>
          <p:nvPr/>
        </p:nvPicPr>
        <p:blipFill>
          <a:blip r:embed="rId1"/>
          <a:stretch>
            <a:fillRect/>
          </a:stretch>
        </p:blipFill>
        <p:spPr>
          <a:xfrm>
            <a:off x="2934335" y="4255770"/>
            <a:ext cx="6322695" cy="23736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1.3.5摩尔定律和进步的历程</a:t>
            </a:r>
            <a:endParaRPr lang="zh-CN" altLang="en-US"/>
          </a:p>
        </p:txBody>
      </p:sp>
      <p:sp>
        <p:nvSpPr>
          <p:cNvPr id="3" name="内容占位符 2"/>
          <p:cNvSpPr>
            <a:spLocks noGrp="1"/>
          </p:cNvSpPr>
          <p:nvPr>
            <p:ph idx="1"/>
          </p:nvPr>
        </p:nvSpPr>
        <p:spPr/>
        <p:txBody>
          <a:bodyPr/>
          <a:p>
            <a:r>
              <a:rPr>
                <a:solidFill>
                  <a:srgbClr val="FF0000"/>
                </a:solidFill>
              </a:rPr>
              <a:t>摩尔定律</a:t>
            </a:r>
            <a:endParaRPr>
              <a:solidFill>
                <a:srgbClr val="FF0000"/>
              </a:solidFill>
            </a:endParaRPr>
          </a:p>
          <a:p>
            <a:pPr marL="0" indent="0">
              <a:buNone/>
            </a:pPr>
            <a:r>
              <a:rPr lang="en-US"/>
              <a:t>	</a:t>
            </a:r>
            <a:r>
              <a:t>是卡沃-米德于1975年根据戈登-摩尔所观察到集成电路的集成度每</a:t>
            </a:r>
            <a:r>
              <a:rPr>
                <a:solidFill>
                  <a:srgbClr val="FF0000"/>
                </a:solidFill>
              </a:rPr>
              <a:t>18个月</a:t>
            </a:r>
            <a:r>
              <a:t>翻一番，摩尔定律是一个</a:t>
            </a:r>
            <a:r>
              <a:rPr>
                <a:solidFill>
                  <a:srgbClr val="FF0000"/>
                </a:solidFill>
                <a:effectLst/>
              </a:rPr>
              <a:t>经验性</a:t>
            </a:r>
            <a:r>
              <a:t>的观察结果。</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zh-CN" altLang="en-US" sz="2000">
                <a:solidFill>
                  <a:srgbClr val="FF0000"/>
                </a:solidFill>
              </a:rPr>
              <a:t>ARM没有独立的移位操作</a:t>
            </a:r>
            <a:r>
              <a:rPr lang="zh-CN" altLang="en-US" sz="2000"/>
              <a:t>。实际上，移位操作与其他数据处理操作组合到一起，可以在使用</a:t>
            </a:r>
            <a:r>
              <a:rPr lang="zh-CN" altLang="en-US" sz="2000">
                <a:solidFill>
                  <a:srgbClr val="FF0000"/>
                </a:solidFill>
              </a:rPr>
              <a:t>第</a:t>
            </a:r>
            <a:endParaRPr lang="zh-CN" altLang="en-US" sz="2000">
              <a:solidFill>
                <a:srgbClr val="FF0000"/>
              </a:solidFill>
            </a:endParaRPr>
          </a:p>
          <a:p>
            <a:pPr marL="0" indent="0">
              <a:buNone/>
            </a:pPr>
            <a:r>
              <a:rPr lang="zh-CN" altLang="en-US" sz="2000">
                <a:solidFill>
                  <a:srgbClr val="FF0000"/>
                </a:solidFill>
              </a:rPr>
              <a:t>二个操作数</a:t>
            </a:r>
            <a:r>
              <a:rPr lang="zh-CN" altLang="en-US" sz="2000"/>
              <a:t>之前将其移位。</a:t>
            </a:r>
            <a:endParaRPr lang="zh-CN" altLang="en-US" sz="2000"/>
          </a:p>
          <a:p>
            <a:pPr marL="0" indent="0">
              <a:buNone/>
            </a:pPr>
            <a:r>
              <a:rPr lang="zh-CN" altLang="en-US" sz="2000"/>
              <a:t>下图描述了ARM的移位机制，在第二个源操作数的数据通路上增加了一个</a:t>
            </a:r>
            <a:r>
              <a:rPr lang="zh-CN" altLang="en-US" sz="2000">
                <a:solidFill>
                  <a:srgbClr val="FF0000"/>
                </a:solidFill>
              </a:rPr>
              <a:t>桶形移位器</a:t>
            </a:r>
            <a:r>
              <a:rPr lang="zh-CN" altLang="en-US" sz="2000"/>
              <a:t>：</a:t>
            </a:r>
            <a:endParaRPr lang="zh-CN" altLang="en-US" sz="2000"/>
          </a:p>
        </p:txBody>
      </p:sp>
      <p:pic>
        <p:nvPicPr>
          <p:cNvPr id="158" name="图片 13"/>
          <p:cNvPicPr>
            <a:picLocks noChangeAspect="1"/>
          </p:cNvPicPr>
          <p:nvPr/>
        </p:nvPicPr>
        <p:blipFill>
          <a:blip r:embed="rId1"/>
          <a:stretch>
            <a:fillRect/>
          </a:stretch>
        </p:blipFill>
        <p:spPr>
          <a:xfrm>
            <a:off x="2900680" y="2334895"/>
            <a:ext cx="6390005" cy="442150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zh-CN" altLang="en-US" sz="2000">
                <a:solidFill>
                  <a:srgbClr val="FF0000"/>
                </a:solidFill>
              </a:rPr>
              <a:t>ARM没有独立的移位操作</a:t>
            </a:r>
            <a:r>
              <a:rPr lang="zh-CN" altLang="en-US" sz="2000"/>
              <a:t>。实际上，移位操作与其他数据处理操作组合到一起，可以在使用</a:t>
            </a:r>
            <a:r>
              <a:rPr lang="zh-CN" altLang="en-US" sz="2000">
                <a:solidFill>
                  <a:srgbClr val="FF0000"/>
                </a:solidFill>
              </a:rPr>
              <a:t>第</a:t>
            </a:r>
            <a:endParaRPr lang="zh-CN" altLang="en-US" sz="2000">
              <a:solidFill>
                <a:srgbClr val="FF0000"/>
              </a:solidFill>
            </a:endParaRPr>
          </a:p>
          <a:p>
            <a:pPr marL="0" indent="0">
              <a:buNone/>
            </a:pPr>
            <a:r>
              <a:rPr lang="zh-CN" altLang="en-US" sz="2000">
                <a:solidFill>
                  <a:srgbClr val="FF0000"/>
                </a:solidFill>
              </a:rPr>
              <a:t>二个操作数</a:t>
            </a:r>
            <a:r>
              <a:rPr lang="zh-CN" altLang="en-US" sz="2000"/>
              <a:t>之前将其移位。</a:t>
            </a:r>
            <a:endParaRPr lang="zh-CN" altLang="en-US" sz="2000"/>
          </a:p>
          <a:p>
            <a:pPr marL="0" indent="0">
              <a:buNone/>
            </a:pPr>
            <a:r>
              <a:rPr lang="zh-CN" altLang="en-US" sz="2000"/>
              <a:t>下图描述了ARM的移位机制，在第二个源操作数的数据通路上增加了一个</a:t>
            </a:r>
            <a:r>
              <a:rPr lang="zh-CN" altLang="en-US" sz="2000">
                <a:solidFill>
                  <a:srgbClr val="FF0000"/>
                </a:solidFill>
              </a:rPr>
              <a:t>桶形移位器</a:t>
            </a:r>
            <a:r>
              <a:rPr lang="zh-CN" altLang="en-US" sz="2000"/>
              <a:t>：</a:t>
            </a:r>
            <a:endParaRPr lang="zh-CN" altLang="en-US" sz="2000"/>
          </a:p>
        </p:txBody>
      </p:sp>
      <p:pic>
        <p:nvPicPr>
          <p:cNvPr id="159" name="图片 14"/>
          <p:cNvPicPr>
            <a:picLocks noChangeAspect="1"/>
          </p:cNvPicPr>
          <p:nvPr/>
        </p:nvPicPr>
        <p:blipFill>
          <a:blip r:embed="rId1"/>
          <a:stretch>
            <a:fillRect/>
          </a:stretch>
        </p:blipFill>
        <p:spPr>
          <a:xfrm>
            <a:off x="2959735" y="2320925"/>
            <a:ext cx="6390640" cy="4435475"/>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endParaRPr lang="zh-CN" altLang="en-US" sz="2000"/>
          </a:p>
          <a:p>
            <a:pPr marL="0" indent="0">
              <a:buNone/>
            </a:pPr>
            <a:r>
              <a:rPr lang="zh-CN" altLang="en-US" sz="2000"/>
              <a:t>考虑第二个源操作数被移位的ADD操作的例子：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将r2与r1相加之前，先将r2的内容逻辑左移一位，因此该操作等价于</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如果仅希望对寄存器进行移位操作，而不需要进行其他数据处理，可以使用下面指令：</a:t>
            </a:r>
            <a:endParaRPr lang="zh-CN" altLang="en-US" sz="2000"/>
          </a:p>
          <a:p>
            <a:pPr marL="0" indent="0">
              <a:buNone/>
            </a:pPr>
            <a:r>
              <a:rPr lang="zh-CN" altLang="en-US" sz="2000"/>
              <a:t>		MOV	r3,r3, LSL #1</a:t>
            </a:r>
            <a:endParaRPr lang="zh-CN" altLang="en-US" sz="2000"/>
          </a:p>
          <a:p>
            <a:pPr marL="0" indent="0">
              <a:buNone/>
            </a:pPr>
            <a:endParaRPr lang="zh-CN" altLang="en-US" sz="2000"/>
          </a:p>
        </p:txBody>
      </p:sp>
      <p:pic>
        <p:nvPicPr>
          <p:cNvPr id="161" name="图片 16"/>
          <p:cNvPicPr>
            <a:picLocks noChangeAspect="1"/>
          </p:cNvPicPr>
          <p:nvPr/>
        </p:nvPicPr>
        <p:blipFill>
          <a:blip r:embed="rId1"/>
          <a:stretch>
            <a:fillRect/>
          </a:stretch>
        </p:blipFill>
        <p:spPr>
          <a:xfrm>
            <a:off x="3681095" y="2184400"/>
            <a:ext cx="3627120" cy="370205"/>
          </a:xfrm>
          <a:prstGeom prst="rect">
            <a:avLst/>
          </a:prstGeom>
          <a:noFill/>
          <a:ln>
            <a:noFill/>
          </a:ln>
        </p:spPr>
      </p:pic>
      <p:pic>
        <p:nvPicPr>
          <p:cNvPr id="160" name="图片 15"/>
          <p:cNvPicPr>
            <a:picLocks noChangeAspect="1"/>
          </p:cNvPicPr>
          <p:nvPr/>
        </p:nvPicPr>
        <p:blipFill>
          <a:blip r:embed="rId2"/>
          <a:stretch>
            <a:fillRect/>
          </a:stretch>
        </p:blipFill>
        <p:spPr>
          <a:xfrm>
            <a:off x="3681095" y="3748405"/>
            <a:ext cx="3698875" cy="40195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zh-CN" altLang="en-US" sz="2400"/>
              <a:t>由于可以完成</a:t>
            </a:r>
            <a:r>
              <a:rPr lang="zh-CN" altLang="en-US" sz="2400">
                <a:solidFill>
                  <a:srgbClr val="FF0000"/>
                </a:solidFill>
              </a:rPr>
              <a:t>动态移位</a:t>
            </a:r>
            <a:r>
              <a:rPr lang="zh-CN" altLang="en-US" sz="2400"/>
              <a:t>，也可使用指令MOV r4,r3,LSL r1，以r1为移位位数对r3</a:t>
            </a:r>
            <a:endParaRPr lang="zh-CN" altLang="en-US" sz="2400"/>
          </a:p>
          <a:p>
            <a:pPr marL="0" indent="0">
              <a:buNone/>
            </a:pPr>
            <a:r>
              <a:rPr lang="zh-CN" altLang="en-US" sz="2400"/>
              <a:t>进行移位，结果送入r4。</a:t>
            </a:r>
            <a:endParaRPr lang="zh-CN" altLang="en-US" sz="2400"/>
          </a:p>
          <a:p>
            <a:pPr marL="0" indent="0">
              <a:buNone/>
            </a:pPr>
            <a:endParaRPr lang="zh-CN" altLang="en-US" sz="2400"/>
          </a:p>
          <a:p>
            <a:pPr marL="0" indent="0">
              <a:buNone/>
            </a:pPr>
            <a:r>
              <a:rPr lang="zh-CN" altLang="en-US" sz="2400"/>
              <a:t>假设r0中的数为0.00000010101111….，希望规格化为0.101…，如果用寄存器r1</a:t>
            </a:r>
            <a:endParaRPr lang="zh-CN" altLang="en-US" sz="2400"/>
          </a:p>
          <a:p>
            <a:pPr marL="0" indent="0">
              <a:buNone/>
            </a:pPr>
            <a:r>
              <a:rPr lang="zh-CN" altLang="en-US" sz="2400"/>
              <a:t>表示指数，则执行MOV r0,r0,LSL r1可以在一个周期内完成规格化操作。</a:t>
            </a:r>
            <a:endParaRPr lang="zh-CN" altLang="en-US" sz="2400"/>
          </a:p>
          <a:p>
            <a:pPr marL="0" indent="0">
              <a:buNone/>
            </a:pPr>
            <a:endParaRPr lang="zh-CN" altLang="en-US" sz="2400"/>
          </a:p>
          <a:p>
            <a:pPr marL="0" indent="0">
              <a:buNone/>
            </a:pPr>
            <a:r>
              <a:rPr lang="zh-CN" altLang="en-US" sz="2400"/>
              <a:t>除了仅允许移动一位</a:t>
            </a:r>
            <a:r>
              <a:rPr lang="zh-CN" altLang="en-US" sz="2400">
                <a:solidFill>
                  <a:srgbClr val="FF0000"/>
                </a:solidFill>
              </a:rPr>
              <a:t>RRX指令</a:t>
            </a:r>
            <a:r>
              <a:rPr lang="zh-CN" altLang="en-US" sz="2400"/>
              <a:t>外，ARM支持</a:t>
            </a:r>
            <a:r>
              <a:rPr lang="zh-CN" altLang="en-US" sz="2400">
                <a:solidFill>
                  <a:srgbClr val="FF0000"/>
                </a:solidFill>
              </a:rPr>
              <a:t>静态</a:t>
            </a:r>
            <a:r>
              <a:rPr lang="zh-CN" altLang="en-US" sz="2400">
                <a:solidFill>
                  <a:schemeClr val="tx1"/>
                </a:solidFill>
              </a:rPr>
              <a:t>和</a:t>
            </a:r>
            <a:r>
              <a:rPr lang="zh-CN" altLang="en-US" sz="2400">
                <a:solidFill>
                  <a:srgbClr val="FF0000"/>
                </a:solidFill>
              </a:rPr>
              <a:t>动态</a:t>
            </a:r>
            <a:r>
              <a:rPr lang="zh-CN" altLang="en-US" sz="2400"/>
              <a:t>移位。静态移位在编程</a:t>
            </a:r>
            <a:endParaRPr lang="zh-CN" altLang="en-US" sz="2400"/>
          </a:p>
          <a:p>
            <a:pPr marL="0" indent="0">
              <a:buNone/>
            </a:pPr>
            <a:r>
              <a:rPr lang="zh-CN" altLang="en-US" sz="2400"/>
              <a:t>时就已经确定了移位的位数，而动态移位允许在执行代码时改变移位位数。如，</a:t>
            </a:r>
            <a:endParaRPr lang="zh-CN" altLang="en-US" sz="2400"/>
          </a:p>
          <a:p>
            <a:pPr marL="0" indent="0">
              <a:buNone/>
            </a:pPr>
            <a:r>
              <a:rPr lang="zh-CN" altLang="en-US" sz="2400"/>
              <a:t>指令MOV r3,r3,LSL r2以r2的值为移位位数对r3进行逻辑左移。r2的值被看作模</a:t>
            </a:r>
            <a:endParaRPr lang="zh-CN" altLang="en-US" sz="2400"/>
          </a:p>
          <a:p>
            <a:pPr marL="0" indent="0">
              <a:buNone/>
            </a:pPr>
            <a:r>
              <a:rPr lang="zh-CN" altLang="en-US" sz="2400"/>
              <a:t>32的数，因为移位不能超过32次。</a:t>
            </a:r>
            <a:endParaRPr lang="zh-CN" altLang="en-US" sz="240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zh-CN" altLang="en-US" sz="2400"/>
          </a:p>
          <a:p>
            <a:pPr marL="0" indent="0">
              <a:buNone/>
            </a:pPr>
            <a:r>
              <a:rPr lang="zh-CN" altLang="en-US" sz="2400"/>
              <a:t>ARM仅实现了以下5种移位操作</a:t>
            </a:r>
            <a:endParaRPr lang="zh-CN" altLang="en-US" sz="2400"/>
          </a:p>
          <a:p>
            <a:pPr marL="0" indent="0">
              <a:buNone/>
            </a:pPr>
            <a:r>
              <a:rPr lang="zh-CN" altLang="en-US" sz="2400"/>
              <a:t>	LSL		逻辑左移</a:t>
            </a:r>
            <a:endParaRPr lang="zh-CN" altLang="en-US" sz="2400"/>
          </a:p>
          <a:p>
            <a:pPr marL="0" indent="0">
              <a:buNone/>
            </a:pPr>
            <a:r>
              <a:rPr lang="zh-CN" altLang="en-US" sz="2400"/>
              <a:t>	LSR		逻辑右移</a:t>
            </a:r>
            <a:endParaRPr lang="zh-CN" altLang="en-US" sz="2400"/>
          </a:p>
          <a:p>
            <a:pPr marL="0" indent="0">
              <a:buNone/>
            </a:pPr>
            <a:r>
              <a:rPr lang="zh-CN" altLang="en-US" sz="2400"/>
              <a:t>	ASR		算术右移</a:t>
            </a:r>
            <a:endParaRPr lang="zh-CN" altLang="en-US" sz="2400"/>
          </a:p>
          <a:p>
            <a:pPr marL="0" indent="0">
              <a:buNone/>
            </a:pPr>
            <a:r>
              <a:rPr lang="zh-CN" altLang="en-US" sz="2400"/>
              <a:t>	ROR		循环右移</a:t>
            </a:r>
            <a:endParaRPr lang="zh-CN" altLang="en-US" sz="2400"/>
          </a:p>
          <a:p>
            <a:pPr marL="0" indent="0">
              <a:buNone/>
            </a:pPr>
            <a:r>
              <a:rPr lang="zh-CN" altLang="en-US" sz="2400"/>
              <a:t>	RRX		带进位的循环右移（移位一次）</a:t>
            </a:r>
            <a:endParaRPr lang="zh-CN" altLang="en-US" sz="240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尽管</a:t>
            </a:r>
            <a:r>
              <a:rPr lang="zh-CN" altLang="en-US" sz="2400">
                <a:solidFill>
                  <a:srgbClr val="FF0000"/>
                </a:solidFill>
              </a:rPr>
              <a:t>没有循环左移</a:t>
            </a:r>
            <a:r>
              <a:rPr lang="zh-CN" altLang="en-US" sz="2400"/>
              <a:t>操作，可以借助循环右移实现。</a:t>
            </a:r>
            <a:endParaRPr lang="zh-CN" altLang="en-US" sz="2400"/>
          </a:p>
          <a:p>
            <a:pPr marL="0" indent="0">
              <a:buNone/>
            </a:pPr>
            <a:endParaRPr lang="zh-CN" altLang="en-US" sz="2400"/>
          </a:p>
          <a:p>
            <a:pPr marL="0" indent="0">
              <a:buNone/>
            </a:pPr>
            <a:r>
              <a:rPr lang="zh-CN" altLang="en-US" sz="2400"/>
              <a:t>下面说了4位二进制数的循环左移和循环右移。经过4次循环移位，操作数没有</a:t>
            </a:r>
            <a:endParaRPr lang="zh-CN" altLang="en-US" sz="2400"/>
          </a:p>
          <a:p>
            <a:pPr marL="0" indent="0">
              <a:buNone/>
            </a:pPr>
            <a:r>
              <a:rPr lang="zh-CN" altLang="en-US" sz="2400"/>
              <a:t>变化。循环左移和循环右移是对称的。对于32位数，循环左移n位等价于循环</a:t>
            </a:r>
            <a:endParaRPr lang="zh-CN" altLang="en-US" sz="2400"/>
          </a:p>
          <a:p>
            <a:pPr marL="0" indent="0">
              <a:buNone/>
            </a:pPr>
            <a:r>
              <a:rPr lang="zh-CN" altLang="en-US" sz="2400"/>
              <a:t>右移32-n位。</a:t>
            </a:r>
            <a:endParaRPr lang="zh-CN" altLang="en-US" sz="2400"/>
          </a:p>
          <a:p>
            <a:pPr marL="0" indent="0">
              <a:buNone/>
            </a:pPr>
            <a:r>
              <a:rPr lang="zh-CN" altLang="en-US" sz="2400"/>
              <a:t>	</a:t>
            </a:r>
            <a:r>
              <a:rPr lang="zh-CN" altLang="en-US" sz="2400" b="1"/>
              <a:t>循环右移</a:t>
            </a:r>
            <a:r>
              <a:rPr lang="zh-CN" altLang="en-US" sz="2400"/>
              <a:t>				</a:t>
            </a:r>
            <a:r>
              <a:rPr lang="zh-CN" altLang="en-US" sz="2400" b="1"/>
              <a:t>循环左移</a:t>
            </a:r>
            <a:endParaRPr lang="zh-CN" altLang="en-US" sz="2400"/>
          </a:p>
          <a:p>
            <a:pPr marL="0" indent="0">
              <a:buNone/>
            </a:pPr>
            <a:r>
              <a:rPr lang="zh-CN" altLang="en-US" sz="2400"/>
              <a:t>	1101	开始				1101	开始</a:t>
            </a:r>
            <a:endParaRPr lang="zh-CN" altLang="en-US" sz="2400"/>
          </a:p>
          <a:p>
            <a:pPr marL="0" indent="0">
              <a:buNone/>
            </a:pPr>
            <a:r>
              <a:rPr lang="zh-CN" altLang="en-US" sz="2400"/>
              <a:t>	1110	循环右移1次			1011	循环左移1次</a:t>
            </a:r>
            <a:endParaRPr lang="zh-CN" altLang="en-US" sz="2400"/>
          </a:p>
          <a:p>
            <a:pPr marL="0" indent="0">
              <a:buNone/>
            </a:pPr>
            <a:r>
              <a:rPr lang="zh-CN" altLang="en-US" sz="2400"/>
              <a:t>	0111	循环右移2次			0111	循环左移2次</a:t>
            </a:r>
            <a:endParaRPr lang="zh-CN" altLang="en-US" sz="2400"/>
          </a:p>
          <a:p>
            <a:pPr marL="0" indent="0">
              <a:buNone/>
            </a:pPr>
            <a:r>
              <a:rPr lang="zh-CN" altLang="en-US" sz="2400"/>
              <a:t>	1011	循环右移3次			1110	循环左移3次</a:t>
            </a:r>
            <a:endParaRPr lang="zh-CN" altLang="en-US" sz="2400"/>
          </a:p>
          <a:p>
            <a:pPr marL="0" indent="0">
              <a:buNone/>
            </a:pPr>
            <a:r>
              <a:rPr lang="zh-CN" altLang="en-US" sz="2400"/>
              <a:t>	1101	循环右移4次			1101	循环左移4次</a:t>
            </a:r>
            <a:endParaRPr lang="zh-CN" altLang="en-US" sz="240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ARM</a:t>
            </a:r>
            <a:r>
              <a:rPr lang="zh-CN" altLang="en-US" sz="2400">
                <a:solidFill>
                  <a:srgbClr val="FF0000"/>
                </a:solidFill>
              </a:rPr>
              <a:t>没有实现</a:t>
            </a:r>
            <a:r>
              <a:rPr lang="zh-CN" altLang="en-US" sz="2400"/>
              <a:t>带进位的循环左移操作，通过指令</a:t>
            </a:r>
            <a:r>
              <a:rPr lang="zh-CN" altLang="en-US" sz="2400">
                <a:solidFill>
                  <a:srgbClr val="FF0000"/>
                </a:solidFill>
              </a:rPr>
              <a:t>ADCS r0,r0,r0</a:t>
            </a:r>
            <a:r>
              <a:rPr lang="zh-CN" altLang="en-US" sz="2400"/>
              <a:t>可以实现带进位</a:t>
            </a:r>
            <a:endParaRPr lang="zh-CN" altLang="en-US" sz="2400"/>
          </a:p>
          <a:p>
            <a:pPr marL="0" indent="0">
              <a:buNone/>
            </a:pPr>
            <a:r>
              <a:rPr lang="zh-CN" altLang="en-US" sz="2400"/>
              <a:t>的循环左移，因为它把r0与r0以及进位位一起相加，并将结果保存在r0中（即</a:t>
            </a:r>
            <a:endParaRPr lang="zh-CN" altLang="en-US" sz="2400"/>
          </a:p>
          <a:p>
            <a:pPr marL="0" indent="0">
              <a:buNone/>
            </a:pPr>
            <a:r>
              <a:rPr lang="zh-CN" altLang="en-US" sz="2400"/>
              <a:t>结果为2 x [r0] + C），左移等价于乘以2，把进位位移动到最低位等价于加上进</a:t>
            </a:r>
            <a:endParaRPr lang="zh-CN" altLang="en-US" sz="2400"/>
          </a:p>
          <a:p>
            <a:pPr marL="0" indent="0">
              <a:buNone/>
            </a:pPr>
            <a:r>
              <a:rPr lang="zh-CN" altLang="en-US" sz="2400"/>
              <a:t>位位，得到2 x [r0] + C，指令后</a:t>
            </a:r>
            <a:r>
              <a:rPr lang="zh-CN" altLang="en-US" sz="2400">
                <a:solidFill>
                  <a:srgbClr val="FF0000"/>
                </a:solidFill>
              </a:rPr>
              <a:t>添加S会强制更新CCR</a:t>
            </a:r>
            <a:r>
              <a:rPr lang="zh-CN" altLang="en-US" sz="2400"/>
              <a:t>，确保进位输出被加载到C</a:t>
            </a:r>
            <a:endParaRPr lang="zh-CN" altLang="en-US" sz="2400"/>
          </a:p>
          <a:p>
            <a:pPr marL="0" indent="0">
              <a:buNone/>
            </a:pPr>
            <a:r>
              <a:rPr lang="zh-CN" altLang="en-US" sz="2400"/>
              <a:t>位。因此ADCS r0,r0,r0与RXL r0等价。</a:t>
            </a:r>
            <a:endParaRPr lang="zh-CN" altLang="en-US" sz="240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3.5.4指令编码——洞察ARM体系结构</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简单的看一下ARM的</a:t>
            </a:r>
            <a:r>
              <a:rPr lang="zh-CN" altLang="en-US" sz="2400">
                <a:solidFill>
                  <a:srgbClr val="FF0000"/>
                </a:solidFill>
              </a:rPr>
              <a:t>移位操作</a:t>
            </a:r>
            <a:r>
              <a:rPr lang="zh-CN" altLang="en-US" sz="2400"/>
              <a:t>是如何编码的，下图给出了ARM数据处理指令的二进制编码，遵循RISC体系结构 的一般模式：包括一个操作数、两个寄存器操作数以及第三个多目的操作数。寄存器操作数r</a:t>
            </a:r>
            <a:r>
              <a:rPr lang="zh-CN" altLang="en-US" sz="2400" baseline="-25000"/>
              <a:t>源</a:t>
            </a:r>
            <a:r>
              <a:rPr lang="zh-CN" altLang="en-US" sz="2400"/>
              <a:t>和r</a:t>
            </a:r>
            <a:r>
              <a:rPr lang="zh-CN" altLang="en-US" sz="2400" baseline="-25000"/>
              <a:t>目的</a:t>
            </a:r>
            <a:r>
              <a:rPr lang="zh-CN" altLang="en-US" sz="2400"/>
              <a:t>定义了第一个源操作数和目的寄存器。0~11位是第二个源操作数的编码：</a:t>
            </a:r>
            <a:endParaRPr lang="zh-CN" altLang="en-US" sz="2400"/>
          </a:p>
        </p:txBody>
      </p:sp>
      <p:pic>
        <p:nvPicPr>
          <p:cNvPr id="152" name="图片 152"/>
          <p:cNvPicPr>
            <a:picLocks noChangeAspect="1"/>
          </p:cNvPicPr>
          <p:nvPr/>
        </p:nvPicPr>
        <p:blipFill>
          <a:blip r:embed="rId1"/>
          <a:stretch>
            <a:fillRect/>
          </a:stretch>
        </p:blipFill>
        <p:spPr>
          <a:xfrm>
            <a:off x="1916430" y="2888615"/>
            <a:ext cx="7822565" cy="3582670"/>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3.5.4指令编码——洞察ARM体系结构</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简单的看一下ARM的</a:t>
            </a:r>
            <a:r>
              <a:rPr lang="zh-CN" altLang="en-US" sz="2400">
                <a:solidFill>
                  <a:srgbClr val="FF0000"/>
                </a:solidFill>
              </a:rPr>
              <a:t>移位操作</a:t>
            </a:r>
            <a:r>
              <a:rPr lang="zh-CN" altLang="en-US" sz="2400"/>
              <a:t>是如何编码的，下图给出了ARM数据处理指令的</a:t>
            </a:r>
            <a:endParaRPr lang="zh-CN" altLang="en-US" sz="2400"/>
          </a:p>
          <a:p>
            <a:pPr marL="0" indent="0">
              <a:buNone/>
            </a:pPr>
            <a:r>
              <a:rPr lang="zh-CN" altLang="en-US" sz="2400"/>
              <a:t>二进制编码，遵循RISC体系结构 的一般模式：包括一个操作数、两个寄存器操</a:t>
            </a:r>
            <a:endParaRPr lang="zh-CN" altLang="en-US" sz="2400"/>
          </a:p>
          <a:p>
            <a:pPr marL="0" indent="0">
              <a:buNone/>
            </a:pPr>
            <a:r>
              <a:rPr lang="zh-CN" altLang="en-US" sz="2400"/>
              <a:t>作数以及第三个多目的操作数。寄存器操作数r</a:t>
            </a:r>
            <a:r>
              <a:rPr lang="zh-CN" altLang="en-US" sz="2400" baseline="-25000"/>
              <a:t>源</a:t>
            </a:r>
            <a:r>
              <a:rPr lang="zh-CN" altLang="en-US" sz="2400"/>
              <a:t>和r</a:t>
            </a:r>
            <a:r>
              <a:rPr lang="zh-CN" altLang="en-US" sz="2400" baseline="-25000"/>
              <a:t>目的</a:t>
            </a:r>
            <a:r>
              <a:rPr lang="zh-CN" altLang="en-US" sz="2400"/>
              <a:t>定义了第一个源操作数</a:t>
            </a:r>
            <a:endParaRPr lang="zh-CN" altLang="en-US" sz="2400"/>
          </a:p>
          <a:p>
            <a:pPr marL="0" indent="0">
              <a:buNone/>
            </a:pPr>
            <a:r>
              <a:rPr lang="zh-CN" altLang="en-US" sz="2400"/>
              <a:t>和目的寄存器。0~11位是第二个源操作数的编码：</a:t>
            </a:r>
            <a:endParaRPr lang="zh-CN" altLang="en-US" sz="2400"/>
          </a:p>
        </p:txBody>
      </p:sp>
      <p:pic>
        <p:nvPicPr>
          <p:cNvPr id="164" name="图片 164"/>
          <p:cNvPicPr>
            <a:picLocks noChangeAspect="1"/>
          </p:cNvPicPr>
          <p:nvPr/>
        </p:nvPicPr>
        <p:blipFill>
          <a:blip r:embed="rId1"/>
          <a:stretch>
            <a:fillRect/>
          </a:stretch>
        </p:blipFill>
        <p:spPr>
          <a:xfrm>
            <a:off x="2723515" y="3209290"/>
            <a:ext cx="7581265" cy="3547110"/>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3.5.4指令编码——洞察ARM体系结构</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根据</a:t>
            </a:r>
            <a:r>
              <a:rPr lang="zh-CN" altLang="en-US" sz="2400">
                <a:solidFill>
                  <a:srgbClr val="FF0000"/>
                </a:solidFill>
              </a:rPr>
              <a:t>第25位</a:t>
            </a:r>
            <a:r>
              <a:rPr lang="zh-CN" altLang="en-US" sz="2400"/>
              <a:t>的状态，0~11位要么是表示第3个操作数的</a:t>
            </a:r>
            <a:r>
              <a:rPr lang="zh-CN" altLang="en-US" sz="2400">
                <a:solidFill>
                  <a:srgbClr val="FF0000"/>
                </a:solidFill>
              </a:rPr>
              <a:t>寄存器</a:t>
            </a:r>
            <a:r>
              <a:rPr lang="zh-CN" altLang="en-US" sz="2400"/>
              <a:t>，要么是个</a:t>
            </a:r>
            <a:r>
              <a:rPr lang="zh-CN" altLang="en-US" sz="2400">
                <a:solidFill>
                  <a:srgbClr val="FF0000"/>
                </a:solidFill>
              </a:rPr>
              <a:t>立即</a:t>
            </a:r>
            <a:endParaRPr lang="zh-CN" altLang="en-US" sz="2400">
              <a:solidFill>
                <a:srgbClr val="FF0000"/>
              </a:solidFill>
            </a:endParaRPr>
          </a:p>
          <a:p>
            <a:pPr marL="0" indent="0">
              <a:buNone/>
            </a:pPr>
            <a:r>
              <a:rPr lang="zh-CN" altLang="en-US" sz="2400">
                <a:solidFill>
                  <a:srgbClr val="FF0000"/>
                </a:solidFill>
              </a:rPr>
              <a:t>数</a:t>
            </a:r>
            <a:r>
              <a:rPr lang="zh-CN" altLang="en-US" sz="2400"/>
              <a:t>。如果第25位为0，则操作数2会给出表示第2个操作数的寄存器和一个移位</a:t>
            </a:r>
            <a:endParaRPr lang="zh-CN" altLang="en-US" sz="2400"/>
          </a:p>
          <a:p>
            <a:pPr marL="0" indent="0">
              <a:buNone/>
            </a:pPr>
            <a:r>
              <a:rPr lang="zh-CN" altLang="en-US" sz="2400"/>
              <a:t>操作。第4位决定移位的位数是立即数还是由第4个寄存器的内容所指定。如果</a:t>
            </a:r>
            <a:endParaRPr lang="zh-CN" altLang="en-US" sz="2400"/>
          </a:p>
          <a:p>
            <a:pPr marL="0" indent="0">
              <a:buNone/>
            </a:pPr>
            <a:r>
              <a:rPr lang="zh-CN" altLang="en-US" sz="2400"/>
              <a:t>指令的第4位为0（指定立即数移位位数），则第7~11位定义了移位的位数</a:t>
            </a:r>
            <a:endParaRPr lang="zh-CN" altLang="en-US" sz="2400"/>
          </a:p>
          <a:p>
            <a:pPr marL="0" indent="0">
              <a:buNone/>
            </a:pPr>
            <a:r>
              <a:rPr lang="zh-CN" altLang="en-US" sz="2400"/>
              <a:t>（0~32位），第5~6位指定了移位类型。</a:t>
            </a:r>
            <a:endParaRPr lang="zh-CN" alt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乱序执行</a:t>
            </a:r>
            <a:endParaRPr lang="zh-CN" altLang="en-US"/>
          </a:p>
        </p:txBody>
      </p:sp>
      <p:sp>
        <p:nvSpPr>
          <p:cNvPr id="3" name="内容占位符 2"/>
          <p:cNvSpPr>
            <a:spLocks noGrp="1"/>
          </p:cNvSpPr>
          <p:nvPr>
            <p:ph idx="1"/>
          </p:nvPr>
        </p:nvSpPr>
        <p:spPr/>
        <p:txBody>
          <a:bodyPr/>
          <a:p>
            <a:r>
              <a:rPr>
                <a:solidFill>
                  <a:schemeClr val="tx1"/>
                </a:solidFill>
              </a:rPr>
              <a:t>程序中的指令必须一条接一条按照在程序中的出现的</a:t>
            </a:r>
            <a:r>
              <a:rPr>
                <a:solidFill>
                  <a:srgbClr val="FF0000"/>
                </a:solidFill>
              </a:rPr>
              <a:t>顺序执行</a:t>
            </a:r>
            <a:r>
              <a:rPr>
                <a:solidFill>
                  <a:schemeClr val="tx1"/>
                </a:solidFill>
              </a:rPr>
              <a:t>。</a:t>
            </a:r>
            <a:endParaRPr>
              <a:solidFill>
                <a:schemeClr val="tx1"/>
              </a:solidFill>
            </a:endParaRPr>
          </a:p>
          <a:p>
            <a:endParaRPr>
              <a:solidFill>
                <a:schemeClr val="tx1"/>
              </a:solidFill>
            </a:endParaRPr>
          </a:p>
          <a:p>
            <a:endParaRPr>
              <a:solidFill>
                <a:schemeClr val="tx1"/>
              </a:solidFill>
            </a:endParaRPr>
          </a:p>
          <a:p>
            <a:endParaRPr>
              <a:solidFill>
                <a:schemeClr val="tx1"/>
              </a:solidFill>
            </a:endParaRPr>
          </a:p>
          <a:p>
            <a:endParaRPr>
              <a:solidFill>
                <a:schemeClr val="tx1"/>
              </a:solidFill>
            </a:endParaRPr>
          </a:p>
          <a:p>
            <a:pPr marL="0" indent="0">
              <a:buNone/>
            </a:pPr>
            <a:r>
              <a:rPr>
                <a:solidFill>
                  <a:schemeClr val="tx1"/>
                </a:solidFill>
              </a:rPr>
              <a:t>有时可以通过</a:t>
            </a:r>
            <a:r>
              <a:rPr>
                <a:solidFill>
                  <a:srgbClr val="FF0000"/>
                </a:solidFill>
              </a:rPr>
              <a:t>改变指令的执行顺序</a:t>
            </a:r>
            <a:r>
              <a:rPr>
                <a:solidFill>
                  <a:schemeClr val="tx1"/>
                </a:solidFill>
              </a:rPr>
              <a:t>提高计算机的速度。图中，指令（4）和（5）可以在任何时候执行，但指令（3）必须在指令（1）和（2）结束后执行。</a:t>
            </a:r>
            <a:endParaRPr>
              <a:solidFill>
                <a:schemeClr val="tx1"/>
              </a:solidFill>
            </a:endParaRPr>
          </a:p>
        </p:txBody>
      </p:sp>
      <p:pic>
        <p:nvPicPr>
          <p:cNvPr id="7" name="图片 7"/>
          <p:cNvPicPr>
            <a:picLocks noChangeAspect="1"/>
          </p:cNvPicPr>
          <p:nvPr/>
        </p:nvPicPr>
        <p:blipFill>
          <a:blip r:embed="rId1"/>
          <a:stretch>
            <a:fillRect/>
          </a:stretch>
        </p:blipFill>
        <p:spPr>
          <a:xfrm>
            <a:off x="3751580" y="2367280"/>
            <a:ext cx="2400300" cy="1962785"/>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3.6ARM的流控制指令</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计算机按照严格的</a:t>
            </a:r>
            <a:r>
              <a:rPr lang="zh-CN" altLang="en-US" sz="2400">
                <a:solidFill>
                  <a:srgbClr val="FF0000"/>
                </a:solidFill>
              </a:rPr>
              <a:t>顺序执行</a:t>
            </a:r>
            <a:r>
              <a:rPr lang="zh-CN" altLang="en-US" sz="2400"/>
              <a:t>指令。流控制改变了默认的顺序执行方式。前面已</a:t>
            </a:r>
            <a:endParaRPr lang="zh-CN" altLang="en-US" sz="2400"/>
          </a:p>
          <a:p>
            <a:pPr marL="0" indent="0">
              <a:buNone/>
            </a:pPr>
            <a:r>
              <a:rPr lang="zh-CN" altLang="en-US" sz="2400"/>
              <a:t>经介绍了</a:t>
            </a:r>
            <a:r>
              <a:rPr lang="zh-CN" altLang="en-US" sz="2400">
                <a:solidFill>
                  <a:srgbClr val="FF0000"/>
                </a:solidFill>
              </a:rPr>
              <a:t>强制跳转</a:t>
            </a:r>
            <a:r>
              <a:rPr lang="zh-CN" altLang="en-US" sz="2400"/>
              <a:t>到程序中某个非顺序位置的</a:t>
            </a:r>
            <a:r>
              <a:rPr lang="zh-CN" altLang="en-US" sz="2400">
                <a:solidFill>
                  <a:srgbClr val="FF0000"/>
                </a:solidFill>
              </a:rPr>
              <a:t>无条件分支</a:t>
            </a:r>
            <a:r>
              <a:rPr lang="zh-CN" altLang="en-US" sz="2400"/>
              <a:t>。以及</a:t>
            </a:r>
            <a:r>
              <a:rPr lang="zh-CN" altLang="en-US" sz="2400">
                <a:solidFill>
                  <a:srgbClr val="FF0000"/>
                </a:solidFill>
              </a:rPr>
              <a:t>依据测试结果</a:t>
            </a:r>
            <a:endParaRPr lang="zh-CN" altLang="en-US" sz="2400"/>
          </a:p>
          <a:p>
            <a:pPr marL="0" indent="0">
              <a:buNone/>
            </a:pPr>
            <a:r>
              <a:rPr lang="zh-CN" altLang="en-US" sz="2400"/>
              <a:t>进行跳转的</a:t>
            </a:r>
            <a:r>
              <a:rPr lang="zh-CN" altLang="en-US" sz="2400">
                <a:solidFill>
                  <a:srgbClr val="FF0000"/>
                </a:solidFill>
              </a:rPr>
              <a:t>条件分支</a:t>
            </a:r>
            <a:r>
              <a:rPr lang="zh-CN" altLang="en-US" sz="2400"/>
              <a:t>。这里将介绍子程序调用和返回指令，它们会跳转到一个</a:t>
            </a:r>
            <a:endParaRPr lang="zh-CN" altLang="en-US" sz="2400"/>
          </a:p>
          <a:p>
            <a:pPr marL="0" indent="0">
              <a:buNone/>
            </a:pPr>
            <a:r>
              <a:rPr lang="zh-CN" altLang="en-US" sz="2400"/>
              <a:t>指令块、执行这些指令，然后返回到子程序调用指令后的一个位置来修改控制</a:t>
            </a:r>
            <a:endParaRPr lang="zh-CN" altLang="en-US" sz="2400"/>
          </a:p>
          <a:p>
            <a:pPr marL="0" indent="0">
              <a:buNone/>
            </a:pPr>
            <a:r>
              <a:rPr lang="zh-CN" altLang="en-US" sz="2400"/>
              <a:t>流。</a:t>
            </a:r>
            <a:endParaRPr lang="zh-CN" altLang="en-US" sz="240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3.6.1无条件分支</a:t>
            </a:r>
            <a:endParaRPr lang="en-US" altLang="zh-CN">
              <a:sym typeface="+mn-ea"/>
            </a:endParaRPr>
          </a:p>
        </p:txBody>
      </p:sp>
      <p:sp>
        <p:nvSpPr>
          <p:cNvPr id="3" name="内容占位符 2"/>
          <p:cNvSpPr/>
          <p:nvPr>
            <p:ph idx="1"/>
          </p:nvPr>
        </p:nvSpPr>
        <p:spPr>
          <a:xfrm>
            <a:off x="838835" y="1435735"/>
            <a:ext cx="10631805" cy="5320665"/>
          </a:xfrm>
        </p:spPr>
        <p:txBody>
          <a:bodyPr>
            <a:normAutofit lnSpcReduction="20000"/>
          </a:bodyPr>
          <a:p>
            <a:pPr marL="0" indent="0">
              <a:buNone/>
            </a:pPr>
            <a:r>
              <a:rPr lang="zh-CN" altLang="en-US" sz="2400"/>
              <a:t>ARM</a:t>
            </a:r>
            <a:r>
              <a:rPr lang="zh-CN" altLang="en-US" sz="2400">
                <a:solidFill>
                  <a:srgbClr val="FF0000"/>
                </a:solidFill>
              </a:rPr>
              <a:t>无条件分支</a:t>
            </a:r>
            <a:r>
              <a:rPr lang="zh-CN" altLang="en-US" sz="2400"/>
              <a:t>指令格式为B target，target指分支目标地址（branch target </a:t>
            </a:r>
            <a:endParaRPr lang="zh-CN" altLang="en-US" sz="2400"/>
          </a:p>
          <a:p>
            <a:pPr marL="0" indent="0">
              <a:buNone/>
            </a:pPr>
            <a:r>
              <a:rPr lang="zh-CN" altLang="en-US" sz="2400"/>
              <a:t>address，BTA）。</a:t>
            </a:r>
            <a:endParaRPr lang="zh-CN" altLang="en-US" sz="2400"/>
          </a:p>
          <a:p>
            <a:pPr marL="0" indent="0">
              <a:buNone/>
            </a:pPr>
            <a:endParaRPr lang="zh-CN" altLang="en-US" sz="2400"/>
          </a:p>
          <a:p>
            <a:pPr marL="0" indent="0">
              <a:buNone/>
            </a:pPr>
            <a:r>
              <a:rPr lang="zh-CN" altLang="en-US" sz="2400"/>
              <a:t>下面代码说明了如何使用无条件分支指令：</a:t>
            </a:r>
            <a:endParaRPr lang="zh-CN" altLang="en-US" sz="2400"/>
          </a:p>
          <a:p>
            <a:pPr marL="0" indent="0">
              <a:buNone/>
            </a:pPr>
            <a:r>
              <a:rPr lang="zh-CN" altLang="en-US" sz="2400"/>
              <a:t>	</a:t>
            </a:r>
            <a:r>
              <a:rPr lang="en-US" altLang="zh-CN" sz="2400"/>
              <a:t>	</a:t>
            </a:r>
            <a:r>
              <a:rPr lang="zh-CN" altLang="en-US" sz="2400"/>
              <a:t>..	do this		;  一些代码</a:t>
            </a:r>
            <a:endParaRPr lang="zh-CN" altLang="en-US" sz="2400"/>
          </a:p>
          <a:p>
            <a:pPr marL="0" indent="0">
              <a:buNone/>
            </a:pPr>
            <a:r>
              <a:rPr lang="zh-CN" altLang="en-US" sz="2400"/>
              <a:t>	</a:t>
            </a:r>
            <a:r>
              <a:rPr lang="en-US" altLang="zh-CN" sz="2400"/>
              <a:t>	</a:t>
            </a:r>
            <a:r>
              <a:rPr lang="zh-CN" altLang="en-US" sz="2400"/>
              <a:t>.. 	then that	; 另一些代码</a:t>
            </a:r>
            <a:endParaRPr lang="zh-CN" altLang="en-US" sz="2400"/>
          </a:p>
          <a:p>
            <a:pPr marL="0" indent="0">
              <a:buNone/>
            </a:pPr>
            <a:r>
              <a:rPr lang="zh-CN" altLang="en-US" sz="2400"/>
              <a:t>		</a:t>
            </a:r>
            <a:r>
              <a:rPr lang="en-US" altLang="zh-CN" sz="2400"/>
              <a:t>	</a:t>
            </a:r>
            <a:r>
              <a:rPr lang="zh-CN" altLang="en-US" sz="2400"/>
              <a:t>B Next		; 跳过下面的指令</a:t>
            </a:r>
            <a:endParaRPr lang="zh-CN" altLang="en-US" sz="2400"/>
          </a:p>
          <a:p>
            <a:pPr marL="0" indent="0">
              <a:buNone/>
            </a:pPr>
            <a:r>
              <a:rPr lang="zh-CN" altLang="en-US" sz="2400"/>
              <a:t>	</a:t>
            </a:r>
            <a:r>
              <a:rPr lang="en-US" altLang="zh-CN" sz="2400"/>
              <a:t>	</a:t>
            </a:r>
            <a:r>
              <a:rPr lang="zh-CN" altLang="en-US" sz="2400"/>
              <a:t>..			; …被略过的代码</a:t>
            </a:r>
            <a:endParaRPr lang="zh-CN" altLang="en-US" sz="2400"/>
          </a:p>
          <a:p>
            <a:pPr marL="0" indent="0">
              <a:buNone/>
            </a:pPr>
            <a:r>
              <a:rPr lang="zh-CN" altLang="en-US" sz="2400"/>
              <a:t>	</a:t>
            </a:r>
            <a:r>
              <a:rPr lang="en-US" altLang="zh-CN" sz="2400"/>
              <a:t>	</a:t>
            </a:r>
            <a:r>
              <a:rPr lang="zh-CN" altLang="en-US" sz="2400"/>
              <a:t>..			; …被略过的代码</a:t>
            </a:r>
            <a:endParaRPr lang="zh-CN" altLang="en-US" sz="2400"/>
          </a:p>
          <a:p>
            <a:pPr marL="0" indent="0">
              <a:buNone/>
            </a:pPr>
            <a:r>
              <a:rPr lang="en-US" altLang="zh-CN" sz="2400"/>
              <a:t>	</a:t>
            </a:r>
            <a:r>
              <a:rPr lang="zh-CN" altLang="en-US" sz="2400"/>
              <a:t>Next	..			; 分支目标地址，由标号Next表示</a:t>
            </a:r>
            <a:endParaRPr lang="zh-CN" altLang="en-US" sz="2400"/>
          </a:p>
          <a:p>
            <a:pPr marL="0" indent="0">
              <a:buNone/>
            </a:pPr>
            <a:endParaRPr lang="zh-CN" altLang="en-US" sz="2400"/>
          </a:p>
          <a:p>
            <a:pPr marL="0" indent="0">
              <a:buNone/>
            </a:pPr>
            <a:r>
              <a:rPr lang="zh-CN" altLang="en-US" sz="2400"/>
              <a:t>在高级语言中，无条件分支叫作</a:t>
            </a:r>
            <a:r>
              <a:rPr lang="zh-CN" altLang="en-US" sz="2400">
                <a:solidFill>
                  <a:srgbClr val="FF0000"/>
                </a:solidFill>
              </a:rPr>
              <a:t>goto</a:t>
            </a:r>
            <a:r>
              <a:rPr lang="zh-CN" altLang="en-US" sz="2400"/>
              <a:t>，它被认为是一种比较糟糕的编程风格。</a:t>
            </a:r>
            <a:endParaRPr lang="zh-CN" altLang="en-US" sz="2400"/>
          </a:p>
          <a:p>
            <a:pPr marL="0" indent="0">
              <a:buNone/>
            </a:pPr>
            <a:r>
              <a:rPr lang="zh-CN" altLang="en-US" sz="2400"/>
              <a:t>然而，在汇编语言中，无条件分支是很难避免的。</a:t>
            </a:r>
            <a:endParaRPr lang="zh-CN" altLang="en-US" sz="240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3.6.2条件分支</a:t>
            </a:r>
            <a:endParaRPr lang="en-US" altLang="zh-CN">
              <a:sym typeface="+mn-ea"/>
            </a:endParaRPr>
          </a:p>
        </p:txBody>
      </p:sp>
      <p:sp>
        <p:nvSpPr>
          <p:cNvPr id="3" name="内容占位符 2"/>
          <p:cNvSpPr/>
          <p:nvPr>
            <p:ph idx="1"/>
          </p:nvPr>
        </p:nvSpPr>
        <p:spPr>
          <a:xfrm>
            <a:off x="838835" y="1435735"/>
            <a:ext cx="10631805" cy="5320665"/>
          </a:xfrm>
        </p:spPr>
        <p:txBody>
          <a:bodyPr>
            <a:normAutofit fontScale="90000" lnSpcReduction="20000"/>
          </a:bodyPr>
          <a:p>
            <a:pPr marL="0" indent="0">
              <a:buNone/>
            </a:pPr>
            <a:r>
              <a:rPr lang="zh-CN" altLang="en-US" sz="2400"/>
              <a:t>下面给出了高级语言中实现条件行为的典型例子：</a:t>
            </a:r>
            <a:endParaRPr lang="zh-CN" altLang="en-US" sz="2400"/>
          </a:p>
          <a:p>
            <a:pPr marL="0" indent="0">
              <a:buNone/>
            </a:pPr>
            <a:r>
              <a:rPr lang="zh-CN" altLang="en-US" sz="2400"/>
              <a:t>		IF(X == Y)</a:t>
            </a:r>
            <a:endParaRPr lang="zh-CN" altLang="en-US" sz="2400"/>
          </a:p>
          <a:p>
            <a:pPr marL="0" indent="0">
              <a:buNone/>
            </a:pPr>
            <a:r>
              <a:rPr lang="zh-CN" altLang="en-US" sz="2400"/>
              <a:t>			THEN	Y = Y + 1</a:t>
            </a:r>
            <a:endParaRPr lang="zh-CN" altLang="en-US" sz="2400"/>
          </a:p>
          <a:p>
            <a:pPr marL="0" indent="0">
              <a:buNone/>
            </a:pPr>
            <a:r>
              <a:rPr lang="zh-CN" altLang="en-US" sz="2400"/>
              <a:t>			ELSE	Y = Y + 2</a:t>
            </a:r>
            <a:endParaRPr lang="zh-CN" altLang="en-US" sz="2400"/>
          </a:p>
          <a:p>
            <a:pPr marL="0" indent="0">
              <a:buNone/>
            </a:pPr>
            <a:endParaRPr lang="zh-CN" altLang="en-US" sz="2400"/>
          </a:p>
          <a:p>
            <a:pPr marL="0" indent="0">
              <a:buNone/>
            </a:pPr>
            <a:r>
              <a:rPr lang="zh-CN" altLang="en-US" sz="2400"/>
              <a:t>ARM汇编语言表示：</a:t>
            </a:r>
            <a:endParaRPr lang="zh-CN" altLang="en-US" sz="2400"/>
          </a:p>
          <a:p>
            <a:pPr marL="0" indent="0">
              <a:buNone/>
            </a:pPr>
            <a:r>
              <a:rPr lang="zh-CN" altLang="en-US" sz="2400"/>
              <a:t>		CMP 	r1,r2		; 假设r1包括y，r2包括x，将它们比较</a:t>
            </a:r>
            <a:endParaRPr lang="zh-CN" altLang="en-US" sz="2400"/>
          </a:p>
          <a:p>
            <a:pPr marL="0" indent="0">
              <a:buNone/>
            </a:pPr>
            <a:r>
              <a:rPr lang="zh-CN" altLang="en-US" sz="2400"/>
              <a:t>		BNE 	plus2		; 如果不相等则跳转到ELSE部分</a:t>
            </a:r>
            <a:endParaRPr lang="zh-CN" altLang="en-US" sz="2400"/>
          </a:p>
          <a:p>
            <a:pPr marL="0" indent="0">
              <a:buNone/>
            </a:pPr>
            <a:r>
              <a:rPr lang="zh-CN" altLang="en-US" sz="2400"/>
              <a:t>		ADD	r1,r1,#1		; 如果相等则继续，y加1</a:t>
            </a:r>
            <a:endParaRPr lang="zh-CN" altLang="en-US" sz="2400"/>
          </a:p>
          <a:p>
            <a:pPr marL="0" indent="0">
              <a:buNone/>
            </a:pPr>
            <a:r>
              <a:rPr lang="zh-CN" altLang="en-US" sz="2400"/>
              <a:t>		B	leave		; 现在跳过ELSE部分</a:t>
            </a:r>
            <a:endParaRPr lang="zh-CN" altLang="en-US" sz="2400"/>
          </a:p>
          <a:p>
            <a:pPr marL="0" indent="0">
              <a:buNone/>
            </a:pPr>
            <a:r>
              <a:rPr lang="en-US" altLang="zh-CN" sz="2400"/>
              <a:t>	</a:t>
            </a:r>
            <a:r>
              <a:rPr lang="zh-CN" altLang="en-US" sz="2400"/>
              <a:t>plus2   	ADD	r1,r2,#2		; ELSE部分，y加2</a:t>
            </a:r>
            <a:endParaRPr lang="zh-CN" altLang="en-US" sz="2400"/>
          </a:p>
          <a:p>
            <a:pPr marL="0" indent="0">
              <a:buNone/>
            </a:pPr>
            <a:r>
              <a:rPr lang="en-US" altLang="zh-CN" sz="2400"/>
              <a:t>	</a:t>
            </a:r>
            <a:r>
              <a:rPr lang="zh-CN" altLang="en-US" sz="2400"/>
              <a:t>leave	…			; 从这里继续</a:t>
            </a:r>
            <a:endParaRPr lang="zh-CN" altLang="en-US" sz="2400"/>
          </a:p>
          <a:p>
            <a:pPr marL="0" indent="0">
              <a:buNone/>
            </a:pPr>
            <a:endParaRPr lang="zh-CN" altLang="en-US" sz="2400"/>
          </a:p>
          <a:p>
            <a:pPr marL="0" indent="0">
              <a:buNone/>
            </a:pPr>
            <a:r>
              <a:rPr lang="zh-CN" altLang="en-US" sz="2400"/>
              <a:t>条件分支指令测试处理器中</a:t>
            </a:r>
            <a:r>
              <a:rPr lang="zh-CN" altLang="en-US" sz="2400">
                <a:solidFill>
                  <a:srgbClr val="FF0000"/>
                </a:solidFill>
              </a:rPr>
              <a:t>条件码寄存器</a:t>
            </a:r>
            <a:r>
              <a:rPr lang="zh-CN" altLang="en-US" sz="2400"/>
              <a:t>中的标志位，如果测试结果为真则转移成功。</a:t>
            </a:r>
            <a:endParaRPr lang="zh-CN" altLang="en-US" sz="240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3.6.2条件分支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下表，定义了ARM的所有条件分支：</a:t>
            </a:r>
            <a:endParaRPr lang="zh-CN" altLang="en-US" sz="2400"/>
          </a:p>
          <a:p>
            <a:pPr marL="0" indent="0">
              <a:buNone/>
            </a:pPr>
            <a:endParaRPr lang="zh-CN" altLang="en-US" sz="2400"/>
          </a:p>
        </p:txBody>
      </p:sp>
      <p:pic>
        <p:nvPicPr>
          <p:cNvPr id="162" name="图片 17"/>
          <p:cNvPicPr>
            <a:picLocks noChangeAspect="1"/>
          </p:cNvPicPr>
          <p:nvPr/>
        </p:nvPicPr>
        <p:blipFill>
          <a:blip r:embed="rId1"/>
          <a:stretch>
            <a:fillRect/>
          </a:stretch>
        </p:blipFill>
        <p:spPr>
          <a:xfrm>
            <a:off x="2618105" y="1814830"/>
            <a:ext cx="7428230" cy="2279650"/>
          </a:xfrm>
          <a:prstGeom prst="rect">
            <a:avLst/>
          </a:prstGeom>
          <a:noFill/>
          <a:ln>
            <a:noFill/>
          </a:ln>
        </p:spPr>
      </p:pic>
      <p:pic>
        <p:nvPicPr>
          <p:cNvPr id="163" name="图片 18"/>
          <p:cNvPicPr>
            <a:picLocks noChangeAspect="1"/>
          </p:cNvPicPr>
          <p:nvPr/>
        </p:nvPicPr>
        <p:blipFill>
          <a:blip r:embed="rId2"/>
          <a:stretch>
            <a:fillRect/>
          </a:stretch>
        </p:blipFill>
        <p:spPr>
          <a:xfrm>
            <a:off x="2673985" y="4052570"/>
            <a:ext cx="7427595" cy="254762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3.6.2条件分支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下表，定义了ARM的所有条件分支：</a:t>
            </a:r>
            <a:endParaRPr lang="zh-CN" altLang="en-US" sz="2400"/>
          </a:p>
          <a:p>
            <a:pPr marL="0" indent="0">
              <a:buNone/>
            </a:pPr>
            <a:endParaRPr lang="zh-CN" altLang="en-US" sz="2400"/>
          </a:p>
        </p:txBody>
      </p:sp>
      <p:pic>
        <p:nvPicPr>
          <p:cNvPr id="61" name="图片 61"/>
          <p:cNvPicPr>
            <a:picLocks noChangeAspect="1"/>
          </p:cNvPicPr>
          <p:nvPr/>
        </p:nvPicPr>
        <p:blipFill>
          <a:blip r:embed="rId1"/>
          <a:stretch>
            <a:fillRect/>
          </a:stretch>
        </p:blipFill>
        <p:spPr>
          <a:xfrm>
            <a:off x="3256915" y="1810385"/>
            <a:ext cx="6483985" cy="4793615"/>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3.6.3测试与比较指令</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zh-CN" altLang="en-US" sz="2400"/>
              <a:t>ARM有4条测试与比较指令</a:t>
            </a:r>
            <a:r>
              <a:rPr lang="zh-CN" altLang="en-US" sz="2400">
                <a:solidFill>
                  <a:srgbClr val="FF0000"/>
                </a:solidFill>
              </a:rPr>
              <a:t>CMP、CMN、TST、TEQ</a:t>
            </a:r>
            <a:r>
              <a:rPr lang="zh-CN" altLang="en-US" sz="2400"/>
              <a:t>，这些指令会</a:t>
            </a:r>
            <a:r>
              <a:rPr lang="zh-CN" altLang="en-US" sz="2400">
                <a:solidFill>
                  <a:srgbClr val="FF0000"/>
                </a:solidFill>
              </a:rPr>
              <a:t>显式更新</a:t>
            </a:r>
            <a:r>
              <a:rPr lang="zh-CN" altLang="en-US" sz="2400"/>
              <a:t>条件</a:t>
            </a:r>
            <a:endParaRPr lang="zh-CN" altLang="en-US" sz="2400"/>
          </a:p>
          <a:p>
            <a:pPr marL="0" indent="0">
              <a:buNone/>
            </a:pPr>
            <a:r>
              <a:rPr lang="zh-CN" altLang="en-US" sz="2400"/>
              <a:t>码标志，因此</a:t>
            </a:r>
            <a:r>
              <a:rPr lang="zh-CN" altLang="en-US" sz="2400">
                <a:solidFill>
                  <a:srgbClr val="FF0000"/>
                </a:solidFill>
              </a:rPr>
              <a:t>无需在指令后添加S</a:t>
            </a:r>
            <a:r>
              <a:rPr lang="zh-CN" altLang="en-US" sz="2400"/>
              <a:t>。</a:t>
            </a:r>
            <a:endParaRPr lang="zh-CN" altLang="en-US" sz="240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相等测试指令TEQ</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确定两个操作数是否相等，如果相等将Z位置1，否则将Z位清0</a:t>
            </a:r>
            <a:endParaRPr lang="zh-CN" altLang="en-US" sz="2400"/>
          </a:p>
          <a:p>
            <a:pPr marL="0" indent="0">
              <a:buNone/>
            </a:pPr>
            <a:r>
              <a:rPr lang="zh-CN" altLang="en-US" sz="2400"/>
              <a:t>如，指令TEQ r1,r2完成RTL操作[r1] – [r2]，如果r1和r2相等，Z位被置1。</a:t>
            </a:r>
            <a:endParaRPr lang="zh-CN" altLang="en-US" sz="2400"/>
          </a:p>
          <a:p>
            <a:pPr marL="0" indent="0">
              <a:buNone/>
            </a:pPr>
            <a:endParaRPr lang="zh-CN" altLang="en-US" sz="2400"/>
          </a:p>
          <a:p>
            <a:pPr marL="0" indent="0">
              <a:buNone/>
            </a:pPr>
            <a:r>
              <a:rPr lang="zh-CN" altLang="en-US" sz="2400"/>
              <a:t>TEQ与CMP指令类似，测试时</a:t>
            </a:r>
            <a:r>
              <a:rPr lang="zh-CN" altLang="en-US" sz="2400">
                <a:solidFill>
                  <a:srgbClr val="FF0000"/>
                </a:solidFill>
              </a:rPr>
              <a:t>TEQ不影响溢出标志</a:t>
            </a:r>
            <a:r>
              <a:rPr lang="zh-CN" altLang="en-US" sz="2400"/>
              <a:t>的状态而</a:t>
            </a:r>
            <a:r>
              <a:rPr lang="zh-CN" altLang="en-US" sz="2400">
                <a:solidFill>
                  <a:srgbClr val="FF0000"/>
                </a:solidFill>
              </a:rPr>
              <a:t>仅修改Z位</a:t>
            </a:r>
            <a:r>
              <a:rPr lang="zh-CN" altLang="en-US" sz="2400"/>
              <a:t>。相反地，</a:t>
            </a:r>
            <a:endParaRPr lang="zh-CN" altLang="en-US" sz="2400"/>
          </a:p>
          <a:p>
            <a:pPr marL="0" indent="0">
              <a:buNone/>
            </a:pPr>
            <a:r>
              <a:rPr lang="zh-CN" altLang="en-US" sz="2400">
                <a:solidFill>
                  <a:srgbClr val="FF0000"/>
                </a:solidFill>
              </a:rPr>
              <a:t>CMP会更新溢出标志</a:t>
            </a:r>
            <a:r>
              <a:rPr lang="zh-CN" altLang="en-US" sz="2400"/>
              <a:t>。</a:t>
            </a:r>
            <a:endParaRPr lang="zh-CN" altLang="en-US" sz="240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测试指令TST</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通过</a:t>
            </a:r>
            <a:r>
              <a:rPr lang="zh-CN" altLang="en-US" sz="2400">
                <a:solidFill>
                  <a:srgbClr val="FF0000"/>
                </a:solidFill>
              </a:rPr>
              <a:t>与操作</a:t>
            </a:r>
            <a:r>
              <a:rPr lang="zh-CN" altLang="en-US" sz="2400"/>
              <a:t>来比较两个操作数，然后根据结果更新标志位。可以用TST来测试一个字中的每一位。</a:t>
            </a:r>
            <a:endParaRPr lang="zh-CN" altLang="en-US" sz="2400"/>
          </a:p>
          <a:p>
            <a:pPr marL="0" indent="0">
              <a:buNone/>
            </a:pPr>
            <a:r>
              <a:rPr lang="zh-CN" altLang="en-US" sz="2400"/>
              <a:t>如，由于小写ASCII字母的第5位为1，所以通过下面的代码来判断r0中的ASCII字母是否为小写字母：</a:t>
            </a:r>
            <a:endParaRPr lang="zh-CN" altLang="en-US" sz="2400"/>
          </a:p>
          <a:p>
            <a:pPr marL="0" indent="0">
              <a:buNone/>
            </a:pPr>
            <a:r>
              <a:rPr lang="zh-CN" altLang="en-US" sz="2400"/>
              <a:t>TST	r0,#2_00100000	; r0与00100000进行与操作，测试第5位的状态</a:t>
            </a:r>
            <a:endParaRPr lang="zh-CN" altLang="en-US" sz="2400"/>
          </a:p>
          <a:p>
            <a:pPr marL="0" indent="0">
              <a:buNone/>
            </a:pPr>
            <a:r>
              <a:rPr lang="zh-CN" altLang="en-US" sz="2400"/>
              <a:t>BEQ	LowerCase		; 如果第5位为1则跳转到小写字母处理部分</a:t>
            </a:r>
            <a:endParaRPr lang="zh-CN" altLang="en-US" sz="240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比较指令CMP</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zh-CN" altLang="en-US" sz="2400"/>
              <a:t>用第一个源操作数减去第二个，然后</a:t>
            </a:r>
            <a:r>
              <a:rPr lang="zh-CN" altLang="en-US" sz="2400">
                <a:solidFill>
                  <a:srgbClr val="FF0000"/>
                </a:solidFill>
              </a:rPr>
              <a:t>更新条件码</a:t>
            </a:r>
            <a:r>
              <a:rPr lang="zh-CN" altLang="en-US" sz="2400"/>
              <a:t>。</a:t>
            </a:r>
            <a:endParaRPr lang="zh-CN" altLang="en-US" sz="2400"/>
          </a:p>
          <a:p>
            <a:pPr marL="0" indent="0">
              <a:buNone/>
            </a:pPr>
            <a:endParaRPr lang="zh-CN" altLang="en-US" sz="2400"/>
          </a:p>
          <a:p>
            <a:pPr marL="0" indent="0">
              <a:buNone/>
            </a:pPr>
            <a:r>
              <a:rPr lang="zh-CN" altLang="en-US" sz="2400"/>
              <a:t>如，指令CMP r1,r2计算[r1] – [r2]，然后设置CPSR中的N、Z、C和V位。</a:t>
            </a:r>
            <a:endParaRPr lang="zh-CN" altLang="en-US" sz="240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取负并比较指令CMN</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zh-CN" altLang="en-US" sz="2400"/>
              <a:t>在进行比较操作之前先将</a:t>
            </a:r>
            <a:r>
              <a:rPr lang="zh-CN" altLang="en-US" sz="2400">
                <a:solidFill>
                  <a:srgbClr val="FF0000"/>
                </a:solidFill>
              </a:rPr>
              <a:t>第二个源操作数</a:t>
            </a:r>
            <a:r>
              <a:rPr lang="zh-CN" altLang="en-US" sz="2400">
                <a:solidFill>
                  <a:srgbClr val="FF0000"/>
                </a:solidFill>
              </a:rPr>
              <a:t>取负</a:t>
            </a:r>
            <a:r>
              <a:rPr lang="zh-CN" altLang="en-US" sz="2400"/>
              <a:t>。</a:t>
            </a:r>
            <a:endParaRPr lang="zh-CN" altLang="en-US" sz="2400"/>
          </a:p>
          <a:p>
            <a:pPr marL="0" indent="0">
              <a:buNone/>
            </a:pPr>
            <a:endParaRPr lang="zh-CN" altLang="en-US" sz="2400"/>
          </a:p>
          <a:p>
            <a:pPr marL="0" indent="0">
              <a:buNone/>
            </a:pPr>
            <a:r>
              <a:rPr lang="zh-CN" altLang="en-US" sz="2400"/>
              <a:t>如，指令CMN r1,r2计算[r1] - [-r2]，然后设置CPSR。注意[r1] - [-r2]的值与[r1] + </a:t>
            </a:r>
            <a:endParaRPr lang="zh-CN" altLang="en-US" sz="2400"/>
          </a:p>
          <a:p>
            <a:pPr marL="0" indent="0">
              <a:buNone/>
            </a:pPr>
            <a:r>
              <a:rPr lang="zh-CN" altLang="en-US" sz="2400"/>
              <a:t>[r2]的相同。</a:t>
            </a:r>
            <a:endParaRPr lang="zh-CN" alt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乱序执行</a:t>
            </a:r>
            <a:endParaRPr lang="zh-CN" altLang="en-US"/>
          </a:p>
        </p:txBody>
      </p:sp>
      <p:sp>
        <p:nvSpPr>
          <p:cNvPr id="3" name="内容占位符 2"/>
          <p:cNvSpPr>
            <a:spLocks noGrp="1"/>
          </p:cNvSpPr>
          <p:nvPr>
            <p:ph idx="1"/>
          </p:nvPr>
        </p:nvSpPr>
        <p:spPr/>
        <p:txBody>
          <a:bodyPr/>
          <a:p>
            <a:r>
              <a:rPr>
                <a:solidFill>
                  <a:schemeClr val="tx1"/>
                </a:solidFill>
              </a:rPr>
              <a:t>程序中的指令必须一条接一条按照在程序中的出现的</a:t>
            </a:r>
            <a:r>
              <a:rPr>
                <a:solidFill>
                  <a:srgbClr val="FF0000"/>
                </a:solidFill>
              </a:rPr>
              <a:t>顺序执行</a:t>
            </a:r>
            <a:r>
              <a:rPr>
                <a:solidFill>
                  <a:schemeClr val="tx1"/>
                </a:solidFill>
              </a:rPr>
              <a:t>。</a:t>
            </a:r>
            <a:endParaRPr>
              <a:solidFill>
                <a:schemeClr val="tx1"/>
              </a:solidFill>
            </a:endParaRPr>
          </a:p>
          <a:p>
            <a:endParaRPr>
              <a:solidFill>
                <a:schemeClr val="tx1"/>
              </a:solidFill>
            </a:endParaRPr>
          </a:p>
          <a:p>
            <a:endParaRPr>
              <a:solidFill>
                <a:schemeClr val="tx1"/>
              </a:solidFill>
            </a:endParaRPr>
          </a:p>
          <a:p>
            <a:endParaRPr>
              <a:solidFill>
                <a:schemeClr val="tx1"/>
              </a:solidFill>
            </a:endParaRPr>
          </a:p>
          <a:p>
            <a:endParaRPr>
              <a:solidFill>
                <a:schemeClr val="tx1"/>
              </a:solidFill>
            </a:endParaRPr>
          </a:p>
          <a:p>
            <a:pPr marL="0" indent="0">
              <a:buNone/>
            </a:pPr>
            <a:r>
              <a:rPr>
                <a:solidFill>
                  <a:schemeClr val="tx1"/>
                </a:solidFill>
              </a:rPr>
              <a:t>有时可以通过</a:t>
            </a:r>
            <a:r>
              <a:rPr>
                <a:solidFill>
                  <a:srgbClr val="FF0000"/>
                </a:solidFill>
              </a:rPr>
              <a:t>改变指令的执行顺序</a:t>
            </a:r>
            <a:r>
              <a:rPr>
                <a:solidFill>
                  <a:schemeClr val="tx1"/>
                </a:solidFill>
              </a:rPr>
              <a:t>提高计算机的速度。图中，指令（4）和（5）可以在任何时候执行，但指令（3）必须在指令（1）和（2）结束后执行。</a:t>
            </a:r>
            <a:endParaRPr>
              <a:solidFill>
                <a:schemeClr val="tx1"/>
              </a:solidFill>
            </a:endParaRPr>
          </a:p>
        </p:txBody>
      </p:sp>
      <p:pic>
        <p:nvPicPr>
          <p:cNvPr id="7" name="图片 7"/>
          <p:cNvPicPr>
            <a:picLocks noChangeAspect="1"/>
          </p:cNvPicPr>
          <p:nvPr/>
        </p:nvPicPr>
        <p:blipFill>
          <a:blip r:embed="rId1"/>
          <a:stretch>
            <a:fillRect/>
          </a:stretch>
        </p:blipFill>
        <p:spPr>
          <a:xfrm>
            <a:off x="3751580" y="2367280"/>
            <a:ext cx="2400300" cy="1962785"/>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3.6.4分支与循环结构</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zh-CN" altLang="en-US" sz="2400"/>
              <a:t>用经典的循环结构来介绍流控制概念是最合适的，循环是结构化编程的核心。</a:t>
            </a:r>
            <a:endParaRPr lang="zh-CN" altLang="en-US" sz="2400"/>
          </a:p>
          <a:p>
            <a:pPr marL="0" indent="0">
              <a:buNone/>
            </a:pPr>
            <a:endParaRPr lang="zh-CN" altLang="en-US" sz="2400"/>
          </a:p>
          <a:p>
            <a:pPr marL="0" indent="0">
              <a:buNone/>
            </a:pPr>
            <a:r>
              <a:rPr lang="zh-CN" altLang="en-US" sz="2400"/>
              <a:t>下面代码说明了FOR、WHILE和UNTIL循环的结构</a:t>
            </a:r>
            <a:endParaRPr lang="zh-CN" altLang="en-US" sz="240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1.FOR循环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en-US" altLang="zh-CN" sz="2400"/>
              <a:t>		</a:t>
            </a:r>
            <a:r>
              <a:rPr lang="zh-CN" altLang="en-US" sz="2400"/>
              <a:t>MOV 	r0,#10		; 设置循环计数器</a:t>
            </a:r>
            <a:endParaRPr lang="zh-CN" altLang="en-US" sz="2400"/>
          </a:p>
          <a:p>
            <a:pPr marL="0" indent="0">
              <a:buNone/>
            </a:pPr>
            <a:r>
              <a:rPr lang="en-US" altLang="zh-CN" sz="2400"/>
              <a:t>	</a:t>
            </a:r>
            <a:r>
              <a:rPr lang="zh-CN" altLang="en-US" sz="2400"/>
              <a:t>Loop	code	…		; 循环体</a:t>
            </a:r>
            <a:endParaRPr lang="zh-CN" altLang="en-US" sz="2400"/>
          </a:p>
          <a:p>
            <a:pPr marL="0" indent="0">
              <a:buNone/>
            </a:pPr>
            <a:r>
              <a:rPr lang="zh-CN" altLang="en-US" sz="2400"/>
              <a:t>		SUBS	r0,r0,#1	; 循环计数器减1并设置状态标志</a:t>
            </a:r>
            <a:endParaRPr lang="zh-CN" altLang="en-US" sz="2400"/>
          </a:p>
          <a:p>
            <a:pPr marL="0" indent="0">
              <a:buNone/>
            </a:pPr>
            <a:r>
              <a:rPr lang="zh-CN" altLang="en-US" sz="2400"/>
              <a:t>		BNE	Loop		; 继续直到计数值为0——不为0时跳转</a:t>
            </a:r>
            <a:endParaRPr lang="zh-CN" altLang="en-US" sz="2400"/>
          </a:p>
          <a:p>
            <a:pPr marL="0" indent="0">
              <a:buNone/>
            </a:pPr>
            <a:r>
              <a:rPr lang="zh-CN" altLang="en-US" sz="2400"/>
              <a:t>		Post	loop		; 计数值为0的后续代码</a:t>
            </a:r>
            <a:endParaRPr lang="zh-CN" altLang="en-US" sz="240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2.WHILE循环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en-US" altLang="zh-CN" sz="2400"/>
              <a:t>	Loop	CMP	r0,#0		; 循环开始执行测试</a:t>
            </a:r>
            <a:endParaRPr lang="en-US" altLang="zh-CN" sz="2400"/>
          </a:p>
          <a:p>
            <a:pPr marL="0" indent="0">
              <a:buNone/>
            </a:pPr>
            <a:r>
              <a:rPr lang="zh-CN" altLang="en-US" sz="2400"/>
              <a:t>		BEQ	WhileExit		; 测试结果为true则退出</a:t>
            </a:r>
            <a:endParaRPr lang="zh-CN" altLang="en-US" sz="2400"/>
          </a:p>
          <a:p>
            <a:pPr marL="0" indent="0">
              <a:buNone/>
            </a:pPr>
            <a:r>
              <a:rPr lang="zh-CN" altLang="en-US" sz="2400"/>
              <a:t>		code	…			; 循环体</a:t>
            </a:r>
            <a:endParaRPr lang="zh-CN" altLang="en-US" sz="2400"/>
          </a:p>
          <a:p>
            <a:pPr marL="0" indent="0">
              <a:buNone/>
            </a:pPr>
            <a:r>
              <a:rPr lang="zh-CN" altLang="en-US" sz="2400"/>
              <a:t>		B	Loop		; 为true时重复</a:t>
            </a:r>
            <a:endParaRPr lang="zh-CN" altLang="en-US" sz="2400"/>
          </a:p>
          <a:p>
            <a:pPr marL="0" indent="0">
              <a:buNone/>
            </a:pPr>
            <a:r>
              <a:rPr lang="zh-CN" altLang="en-US" sz="2400"/>
              <a:t>WhileExit	Post	loop	…	</a:t>
            </a:r>
            <a:r>
              <a:rPr lang="en-US" altLang="zh-CN" sz="2400"/>
              <a:t>	</a:t>
            </a:r>
            <a:r>
              <a:rPr lang="zh-CN" altLang="en-US" sz="2400"/>
              <a:t>; 退出</a:t>
            </a:r>
            <a:endParaRPr lang="zh-CN" altLang="en-US" sz="240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3.UNTIL循环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en-US" altLang="zh-CN" sz="2400"/>
              <a:t>	</a:t>
            </a:r>
            <a:r>
              <a:rPr lang="zh-CN" altLang="en-US" sz="2400"/>
              <a:t>Loop	code	…		; 循环体</a:t>
            </a:r>
            <a:endParaRPr lang="zh-CN" altLang="en-US" sz="2400"/>
          </a:p>
          <a:p>
            <a:pPr marL="0" indent="0">
              <a:buNone/>
            </a:pPr>
            <a:r>
              <a:rPr lang="zh-CN" altLang="en-US" sz="2400"/>
              <a:t>		CMP	r0,#0	</a:t>
            </a:r>
            <a:r>
              <a:rPr lang="en-US" altLang="zh-CN" sz="2400"/>
              <a:t>	</a:t>
            </a:r>
            <a:r>
              <a:rPr lang="zh-CN" altLang="en-US" sz="2400"/>
              <a:t>; 循环末尾进行测试</a:t>
            </a:r>
            <a:endParaRPr lang="zh-CN" altLang="en-US" sz="2400"/>
          </a:p>
          <a:p>
            <a:pPr marL="0" indent="0">
              <a:buNone/>
            </a:pPr>
            <a:r>
              <a:rPr lang="zh-CN" altLang="en-US" sz="2400"/>
              <a:t>		BNE	Loop	</a:t>
            </a:r>
            <a:r>
              <a:rPr lang="en-US" altLang="zh-CN" sz="2400"/>
              <a:t>	</a:t>
            </a:r>
            <a:r>
              <a:rPr lang="zh-CN" altLang="en-US" sz="2400"/>
              <a:t>; 重复直到UNTIL为true</a:t>
            </a:r>
            <a:endParaRPr lang="zh-CN" altLang="en-US" sz="2400"/>
          </a:p>
          <a:p>
            <a:pPr marL="0" indent="0">
              <a:buNone/>
            </a:pPr>
            <a:r>
              <a:rPr lang="zh-CN" altLang="en-US" sz="2400"/>
              <a:t>		Post	loop</a:t>
            </a:r>
            <a:r>
              <a:rPr lang="en-US" altLang="zh-CN" sz="2400"/>
              <a:t>	</a:t>
            </a:r>
            <a:r>
              <a:rPr lang="zh-CN" altLang="en-US" sz="2400"/>
              <a:t>…	; 退出</a:t>
            </a:r>
            <a:endParaRPr lang="zh-CN" altLang="en-US" sz="240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4.组合循环</a:t>
            </a:r>
            <a:endParaRPr lang="en-US" altLang="zh-CN">
              <a:sym typeface="+mn-ea"/>
            </a:endParaRPr>
          </a:p>
        </p:txBody>
      </p:sp>
      <p:sp>
        <p:nvSpPr>
          <p:cNvPr id="3" name="内容占位符 2"/>
          <p:cNvSpPr/>
          <p:nvPr>
            <p:ph idx="1"/>
          </p:nvPr>
        </p:nvSpPr>
        <p:spPr>
          <a:xfrm>
            <a:off x="838835" y="1435735"/>
            <a:ext cx="10631805" cy="5320665"/>
          </a:xfrm>
        </p:spPr>
        <p:txBody>
          <a:bodyPr>
            <a:normAutofit fontScale="90000" lnSpcReduction="10000"/>
          </a:bodyPr>
          <a:p>
            <a:pPr marL="0" indent="0">
              <a:buNone/>
            </a:pPr>
            <a:r>
              <a:rPr lang="zh-CN" altLang="en-US" sz="2400"/>
              <a:t>组合循环将上面3中循环的特点结合在一起。</a:t>
            </a:r>
            <a:endParaRPr lang="zh-CN" altLang="en-US" sz="2400"/>
          </a:p>
          <a:p>
            <a:pPr marL="0" indent="0">
              <a:buNone/>
            </a:pPr>
            <a:r>
              <a:rPr lang="zh-CN" altLang="en-US" sz="2400"/>
              <a:t>FOR部分指定了最大计数值，限制了循环的执行次数。</a:t>
            </a:r>
            <a:endParaRPr lang="zh-CN" altLang="en-US" sz="2400"/>
          </a:p>
          <a:p>
            <a:pPr marL="0" indent="0">
              <a:buNone/>
            </a:pPr>
            <a:r>
              <a:rPr lang="zh-CN" altLang="en-US" sz="2400"/>
              <a:t>WHILE部分测试r1中的初始条件，如果条件不为true则立即退出。</a:t>
            </a:r>
            <a:endParaRPr lang="zh-CN" altLang="en-US" sz="2400"/>
          </a:p>
          <a:p>
            <a:pPr marL="0" indent="0">
              <a:buNone/>
            </a:pPr>
            <a:r>
              <a:rPr lang="zh-CN" altLang="en-US" sz="2400"/>
              <a:t>UNTIL部分则在循环体末尾r2为true时退出。</a:t>
            </a:r>
            <a:endParaRPr lang="zh-CN" altLang="en-US" sz="2400"/>
          </a:p>
          <a:p>
            <a:pPr marL="0" indent="0">
              <a:buNone/>
            </a:pPr>
            <a:r>
              <a:rPr lang="en-US" altLang="zh-CN" sz="2220"/>
              <a:t>			</a:t>
            </a:r>
            <a:r>
              <a:rPr lang="zh-CN" altLang="en-US" sz="2220"/>
              <a:t>MOV	r0,#10		; 设置循环计数器</a:t>
            </a:r>
            <a:endParaRPr lang="zh-CN" altLang="en-US" sz="2220"/>
          </a:p>
          <a:p>
            <a:pPr marL="0" indent="0">
              <a:buNone/>
            </a:pPr>
            <a:r>
              <a:rPr lang="en-US" altLang="zh-CN" sz="2220"/>
              <a:t>	</a:t>
            </a:r>
            <a:r>
              <a:rPr lang="zh-CN" altLang="en-US" sz="2220"/>
              <a:t>LoopStart	CMP	r1,#0		; 以WHILE测试开始</a:t>
            </a:r>
            <a:endParaRPr lang="zh-CN" altLang="en-US" sz="2220"/>
          </a:p>
          <a:p>
            <a:pPr marL="0" indent="0">
              <a:buNone/>
            </a:pPr>
            <a:r>
              <a:rPr lang="zh-CN" altLang="en-US" sz="2220"/>
              <a:t>			BEQ	ComboExit	; 为true退出循环</a:t>
            </a:r>
            <a:endParaRPr lang="zh-CN" altLang="en-US" sz="2220"/>
          </a:p>
          <a:p>
            <a:pPr marL="0" indent="0">
              <a:buNone/>
            </a:pPr>
            <a:r>
              <a:rPr lang="zh-CN" altLang="en-US" sz="2220"/>
              <a:t>			code	…		; 循环体</a:t>
            </a:r>
            <a:endParaRPr lang="zh-CN" altLang="en-US" sz="2220"/>
          </a:p>
          <a:p>
            <a:pPr marL="0" indent="0">
              <a:buNone/>
            </a:pPr>
            <a:r>
              <a:rPr lang="zh-CN" altLang="en-US" sz="2220"/>
              <a:t>			CMP	r2,#0		; 测试UNTIL条件</a:t>
            </a:r>
            <a:endParaRPr lang="zh-CN" altLang="en-US" sz="2220"/>
          </a:p>
          <a:p>
            <a:pPr marL="0" indent="0">
              <a:buNone/>
            </a:pPr>
            <a:r>
              <a:rPr lang="zh-CN" altLang="en-US" sz="2220"/>
              <a:t>			BEQ	ComboExit	; 为true退出循环</a:t>
            </a:r>
            <a:endParaRPr lang="zh-CN" altLang="en-US" sz="2220"/>
          </a:p>
          <a:p>
            <a:pPr marL="0" indent="0">
              <a:buNone/>
            </a:pPr>
            <a:r>
              <a:rPr lang="zh-CN" altLang="en-US" sz="2220"/>
              <a:t>			SUBS	r0,r0,#1		; 循环计数器减1并设置状态标志</a:t>
            </a:r>
            <a:endParaRPr lang="zh-CN" altLang="en-US" sz="2220"/>
          </a:p>
          <a:p>
            <a:pPr marL="0" indent="0">
              <a:buNone/>
            </a:pPr>
            <a:r>
              <a:rPr lang="zh-CN" altLang="en-US" sz="2220"/>
              <a:t>			BNE	LoopStart	; 继续直到计数器为0——不为0则转移</a:t>
            </a:r>
            <a:endParaRPr lang="zh-CN" altLang="en-US" sz="2220"/>
          </a:p>
          <a:p>
            <a:pPr marL="0" indent="0">
              <a:buNone/>
            </a:pPr>
            <a:r>
              <a:rPr lang="en-US" altLang="zh-CN" sz="2220"/>
              <a:t>	</a:t>
            </a:r>
            <a:r>
              <a:rPr lang="zh-CN" altLang="en-US" sz="2220"/>
              <a:t>ComboExit	Post	loop	…	; 退出</a:t>
            </a:r>
            <a:endParaRPr lang="zh-CN" altLang="en-US" sz="222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220"/>
              <a:t>汇编语言程序员在指令助记符后添加</a:t>
            </a:r>
            <a:r>
              <a:rPr lang="zh-CN" altLang="en-US" sz="2220">
                <a:solidFill>
                  <a:srgbClr val="FF0000"/>
                </a:solidFill>
              </a:rPr>
              <a:t>合适的条件</a:t>
            </a:r>
            <a:r>
              <a:rPr lang="zh-CN" altLang="en-US" sz="2220"/>
              <a:t>以指明</a:t>
            </a:r>
            <a:r>
              <a:rPr lang="zh-CN" altLang="en-US" sz="2220">
                <a:solidFill>
                  <a:srgbClr val="FF0000"/>
                </a:solidFill>
              </a:rPr>
              <a:t>条件执行</a:t>
            </a:r>
            <a:r>
              <a:rPr lang="zh-CN" altLang="en-US" sz="2220"/>
              <a:t>模式</a:t>
            </a:r>
            <a:endParaRPr lang="zh-CN" altLang="en-US" sz="2220"/>
          </a:p>
          <a:p>
            <a:pPr marL="0" indent="0">
              <a:buNone/>
            </a:pPr>
            <a:r>
              <a:rPr lang="en-US" altLang="zh-CN" sz="2220"/>
              <a:t>	</a:t>
            </a:r>
            <a:r>
              <a:rPr lang="zh-CN" altLang="en-US" sz="2220"/>
              <a:t>如：ADDEQ	r1,r2,r3	</a:t>
            </a:r>
            <a:endParaRPr lang="zh-CN" altLang="en-US" sz="2220"/>
          </a:p>
          <a:p>
            <a:pPr marL="0" indent="0">
              <a:buNone/>
            </a:pPr>
            <a:endParaRPr lang="zh-CN" altLang="en-US" sz="2220"/>
          </a:p>
          <a:p>
            <a:pPr marL="0" indent="0">
              <a:buNone/>
            </a:pPr>
            <a:r>
              <a:rPr lang="zh-CN" altLang="en-US" sz="2220"/>
              <a:t>指定仅当条件码中的Z位因为前一个结果为0而被置为1时，加法操作才会被执行。</a:t>
            </a:r>
            <a:endParaRPr lang="zh-CN" altLang="en-US" sz="2220"/>
          </a:p>
          <a:p>
            <a:pPr marL="0" indent="0">
              <a:buNone/>
            </a:pPr>
            <a:r>
              <a:rPr lang="zh-CN" altLang="en-US" sz="2220"/>
              <a:t>其RTL形式为：IF  Z = 1 </a:t>
            </a:r>
            <a:endParaRPr lang="zh-CN" altLang="en-US" sz="2220"/>
          </a:p>
          <a:p>
            <a:pPr marL="0" indent="0">
              <a:buNone/>
            </a:pPr>
            <a:r>
              <a:rPr lang="en-US" altLang="zh-CN" sz="2220"/>
              <a:t>		</a:t>
            </a:r>
            <a:r>
              <a:rPr lang="zh-CN" altLang="en-US" sz="2220"/>
              <a:t>THEN</a:t>
            </a:r>
            <a:r>
              <a:rPr lang="en-US" altLang="zh-CN" sz="2220"/>
              <a:t>	</a:t>
            </a:r>
            <a:r>
              <a:rPr lang="zh-CN" altLang="en-US" sz="2220"/>
              <a:t>[r1] &lt;- [r2] + [r3]</a:t>
            </a:r>
            <a:endParaRPr lang="zh-CN" altLang="en-US" sz="2220"/>
          </a:p>
          <a:p>
            <a:pPr marL="0" indent="0">
              <a:buNone/>
            </a:pPr>
            <a:endParaRPr lang="zh-CN" altLang="en-US" sz="2220"/>
          </a:p>
          <a:p>
            <a:pPr marL="0" indent="0">
              <a:buNone/>
            </a:pPr>
            <a:r>
              <a:rPr lang="zh-CN" altLang="en-US" sz="2220"/>
              <a:t>条件执行和移位操作可以组合在一起，因为指令中的分支和移位字段是无关的</a:t>
            </a:r>
            <a:r>
              <a:rPr lang="en-US" altLang="zh-CN" sz="2220"/>
              <a:t>	</a:t>
            </a:r>
            <a:endParaRPr lang="zh-CN" altLang="en-US" sz="2220"/>
          </a:p>
          <a:p>
            <a:pPr marL="0" indent="0">
              <a:buNone/>
            </a:pPr>
            <a:r>
              <a:rPr lang="en-US" altLang="zh-CN" sz="2220"/>
              <a:t>	</a:t>
            </a:r>
            <a:r>
              <a:rPr lang="zh-CN" altLang="en-US" sz="2220"/>
              <a:t>如：ADDCC 	r1,r2,r3	LSL r4</a:t>
            </a:r>
            <a:endParaRPr lang="en-US" altLang="zh-CN" sz="2220"/>
          </a:p>
          <a:p>
            <a:pPr marL="0" indent="0">
              <a:buNone/>
            </a:pPr>
            <a:r>
              <a:rPr lang="en-US" altLang="zh-CN" sz="2220"/>
              <a:t>	</a:t>
            </a:r>
            <a:r>
              <a:rPr lang="zh-CN" altLang="en-US" sz="2220"/>
              <a:t>其RTL形式为：IF  C = 0	</a:t>
            </a:r>
            <a:endParaRPr lang="zh-CN" altLang="en-US" sz="2220"/>
          </a:p>
          <a:p>
            <a:pPr marL="0" indent="0">
              <a:buNone/>
            </a:pPr>
            <a:r>
              <a:rPr lang="en-US" altLang="zh-CN" sz="2220"/>
              <a:t>			</a:t>
            </a:r>
            <a:r>
              <a:rPr lang="zh-CN" altLang="en-US" sz="2220"/>
              <a:t>THEN </a:t>
            </a:r>
            <a:r>
              <a:rPr lang="en-US" altLang="zh-CN" sz="2220"/>
              <a:t>	</a:t>
            </a:r>
            <a:r>
              <a:rPr lang="zh-CN" altLang="en-US" sz="2220"/>
              <a:t>[r1] </a:t>
            </a:r>
            <a:r>
              <a:rPr lang="en-US" altLang="zh-CN" sz="2220"/>
              <a:t>&lt;- </a:t>
            </a:r>
            <a:r>
              <a:rPr lang="zh-CN" altLang="en-US" sz="2220"/>
              <a:t>[r2] + [r3] X 2</a:t>
            </a:r>
            <a:r>
              <a:rPr lang="zh-CN" altLang="en-US" sz="2220" baseline="30000"/>
              <a:t>[r4]</a:t>
            </a:r>
            <a:endParaRPr lang="zh-CN" altLang="en-US" sz="2220" baseline="3000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220"/>
              <a:t>ARM的条件执行模式使得在高级语言中实现条件操作更容易。</a:t>
            </a:r>
            <a:endParaRPr lang="zh-CN" altLang="en-US" sz="2220"/>
          </a:p>
          <a:p>
            <a:pPr marL="0" indent="0">
              <a:buNone/>
            </a:pPr>
            <a:r>
              <a:rPr lang="zh-CN" altLang="en-US" sz="2220"/>
              <a:t>（1）考虑下面的C代码段：</a:t>
            </a:r>
            <a:endParaRPr lang="zh-CN" altLang="en-US" sz="2220"/>
          </a:p>
          <a:p>
            <a:pPr marL="0" indent="0">
              <a:buNone/>
            </a:pPr>
            <a:r>
              <a:rPr lang="zh-CN" altLang="en-US" sz="2220"/>
              <a:t>	If(P == Q) </a:t>
            </a:r>
            <a:endParaRPr lang="zh-CN" altLang="en-US" sz="2220"/>
          </a:p>
          <a:p>
            <a:pPr marL="0" indent="0">
              <a:buNone/>
            </a:pPr>
            <a:r>
              <a:rPr lang="zh-CN" altLang="en-US" sz="2220"/>
              <a:t>		X = P – Y;</a:t>
            </a:r>
            <a:endParaRPr lang="zh-CN" altLang="en-US" sz="2220"/>
          </a:p>
          <a:p>
            <a:pPr marL="0" indent="0">
              <a:buNone/>
            </a:pPr>
            <a:r>
              <a:rPr lang="zh-CN" altLang="en-US" sz="2220"/>
              <a:t>	</a:t>
            </a:r>
            <a:endParaRPr lang="zh-CN" altLang="en-US" sz="2220"/>
          </a:p>
          <a:p>
            <a:pPr marL="0" indent="0">
              <a:buNone/>
            </a:pPr>
            <a:r>
              <a:rPr lang="en-US" altLang="zh-CN" sz="2220"/>
              <a:t>	</a:t>
            </a:r>
            <a:r>
              <a:rPr lang="zh-CN" altLang="en-US" sz="2220"/>
              <a:t>如果r1为P，r2为Q，r3为X，r4为Y，则可以写为：</a:t>
            </a:r>
            <a:endParaRPr lang="zh-CN" altLang="en-US" sz="2220"/>
          </a:p>
          <a:p>
            <a:pPr marL="0" indent="0">
              <a:buNone/>
            </a:pPr>
            <a:r>
              <a:rPr lang="zh-CN" altLang="en-US" sz="2220"/>
              <a:t>	CMP	r1,r2	</a:t>
            </a:r>
            <a:r>
              <a:rPr lang="en-US" altLang="zh-CN" sz="2220"/>
              <a:t>	</a:t>
            </a:r>
            <a:r>
              <a:rPr lang="zh-CN" altLang="en-US" sz="2220"/>
              <a:t>;  比较P == Q</a:t>
            </a:r>
            <a:endParaRPr lang="zh-CN" altLang="en-US" sz="2220"/>
          </a:p>
          <a:p>
            <a:pPr marL="0" indent="0">
              <a:buNone/>
            </a:pPr>
            <a:r>
              <a:rPr lang="zh-CN" altLang="en-US" sz="2220"/>
              <a:t>	SUBEQ	r3,r1,r4	</a:t>
            </a:r>
            <a:r>
              <a:rPr lang="en-US" altLang="zh-CN" sz="2220"/>
              <a:t>	</a:t>
            </a:r>
            <a:r>
              <a:rPr lang="zh-CN" altLang="en-US" sz="2220"/>
              <a:t>; 为true则r3 = r1 - r4，为false，减法被转换为空操作</a:t>
            </a:r>
            <a:endParaRPr lang="zh-CN" altLang="en-US" sz="222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147445"/>
            <a:ext cx="10631805" cy="5608955"/>
          </a:xfrm>
        </p:spPr>
        <p:txBody>
          <a:bodyPr>
            <a:normAutofit fontScale="80000"/>
          </a:bodyPr>
          <a:p>
            <a:pPr marL="0" indent="0">
              <a:buNone/>
            </a:pPr>
            <a:r>
              <a:rPr lang="zh-CN" altLang="en-US" sz="2220"/>
              <a:t>（2）考虑一个更复杂例子，一个带有组合条件的C代码段：</a:t>
            </a:r>
            <a:endParaRPr lang="zh-CN" altLang="en-US" sz="2220"/>
          </a:p>
          <a:p>
            <a:pPr marL="0" indent="0">
              <a:buNone/>
            </a:pPr>
            <a:r>
              <a:rPr lang="zh-CN" altLang="en-US" sz="2220"/>
              <a:t>	If((a == b) &amp;&amp; (c == d))</a:t>
            </a:r>
            <a:endParaRPr lang="zh-CN" altLang="en-US" sz="2220"/>
          </a:p>
          <a:p>
            <a:pPr marL="0" indent="0">
              <a:buNone/>
            </a:pPr>
            <a:r>
              <a:rPr lang="zh-CN" altLang="en-US" sz="2220"/>
              <a:t>		e++;</a:t>
            </a:r>
            <a:endParaRPr lang="zh-CN" altLang="en-US" sz="2220"/>
          </a:p>
          <a:p>
            <a:pPr marL="0" indent="0">
              <a:buNone/>
            </a:pPr>
            <a:r>
              <a:rPr lang="zh-CN" altLang="en-US" sz="2220"/>
              <a:t>	可以写为：</a:t>
            </a:r>
            <a:endParaRPr lang="zh-CN" altLang="en-US" sz="2220"/>
          </a:p>
          <a:p>
            <a:pPr marL="0" indent="0">
              <a:buNone/>
            </a:pPr>
            <a:r>
              <a:rPr lang="zh-CN" altLang="en-US" sz="2220"/>
              <a:t>		CMP	r0,r1		; 比较a == b</a:t>
            </a:r>
            <a:endParaRPr lang="zh-CN" altLang="en-US" sz="2220"/>
          </a:p>
          <a:p>
            <a:pPr marL="0" indent="0">
              <a:buNone/>
            </a:pPr>
            <a:r>
              <a:rPr lang="zh-CN" altLang="en-US" sz="2220"/>
              <a:t>		CMPEQ	r2,r3		; 如果a == b，则比较c == d</a:t>
            </a:r>
            <a:endParaRPr lang="zh-CN" altLang="en-US" sz="2220"/>
          </a:p>
          <a:p>
            <a:pPr marL="0" indent="0">
              <a:buNone/>
            </a:pPr>
            <a:r>
              <a:rPr lang="zh-CN" altLang="en-US" sz="2220"/>
              <a:t>		ADDEQ	r4,r4,#1		; 如果a == b且c == d，则e加1</a:t>
            </a:r>
            <a:endParaRPr lang="zh-CN" altLang="en-US" sz="2220"/>
          </a:p>
          <a:p>
            <a:pPr marL="0" indent="0">
              <a:buNone/>
            </a:pPr>
            <a:endParaRPr lang="zh-CN" altLang="en-US" sz="2220"/>
          </a:p>
          <a:p>
            <a:pPr marL="0" indent="0">
              <a:buNone/>
            </a:pPr>
            <a:r>
              <a:rPr lang="en-US" altLang="zh-CN" sz="2220"/>
              <a:t>	</a:t>
            </a:r>
            <a:r>
              <a:rPr lang="zh-CN" altLang="en-US" sz="2220"/>
              <a:t>不使用条件执行，则可写为：</a:t>
            </a:r>
            <a:endParaRPr lang="zh-CN" altLang="en-US" sz="2220"/>
          </a:p>
          <a:p>
            <a:pPr marL="0" indent="0">
              <a:buNone/>
            </a:pPr>
            <a:r>
              <a:rPr lang="zh-CN" altLang="en-US" sz="2220"/>
              <a:t>		CMP 	r0,r1		; 比较a == b</a:t>
            </a:r>
            <a:endParaRPr lang="zh-CN" altLang="en-US" sz="2220"/>
          </a:p>
          <a:p>
            <a:pPr marL="0" indent="0">
              <a:buNone/>
            </a:pPr>
            <a:r>
              <a:rPr lang="zh-CN" altLang="en-US" sz="2220"/>
              <a:t>		BNE	Exit		; a !=b则退出</a:t>
            </a:r>
            <a:endParaRPr lang="zh-CN" altLang="en-US" sz="2220"/>
          </a:p>
          <a:p>
            <a:pPr marL="0" indent="0">
              <a:buNone/>
            </a:pPr>
            <a:r>
              <a:rPr lang="zh-CN" altLang="en-US" sz="2220"/>
              <a:t>		CMP	r2,r3		; 比较c == d</a:t>
            </a:r>
            <a:endParaRPr lang="zh-CN" altLang="en-US" sz="2220"/>
          </a:p>
          <a:p>
            <a:pPr marL="0" indent="0">
              <a:buNone/>
            </a:pPr>
            <a:r>
              <a:rPr lang="zh-CN" altLang="en-US" sz="2220"/>
              <a:t>		BNE	Exit		; c!=d则退出</a:t>
            </a:r>
            <a:endParaRPr lang="zh-CN" altLang="en-US" sz="2220"/>
          </a:p>
          <a:p>
            <a:pPr marL="0" indent="0">
              <a:buNone/>
            </a:pPr>
            <a:r>
              <a:rPr lang="zh-CN" altLang="en-US" sz="2220"/>
              <a:t>		ADD	r4,r4,#1		; 否则e加1</a:t>
            </a:r>
            <a:endParaRPr lang="zh-CN" altLang="en-US" sz="2220"/>
          </a:p>
          <a:p>
            <a:pPr marL="0" indent="0">
              <a:buNone/>
            </a:pPr>
            <a:r>
              <a:rPr lang="en-US" altLang="zh-CN" sz="2220"/>
              <a:t>	</a:t>
            </a:r>
            <a:r>
              <a:rPr lang="zh-CN" altLang="en-US" sz="2220"/>
              <a:t>Exit</a:t>
            </a:r>
            <a:endParaRPr lang="zh-CN" altLang="en-US" sz="222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147445"/>
            <a:ext cx="10631805" cy="5608955"/>
          </a:xfrm>
        </p:spPr>
        <p:txBody>
          <a:bodyPr>
            <a:normAutofit/>
          </a:bodyPr>
          <a:p>
            <a:pPr marL="0" indent="0">
              <a:buNone/>
            </a:pPr>
            <a:r>
              <a:rPr lang="zh-CN" altLang="en-US" sz="2220"/>
              <a:t>（3）处理一些带有多个条件的C代码段：</a:t>
            </a:r>
            <a:endParaRPr lang="zh-CN" altLang="en-US" sz="2220"/>
          </a:p>
          <a:p>
            <a:pPr marL="0" indent="0">
              <a:buNone/>
            </a:pPr>
            <a:r>
              <a:rPr lang="zh-CN" altLang="en-US" sz="2220"/>
              <a:t>	If(a == b)	e = e + 4;</a:t>
            </a:r>
            <a:endParaRPr lang="zh-CN" altLang="en-US" sz="2220"/>
          </a:p>
          <a:p>
            <a:pPr marL="0" indent="0">
              <a:buNone/>
            </a:pPr>
            <a:r>
              <a:rPr lang="zh-CN" altLang="en-US" sz="2220"/>
              <a:t>	If (a &lt; b) 	e = e + 7;</a:t>
            </a:r>
            <a:endParaRPr lang="zh-CN" altLang="en-US" sz="2220"/>
          </a:p>
          <a:p>
            <a:pPr marL="0" indent="0">
              <a:buNone/>
            </a:pPr>
            <a:r>
              <a:rPr lang="zh-CN" altLang="en-US" sz="2220"/>
              <a:t> 	If(a &gt; b) 	e = e + 12;</a:t>
            </a:r>
            <a:endParaRPr lang="zh-CN" altLang="en-US" sz="2220"/>
          </a:p>
          <a:p>
            <a:pPr marL="0" indent="0">
              <a:buNone/>
            </a:pPr>
            <a:endParaRPr lang="zh-CN" altLang="en-US" sz="2220"/>
          </a:p>
          <a:p>
            <a:pPr marL="0" indent="0">
              <a:buNone/>
            </a:pPr>
            <a:r>
              <a:rPr lang="zh-CN" altLang="en-US" sz="2220"/>
              <a:t>	可以写为：</a:t>
            </a:r>
            <a:endParaRPr lang="zh-CN" altLang="en-US" sz="2220"/>
          </a:p>
          <a:p>
            <a:pPr marL="0" indent="0">
              <a:buNone/>
            </a:pPr>
            <a:r>
              <a:rPr lang="zh-CN" altLang="en-US" sz="2220"/>
              <a:t>	</a:t>
            </a:r>
            <a:r>
              <a:rPr lang="en-US" altLang="zh-CN" sz="2220"/>
              <a:t>	</a:t>
            </a:r>
            <a:r>
              <a:rPr lang="zh-CN" altLang="en-US" sz="2220"/>
              <a:t>CMP 	r0,r1		; 比较a == b</a:t>
            </a:r>
            <a:endParaRPr lang="zh-CN" altLang="en-US" sz="2220"/>
          </a:p>
          <a:p>
            <a:pPr marL="0" indent="0">
              <a:buNone/>
            </a:pPr>
            <a:r>
              <a:rPr lang="zh-CN" altLang="en-US" sz="2220"/>
              <a:t>		ADDEQ	r4,r4,#4		; 如果a == b，则e = e + 4</a:t>
            </a:r>
            <a:endParaRPr lang="zh-CN" altLang="en-US" sz="2220"/>
          </a:p>
          <a:p>
            <a:pPr marL="0" indent="0">
              <a:buNone/>
            </a:pPr>
            <a:r>
              <a:rPr lang="zh-CN" altLang="en-US" sz="2220"/>
              <a:t>		ADDLE	r4,r4,#7		; 如果a &lt; b，则e = e + 7</a:t>
            </a:r>
            <a:endParaRPr lang="zh-CN" altLang="en-US" sz="2220"/>
          </a:p>
          <a:p>
            <a:pPr marL="0" indent="0">
              <a:buNone/>
            </a:pPr>
            <a:r>
              <a:rPr lang="zh-CN" altLang="en-US" sz="2220"/>
              <a:t>		ADDGT	r4,r4,#12	; 如果a &gt; b，则e = e + 12</a:t>
            </a:r>
            <a:endParaRPr lang="zh-CN" altLang="en-US" sz="222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147445"/>
            <a:ext cx="10631805" cy="5608955"/>
          </a:xfrm>
        </p:spPr>
        <p:txBody>
          <a:bodyPr>
            <a:normAutofit/>
          </a:bodyPr>
          <a:p>
            <a:pPr marL="0" indent="0">
              <a:buNone/>
            </a:pPr>
            <a:endParaRPr lang="zh-CN" altLang="en-US" sz="2220"/>
          </a:p>
          <a:p>
            <a:pPr marL="0" indent="0">
              <a:buNone/>
            </a:pPr>
            <a:r>
              <a:rPr lang="zh-CN" altLang="en-US" sz="2220"/>
              <a:t>不使用条件执行，则可写为：</a:t>
            </a:r>
            <a:endParaRPr lang="zh-CN" altLang="en-US" sz="2220"/>
          </a:p>
          <a:p>
            <a:pPr marL="0" indent="0">
              <a:buNone/>
            </a:pPr>
            <a:r>
              <a:rPr lang="zh-CN" altLang="en-US" sz="2220"/>
              <a:t>		CMP	r0,r1		; 比较a == b</a:t>
            </a:r>
            <a:endParaRPr lang="zh-CN" altLang="en-US" sz="2220"/>
          </a:p>
          <a:p>
            <a:pPr marL="0" indent="0">
              <a:buNone/>
            </a:pPr>
            <a:r>
              <a:rPr lang="zh-CN" altLang="en-US" sz="2220"/>
              <a:t>		BNE	Test1		; 不相等则跳转到Test1进行下一次测试</a:t>
            </a:r>
            <a:endParaRPr lang="zh-CN" altLang="en-US" sz="2220"/>
          </a:p>
          <a:p>
            <a:pPr marL="0" indent="0">
              <a:buNone/>
            </a:pPr>
            <a:r>
              <a:rPr lang="zh-CN" altLang="en-US" sz="2220"/>
              <a:t>		ADD	r4,r4,#4		; a ==b，则e = e + 4</a:t>
            </a:r>
            <a:endParaRPr lang="zh-CN" altLang="en-US" sz="2220"/>
          </a:p>
          <a:p>
            <a:pPr marL="0" indent="0">
              <a:buNone/>
            </a:pPr>
            <a:r>
              <a:rPr lang="zh-CN" altLang="en-US" sz="2220"/>
              <a:t>		B	ExitAll		; 退出</a:t>
            </a:r>
            <a:endParaRPr lang="zh-CN" altLang="en-US" sz="2220"/>
          </a:p>
          <a:p>
            <a:pPr marL="0" indent="0">
              <a:buNone/>
            </a:pPr>
            <a:r>
              <a:rPr lang="en-US" altLang="zh-CN" sz="2220"/>
              <a:t>	</a:t>
            </a:r>
            <a:r>
              <a:rPr lang="zh-CN" altLang="en-US" sz="2220"/>
              <a:t>Test1	BLT	Test2		; 如果a &lt; b，则跳转到Tset2</a:t>
            </a:r>
            <a:endParaRPr lang="zh-CN" altLang="en-US" sz="2220"/>
          </a:p>
          <a:p>
            <a:pPr marL="0" indent="0">
              <a:buNone/>
            </a:pPr>
            <a:r>
              <a:rPr lang="zh-CN" altLang="en-US" sz="2220"/>
              <a:t>		ADD	r4,r4,#12	; 此处a &gt; b，因此e = e + 12</a:t>
            </a:r>
            <a:endParaRPr lang="zh-CN" altLang="en-US" sz="2220"/>
          </a:p>
          <a:p>
            <a:pPr marL="0" indent="0">
              <a:buNone/>
            </a:pPr>
            <a:r>
              <a:rPr lang="zh-CN" altLang="en-US" sz="2220"/>
              <a:t>		B	ExitAll		; 退出</a:t>
            </a:r>
            <a:endParaRPr lang="zh-CN" altLang="en-US" sz="2220"/>
          </a:p>
          <a:p>
            <a:pPr marL="0" indent="0">
              <a:buNone/>
            </a:pPr>
            <a:r>
              <a:rPr lang="en-US" altLang="zh-CN" sz="2220"/>
              <a:t>	</a:t>
            </a:r>
            <a:r>
              <a:rPr lang="zh-CN" altLang="en-US" sz="2220"/>
              <a:t>Test2	ADD	r4,r4,#7		; 此处a &lt; b，因此e =e + 7</a:t>
            </a:r>
            <a:endParaRPr lang="zh-CN" altLang="en-US" sz="2220"/>
          </a:p>
          <a:p>
            <a:pPr marL="0" indent="0">
              <a:buNone/>
            </a:pPr>
            <a:r>
              <a:rPr lang="en-US" altLang="zh-CN" sz="2220"/>
              <a:t>	</a:t>
            </a:r>
            <a:r>
              <a:rPr lang="zh-CN" altLang="en-US" sz="2220"/>
              <a:t>ExitAll	</a:t>
            </a:r>
            <a:endParaRPr lang="zh-CN" altLang="en-US" sz="222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1.3.6存储技术发展</a:t>
            </a:r>
            <a:endParaRPr>
              <a:sym typeface="+mn-ea"/>
            </a:endParaRPr>
          </a:p>
        </p:txBody>
      </p:sp>
      <p:sp>
        <p:nvSpPr>
          <p:cNvPr id="3" name="内容占位符 2"/>
          <p:cNvSpPr>
            <a:spLocks noGrp="1"/>
          </p:cNvSpPr>
          <p:nvPr>
            <p:ph idx="1"/>
          </p:nvPr>
        </p:nvSpPr>
        <p:spPr/>
        <p:txBody>
          <a:bodyPr/>
          <a:p>
            <a:pPr marL="0" indent="0">
              <a:buNone/>
            </a:pPr>
            <a:r>
              <a:t>覆盖着电容的旋转的磁鼓</a:t>
            </a:r>
          </a:p>
          <a:p>
            <a:pPr marL="0" indent="0">
              <a:buNone/>
            </a:pPr>
            <a:r>
              <a:rPr lang="en-US"/>
              <a:t>	</a:t>
            </a:r>
            <a:r>
              <a:t>-&gt;阴极射线管</a:t>
            </a:r>
          </a:p>
          <a:p>
            <a:pPr marL="0" indent="0">
              <a:buNone/>
            </a:pPr>
            <a:r>
              <a:rPr lang="en-US"/>
              <a:t>		</a:t>
            </a:r>
            <a:r>
              <a:t>-&gt;铁氧体磁芯存储器</a:t>
            </a:r>
          </a:p>
          <a:p>
            <a:pPr marL="0" indent="0">
              <a:buNone/>
            </a:pPr>
            <a:r>
              <a:rPr lang="en-US"/>
              <a:t>			</a:t>
            </a:r>
            <a:r>
              <a:t>-&gt;磁盘</a:t>
            </a:r>
          </a:p>
          <a:p>
            <a:pPr marL="0" indent="0">
              <a:buNone/>
            </a:pPr>
            <a:r>
              <a:rPr lang="en-US"/>
              <a:t>				</a:t>
            </a:r>
            <a:r>
              <a:t>-&gt;光存储器（DVD等）</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3.7ARM寻址方式</a:t>
            </a:r>
            <a:endParaRPr lang="en-US" altLang="zh-CN">
              <a:sym typeface="+mn-ea"/>
            </a:endParaRPr>
          </a:p>
        </p:txBody>
      </p:sp>
      <p:sp>
        <p:nvSpPr>
          <p:cNvPr id="3" name="内容占位符 2"/>
          <p:cNvSpPr/>
          <p:nvPr>
            <p:ph idx="1"/>
          </p:nvPr>
        </p:nvSpPr>
        <p:spPr>
          <a:xfrm>
            <a:off x="550545" y="1338580"/>
            <a:ext cx="11251565" cy="5417820"/>
          </a:xfrm>
        </p:spPr>
        <p:txBody>
          <a:bodyPr>
            <a:normAutofit lnSpcReduction="10000"/>
          </a:bodyPr>
          <a:p>
            <a:pPr marL="0" indent="0">
              <a:buNone/>
            </a:pPr>
            <a:r>
              <a:rPr lang="zh-CN" altLang="en-US" sz="2220"/>
              <a:t>寻址方式指的是确定操作数位置的方式。</a:t>
            </a:r>
            <a:endParaRPr lang="zh-CN" altLang="en-US" sz="2220"/>
          </a:p>
          <a:p>
            <a:pPr marL="0" indent="0">
              <a:buNone/>
            </a:pPr>
            <a:endParaRPr lang="zh-CN" altLang="en-US" sz="2220"/>
          </a:p>
          <a:p>
            <a:pPr marL="0" indent="0">
              <a:buNone/>
            </a:pPr>
            <a:r>
              <a:rPr lang="zh-CN" altLang="en-US" sz="2220"/>
              <a:t>寻址方式：</a:t>
            </a:r>
            <a:endParaRPr lang="zh-CN" altLang="en-US" sz="2220"/>
          </a:p>
          <a:p>
            <a:pPr marL="0" indent="0">
              <a:buNone/>
            </a:pPr>
            <a:r>
              <a:rPr lang="en-US" altLang="zh-CN" sz="2220"/>
              <a:t>	</a:t>
            </a:r>
            <a:r>
              <a:rPr lang="zh-CN" altLang="en-US" sz="2220"/>
              <a:t>立即数寻址</a:t>
            </a:r>
            <a:endParaRPr lang="zh-CN" altLang="en-US" sz="2220"/>
          </a:p>
          <a:p>
            <a:pPr marL="0" indent="0">
              <a:buNone/>
            </a:pPr>
            <a:r>
              <a:rPr lang="en-US" altLang="zh-CN" sz="2220"/>
              <a:t>	</a:t>
            </a:r>
            <a:r>
              <a:rPr lang="zh-CN" altLang="en-US" sz="2220"/>
              <a:t>直接寻址（绝对寻址），</a:t>
            </a:r>
            <a:r>
              <a:rPr lang="zh-CN" altLang="en-US" sz="2220">
                <a:solidFill>
                  <a:srgbClr val="FF0000"/>
                </a:solidFill>
              </a:rPr>
              <a:t>ARM不支持</a:t>
            </a:r>
            <a:r>
              <a:rPr lang="zh-CN" altLang="en-US" sz="2220"/>
              <a:t>这种寻址方式，但所有CISC处理器都支持</a:t>
            </a:r>
            <a:endParaRPr lang="zh-CN" altLang="en-US" sz="2220"/>
          </a:p>
          <a:p>
            <a:pPr marL="0" indent="0">
              <a:buNone/>
            </a:pPr>
            <a:r>
              <a:rPr lang="en-US" altLang="zh-CN" sz="2220"/>
              <a:t>	</a:t>
            </a:r>
            <a:r>
              <a:rPr lang="zh-CN" altLang="en-US" sz="2220"/>
              <a:t>寄存器间接寻址</a:t>
            </a:r>
            <a:endParaRPr lang="zh-CN" altLang="en-US" sz="2220"/>
          </a:p>
          <a:p>
            <a:pPr marL="0" indent="0">
              <a:buNone/>
            </a:pPr>
            <a:endParaRPr lang="zh-CN" altLang="en-US" sz="2220"/>
          </a:p>
          <a:p>
            <a:pPr marL="0" indent="0">
              <a:buNone/>
            </a:pPr>
            <a:r>
              <a:rPr lang="zh-CN" altLang="en-US" sz="2220"/>
              <a:t>3种寻址方式总结如下：</a:t>
            </a:r>
            <a:endParaRPr lang="zh-CN" altLang="en-US" sz="2220"/>
          </a:p>
          <a:p>
            <a:pPr marL="0" indent="0">
              <a:buNone/>
            </a:pPr>
            <a:r>
              <a:rPr lang="zh-CN" altLang="en-US" sz="2220" b="1"/>
              <a:t>助记符	</a:t>
            </a:r>
            <a:r>
              <a:rPr lang="zh-CN" altLang="en-US" sz="2220"/>
              <a:t>	</a:t>
            </a:r>
            <a:r>
              <a:rPr lang="en-US" altLang="zh-CN" sz="2220"/>
              <a:t>	</a:t>
            </a:r>
            <a:r>
              <a:rPr lang="zh-CN" altLang="en-US" sz="2220" b="1"/>
              <a:t>RTL格式</a:t>
            </a:r>
            <a:r>
              <a:rPr lang="zh-CN" altLang="en-US" sz="2220"/>
              <a:t>	</a:t>
            </a:r>
            <a:r>
              <a:rPr lang="en-US" altLang="zh-CN" sz="2220"/>
              <a:t>	</a:t>
            </a:r>
            <a:r>
              <a:rPr lang="zh-CN" altLang="en-US" sz="2220" b="1"/>
              <a:t>描述</a:t>
            </a:r>
            <a:endParaRPr lang="zh-CN" altLang="en-US" sz="2220" b="1"/>
          </a:p>
          <a:p>
            <a:pPr marL="0" indent="0">
              <a:buNone/>
            </a:pPr>
            <a:r>
              <a:rPr lang="zh-CN" altLang="en-US" sz="2220"/>
              <a:t>ADD</a:t>
            </a:r>
            <a:r>
              <a:rPr lang="en-US" altLang="zh-CN" sz="2220"/>
              <a:t>	</a:t>
            </a:r>
            <a:r>
              <a:rPr lang="zh-CN" altLang="en-US" sz="2220"/>
              <a:t>r0,r1,#Q	[r0]&lt;-[r1] + Q		立即数寻址：把整数Q与寄存器r1的内容相加</a:t>
            </a:r>
            <a:endParaRPr lang="zh-CN" altLang="en-US" sz="2220"/>
          </a:p>
          <a:p>
            <a:pPr marL="0" indent="0">
              <a:buNone/>
            </a:pPr>
            <a:r>
              <a:rPr lang="zh-CN" altLang="en-US" sz="2220"/>
              <a:t>LDR</a:t>
            </a:r>
            <a:r>
              <a:rPr lang="en-US" altLang="zh-CN" sz="2220"/>
              <a:t>	</a:t>
            </a:r>
            <a:r>
              <a:rPr lang="zh-CN" altLang="en-US" sz="2220"/>
              <a:t>r0,Mem	[r0]&lt;-[Mem]  	</a:t>
            </a:r>
            <a:r>
              <a:rPr lang="en-US" altLang="zh-CN" sz="2220"/>
              <a:t>	</a:t>
            </a:r>
            <a:r>
              <a:rPr lang="zh-CN" altLang="en-US" sz="2220"/>
              <a:t>绝对寻址：存储单元内容加到寄存器r0中</a:t>
            </a:r>
            <a:endParaRPr lang="zh-CN" altLang="en-US" sz="2220"/>
          </a:p>
          <a:p>
            <a:pPr marL="0" indent="0">
              <a:buNone/>
            </a:pPr>
            <a:r>
              <a:rPr lang="zh-CN" altLang="en-US" sz="2220"/>
              <a:t>LDR</a:t>
            </a:r>
            <a:r>
              <a:rPr lang="en-US" altLang="zh-CN" sz="2220"/>
              <a:t>	</a:t>
            </a:r>
            <a:r>
              <a:rPr lang="zh-CN" altLang="en-US" sz="2220"/>
              <a:t>r0,[r1]     	[r0]&lt;-[[r1]]		间接寻址：把r1所指存储单元的值加载到r0中</a:t>
            </a:r>
            <a:endParaRPr lang="zh-CN" altLang="en-US" sz="222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3.7ARM寻址方式</a:t>
            </a:r>
            <a:endParaRPr lang="en-US" altLang="zh-CN">
              <a:sym typeface="+mn-ea"/>
            </a:endParaRPr>
          </a:p>
        </p:txBody>
      </p:sp>
      <p:sp>
        <p:nvSpPr>
          <p:cNvPr id="3" name="内容占位符 2"/>
          <p:cNvSpPr/>
          <p:nvPr>
            <p:ph idx="1"/>
          </p:nvPr>
        </p:nvSpPr>
        <p:spPr>
          <a:xfrm>
            <a:off x="550545" y="1338580"/>
            <a:ext cx="11251565" cy="5417820"/>
          </a:xfrm>
        </p:spPr>
        <p:txBody>
          <a:bodyPr>
            <a:normAutofit lnSpcReduction="10000"/>
          </a:bodyPr>
          <a:p>
            <a:pPr marL="0" indent="0">
              <a:buNone/>
            </a:pPr>
            <a:r>
              <a:rPr lang="zh-CN" altLang="en-US" sz="2220"/>
              <a:t>下图描述了ARM的7种寻址方式：</a:t>
            </a:r>
            <a:endParaRPr lang="zh-CN" altLang="en-US" sz="2220"/>
          </a:p>
          <a:p>
            <a:pPr marL="0" indent="0">
              <a:buNone/>
            </a:pPr>
            <a:endParaRPr lang="zh-CN" altLang="en-US" sz="2220"/>
          </a:p>
        </p:txBody>
      </p:sp>
      <p:pic>
        <p:nvPicPr>
          <p:cNvPr id="62" name="图片 62"/>
          <p:cNvPicPr>
            <a:picLocks noChangeAspect="1"/>
          </p:cNvPicPr>
          <p:nvPr/>
        </p:nvPicPr>
        <p:blipFill>
          <a:blip r:embed="rId1"/>
          <a:stretch>
            <a:fillRect/>
          </a:stretch>
        </p:blipFill>
        <p:spPr>
          <a:xfrm>
            <a:off x="5107940" y="55880"/>
            <a:ext cx="5529580" cy="6755765"/>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3.7.1立即数寻址</a:t>
            </a:r>
            <a:endParaRPr lang="en-US" altLang="zh-CN">
              <a:sym typeface="+mn-ea"/>
            </a:endParaRPr>
          </a:p>
        </p:txBody>
      </p:sp>
      <p:sp>
        <p:nvSpPr>
          <p:cNvPr id="3" name="内容占位符 2"/>
          <p:cNvSpPr/>
          <p:nvPr>
            <p:ph idx="1"/>
          </p:nvPr>
        </p:nvSpPr>
        <p:spPr>
          <a:xfrm>
            <a:off x="838200" y="1338580"/>
            <a:ext cx="10762615" cy="5417820"/>
          </a:xfrm>
        </p:spPr>
        <p:txBody>
          <a:bodyPr>
            <a:normAutofit/>
          </a:bodyPr>
          <a:p>
            <a:pPr marL="0" indent="0">
              <a:buNone/>
            </a:pPr>
            <a:r>
              <a:rPr lang="zh-CN" altLang="en-US" sz="2220"/>
              <a:t>在介绍ARM如何实现立即数寻址之前，先来看一个使用立即数寻址的实例。高级语言</a:t>
            </a:r>
            <a:endParaRPr lang="zh-CN" altLang="en-US" sz="2220"/>
          </a:p>
          <a:p>
            <a:pPr marL="0" indent="0">
              <a:buNone/>
            </a:pPr>
            <a:r>
              <a:rPr lang="zh-CN" altLang="en-US" sz="2220"/>
              <a:t>常用立即数寻址来指定一个常量而不是变量，如：</a:t>
            </a:r>
            <a:endParaRPr lang="zh-CN" altLang="en-US" sz="2220"/>
          </a:p>
          <a:p>
            <a:pPr marL="0" indent="0">
              <a:buNone/>
            </a:pPr>
            <a:r>
              <a:rPr lang="zh-CN" altLang="en-US" sz="2220"/>
              <a:t>	IF  I &gt; 25	</a:t>
            </a:r>
            <a:endParaRPr lang="zh-CN" altLang="en-US" sz="2220"/>
          </a:p>
          <a:p>
            <a:pPr marL="0" indent="0">
              <a:buNone/>
            </a:pPr>
            <a:r>
              <a:rPr lang="en-US" altLang="zh-CN" sz="2220"/>
              <a:t>	</a:t>
            </a:r>
            <a:r>
              <a:rPr lang="zh-CN" altLang="en-US" sz="2220"/>
              <a:t>THEN  J = K + 12</a:t>
            </a:r>
            <a:endParaRPr lang="zh-CN" altLang="en-US" sz="2220"/>
          </a:p>
          <a:p>
            <a:pPr marL="0" indent="0">
              <a:buNone/>
            </a:pPr>
            <a:r>
              <a:rPr lang="en-US" altLang="zh-CN" sz="2220"/>
              <a:t>	</a:t>
            </a:r>
            <a:r>
              <a:rPr lang="zh-CN" altLang="en-US" sz="2220"/>
              <a:t>常量12和25由立即数寻址指定。</a:t>
            </a:r>
            <a:endParaRPr lang="zh-CN" altLang="en-US" sz="2220"/>
          </a:p>
          <a:p>
            <a:pPr marL="0" indent="0">
              <a:buNone/>
            </a:pPr>
            <a:endParaRPr lang="zh-CN" altLang="en-US" sz="2220"/>
          </a:p>
          <a:p>
            <a:pPr marL="0" indent="0">
              <a:buNone/>
            </a:pPr>
            <a:r>
              <a:rPr lang="zh-CN" altLang="en-US" sz="2220"/>
              <a:t>假设I在r0中，J在r1中，K在r2中，可表示为：</a:t>
            </a:r>
            <a:endParaRPr lang="zh-CN" altLang="en-US" sz="2220"/>
          </a:p>
          <a:p>
            <a:pPr marL="0" indent="0">
              <a:buNone/>
            </a:pPr>
            <a:r>
              <a:rPr lang="zh-CN" altLang="en-US" sz="2220"/>
              <a:t>		CMP	r0,#25</a:t>
            </a:r>
            <a:r>
              <a:rPr lang="en-US" altLang="zh-CN" sz="2220"/>
              <a:t>		</a:t>
            </a:r>
            <a:r>
              <a:rPr lang="zh-CN" altLang="en-US" sz="2220"/>
              <a:t>; 把I与25比较</a:t>
            </a:r>
            <a:endParaRPr lang="zh-CN" altLang="en-US" sz="2220"/>
          </a:p>
          <a:p>
            <a:pPr marL="0" indent="0">
              <a:buNone/>
            </a:pPr>
            <a:r>
              <a:rPr lang="zh-CN" altLang="en-US" sz="2220"/>
              <a:t>		BLE	Exit		; 如果 I &lt;= 25，则退出</a:t>
            </a:r>
            <a:endParaRPr lang="zh-CN" altLang="en-US" sz="2220"/>
          </a:p>
          <a:p>
            <a:pPr marL="0" indent="0">
              <a:buNone/>
            </a:pPr>
            <a:r>
              <a:rPr lang="zh-CN" altLang="en-US" sz="2220"/>
              <a:t>		ADD	r1,r2,#12	; 否则K+12</a:t>
            </a:r>
            <a:endParaRPr lang="zh-CN" altLang="en-US" sz="2220"/>
          </a:p>
          <a:p>
            <a:pPr marL="0" indent="0">
              <a:buNone/>
            </a:pPr>
            <a:r>
              <a:rPr lang="en-US" altLang="zh-CN" sz="2220"/>
              <a:t>	</a:t>
            </a:r>
            <a:r>
              <a:rPr lang="zh-CN" altLang="en-US" sz="2220"/>
              <a:t>Exit							;</a:t>
            </a:r>
            <a:endParaRPr lang="zh-CN" altLang="en-US" sz="2220"/>
          </a:p>
          <a:p>
            <a:pPr marL="0" indent="0">
              <a:buNone/>
            </a:pPr>
            <a:endParaRPr lang="zh-CN" altLang="en-US" sz="222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3.7.1立即数寻址</a:t>
            </a:r>
            <a:endParaRPr lang="en-US" altLang="zh-CN">
              <a:sym typeface="+mn-ea"/>
            </a:endParaRPr>
          </a:p>
        </p:txBody>
      </p:sp>
      <p:sp>
        <p:nvSpPr>
          <p:cNvPr id="3" name="内容占位符 2"/>
          <p:cNvSpPr/>
          <p:nvPr>
            <p:ph idx="1"/>
          </p:nvPr>
        </p:nvSpPr>
        <p:spPr>
          <a:xfrm>
            <a:off x="838200" y="1338580"/>
            <a:ext cx="10690225" cy="5158740"/>
          </a:xfrm>
        </p:spPr>
        <p:txBody>
          <a:bodyPr>
            <a:normAutofit/>
          </a:bodyPr>
          <a:p>
            <a:pPr marL="0" indent="0">
              <a:buNone/>
            </a:pPr>
            <a:endParaRPr lang="zh-CN" altLang="en-US" sz="2220"/>
          </a:p>
          <a:p>
            <a:pPr marL="0" indent="0">
              <a:buNone/>
            </a:pPr>
            <a:r>
              <a:rPr lang="zh-CN" altLang="en-US" sz="2220"/>
              <a:t>使用条件执行表示：</a:t>
            </a:r>
            <a:endParaRPr lang="zh-CN" altLang="en-US" sz="2220"/>
          </a:p>
          <a:p>
            <a:pPr marL="0" indent="0">
              <a:buNone/>
            </a:pPr>
            <a:r>
              <a:rPr lang="zh-CN" altLang="en-US" sz="2220"/>
              <a:t>		CMP	r0,#25		; I与25比较</a:t>
            </a:r>
            <a:endParaRPr lang="zh-CN" altLang="en-US" sz="2220"/>
          </a:p>
          <a:p>
            <a:pPr marL="0" indent="0">
              <a:buNone/>
            </a:pPr>
            <a:r>
              <a:rPr lang="zh-CN" altLang="en-US" sz="2220"/>
              <a:t>		ADDG</a:t>
            </a:r>
            <a:r>
              <a:rPr lang="en-US" altLang="zh-CN" sz="2220"/>
              <a:t>T</a:t>
            </a:r>
            <a:r>
              <a:rPr lang="zh-CN" altLang="en-US" sz="2220"/>
              <a:t>	r1,r2,#</a:t>
            </a:r>
            <a:r>
              <a:rPr lang="en-US" altLang="zh-CN" sz="2220"/>
              <a:t>12</a:t>
            </a:r>
            <a:r>
              <a:rPr lang="zh-CN" altLang="en-US" sz="2220"/>
              <a:t>	; 如果I &gt; 25，则J = K + 12</a:t>
            </a:r>
            <a:endParaRPr lang="zh-CN" altLang="en-US" sz="2220"/>
          </a:p>
          <a:p>
            <a:pPr marL="0" indent="0">
              <a:buNone/>
            </a:pPr>
            <a:r>
              <a:rPr lang="zh-CN" altLang="en-US" sz="2220"/>
              <a:t>					</a:t>
            </a:r>
            <a:endParaRPr lang="zh-CN" altLang="en-US" sz="2220"/>
          </a:p>
          <a:p>
            <a:pPr marL="0" indent="0">
              <a:buNone/>
            </a:pPr>
            <a:endParaRPr lang="zh-CN" altLang="en-US" sz="222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50545" y="1338580"/>
            <a:ext cx="11251565" cy="5417820"/>
          </a:xfrm>
        </p:spPr>
        <p:txBody>
          <a:bodyPr>
            <a:normAutofit/>
          </a:bodyPr>
          <a:p>
            <a:pPr marL="0" indent="0">
              <a:buNone/>
            </a:pPr>
            <a:r>
              <a:rPr lang="zh-CN" altLang="en-US" sz="2220"/>
              <a:t>ARM在指令中提供了</a:t>
            </a:r>
            <a:r>
              <a:rPr lang="zh-CN" altLang="en-US" sz="2220">
                <a:solidFill>
                  <a:srgbClr val="FF0000"/>
                </a:solidFill>
              </a:rPr>
              <a:t>12位</a:t>
            </a:r>
            <a:r>
              <a:rPr lang="zh-CN" altLang="en-US" sz="2220"/>
              <a:t>的立即数字段，但不支持值在0~4095之间的12位无符号立即数或</a:t>
            </a:r>
            <a:endParaRPr lang="zh-CN" altLang="en-US" sz="2220"/>
          </a:p>
          <a:p>
            <a:pPr marL="0" indent="0">
              <a:buNone/>
            </a:pPr>
            <a:r>
              <a:rPr lang="zh-CN" altLang="en-US" sz="2220"/>
              <a:t>值在-2048~2047之间的12位有符号立即数。实际上ARM提供的是可按2的幂缩放的8位立即</a:t>
            </a:r>
            <a:endParaRPr lang="zh-CN" altLang="en-US" sz="2220"/>
          </a:p>
          <a:p>
            <a:pPr marL="0" indent="0">
              <a:buNone/>
            </a:pPr>
            <a:r>
              <a:rPr lang="zh-CN" altLang="en-US" sz="2220"/>
              <a:t>数。</a:t>
            </a:r>
            <a:endParaRPr lang="zh-CN" altLang="en-US" sz="2220"/>
          </a:p>
          <a:p>
            <a:pPr marL="0" indent="0">
              <a:buNone/>
            </a:pPr>
            <a:r>
              <a:rPr lang="zh-CN" altLang="en-US" sz="2220"/>
              <a:t>下图，给出了ARM立即数的编码结构，当操作码的</a:t>
            </a:r>
            <a:r>
              <a:rPr lang="zh-CN" altLang="en-US" sz="2220">
                <a:solidFill>
                  <a:srgbClr val="FF0000"/>
                </a:solidFill>
              </a:rPr>
              <a:t>第25位为0</a:t>
            </a:r>
            <a:r>
              <a:rPr lang="zh-CN" altLang="en-US" sz="2220"/>
              <a:t>时，ARM将进行一次移位操</a:t>
            </a:r>
            <a:endParaRPr lang="zh-CN" altLang="en-US" sz="2220"/>
          </a:p>
          <a:p>
            <a:pPr marL="0" indent="0">
              <a:buNone/>
            </a:pPr>
            <a:r>
              <a:rPr lang="zh-CN" altLang="en-US" sz="2220"/>
              <a:t>作，当</a:t>
            </a:r>
            <a:r>
              <a:rPr lang="zh-CN" altLang="en-US" sz="2220">
                <a:solidFill>
                  <a:srgbClr val="FF0000"/>
                </a:solidFill>
              </a:rPr>
              <a:t>第25位为1</a:t>
            </a:r>
            <a:r>
              <a:rPr lang="zh-CN" altLang="en-US" sz="2220"/>
              <a:t>时，操作数2字段将编码12位立即数，它被分成两部分：</a:t>
            </a:r>
            <a:r>
              <a:rPr lang="zh-CN" altLang="en-US" sz="2220">
                <a:solidFill>
                  <a:srgbClr val="FF0000"/>
                </a:solidFill>
              </a:rPr>
              <a:t>8位立即数</a:t>
            </a:r>
            <a:r>
              <a:rPr lang="zh-CN" altLang="en-US" sz="2220"/>
              <a:t>和</a:t>
            </a:r>
            <a:r>
              <a:rPr lang="zh-CN" altLang="en-US" sz="2220">
                <a:solidFill>
                  <a:srgbClr val="FF0000"/>
                </a:solidFill>
              </a:rPr>
              <a:t>4位</a:t>
            </a:r>
            <a:endParaRPr lang="zh-CN" altLang="en-US" sz="2220">
              <a:solidFill>
                <a:srgbClr val="FF0000"/>
              </a:solidFill>
            </a:endParaRPr>
          </a:p>
          <a:p>
            <a:pPr marL="0" indent="0">
              <a:buNone/>
            </a:pPr>
            <a:r>
              <a:rPr lang="zh-CN" altLang="en-US" sz="2220">
                <a:solidFill>
                  <a:srgbClr val="FF0000"/>
                </a:solidFill>
              </a:rPr>
              <a:t>对齐码</a:t>
            </a:r>
            <a:r>
              <a:rPr lang="zh-CN" altLang="en-US" sz="2220"/>
              <a:t>。</a:t>
            </a:r>
            <a:endParaRPr lang="zh-CN" altLang="en-US" sz="2220"/>
          </a:p>
        </p:txBody>
      </p:sp>
      <p:pic>
        <p:nvPicPr>
          <p:cNvPr id="63" name="图片 63"/>
          <p:cNvPicPr>
            <a:picLocks noChangeAspect="1"/>
          </p:cNvPicPr>
          <p:nvPr/>
        </p:nvPicPr>
        <p:blipFill>
          <a:blip r:embed="rId1"/>
          <a:stretch>
            <a:fillRect/>
          </a:stretch>
        </p:blipFill>
        <p:spPr>
          <a:xfrm>
            <a:off x="1757680" y="3522980"/>
            <a:ext cx="9514840" cy="306578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837565" y="1338580"/>
            <a:ext cx="10706100" cy="5417820"/>
          </a:xfrm>
        </p:spPr>
        <p:txBody>
          <a:bodyPr>
            <a:normAutofit/>
          </a:bodyPr>
          <a:p>
            <a:pPr marL="0" indent="0">
              <a:buNone/>
            </a:pPr>
            <a:r>
              <a:rPr lang="zh-CN" altLang="en-US" sz="2220"/>
              <a:t>立即数字段中</a:t>
            </a:r>
            <a:r>
              <a:rPr lang="zh-CN" altLang="en-US" sz="2220">
                <a:solidFill>
                  <a:srgbClr val="FF0000"/>
                </a:solidFill>
              </a:rPr>
              <a:t>最高4位</a:t>
            </a:r>
            <a:r>
              <a:rPr lang="zh-CN" altLang="en-US" sz="2220"/>
              <a:t>知道了立即数在32位字中的对齐方式。</a:t>
            </a:r>
            <a:endParaRPr lang="zh-CN" altLang="en-US" sz="2220"/>
          </a:p>
          <a:p>
            <a:pPr marL="0" indent="0">
              <a:buNone/>
            </a:pPr>
            <a:r>
              <a:rPr lang="zh-CN" altLang="en-US" sz="2220"/>
              <a:t>如果8位立即数为N，4位对齐码为 n（范围在0~1</a:t>
            </a:r>
            <a:r>
              <a:rPr lang="en-US" altLang="zh-CN" sz="2220"/>
              <a:t>5</a:t>
            </a:r>
            <a:r>
              <a:rPr lang="zh-CN" altLang="en-US" sz="2220"/>
              <a:t>之间），则立即数的值为</a:t>
            </a:r>
            <a:r>
              <a:rPr lang="zh-CN" altLang="en-US" sz="2220">
                <a:solidFill>
                  <a:srgbClr val="FF0000"/>
                </a:solidFill>
              </a:rPr>
              <a:t>N x 2</a:t>
            </a:r>
            <a:r>
              <a:rPr lang="zh-CN" altLang="en-US" sz="2220" baseline="30000">
                <a:solidFill>
                  <a:srgbClr val="FF0000"/>
                </a:solidFill>
              </a:rPr>
              <a:t>2n</a:t>
            </a:r>
            <a:r>
              <a:rPr lang="zh-CN" altLang="en-US" sz="2220"/>
              <a:t>，因</a:t>
            </a:r>
            <a:endParaRPr lang="zh-CN" altLang="en-US" sz="2220"/>
          </a:p>
          <a:p>
            <a:pPr marL="0" indent="0">
              <a:buNone/>
            </a:pPr>
            <a:r>
              <a:rPr lang="zh-CN" altLang="en-US" sz="2220"/>
              <a:t>此ARM提供了一个可按2的幂缩放的8位立即数，这与浮点数的表示和存储方式相似。</a:t>
            </a:r>
            <a:endParaRPr lang="zh-CN" altLang="en-US" sz="222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下图描述了一个ARM立即数缩放，该图说明了对齐码是如何在32位框架移动立即数的。为</a:t>
            </a:r>
            <a:endParaRPr lang="zh-CN" altLang="en-US" sz="2220"/>
          </a:p>
          <a:p>
            <a:pPr marL="0" indent="0">
              <a:buNone/>
            </a:pPr>
            <a:r>
              <a:rPr lang="zh-CN" altLang="en-US" sz="2220"/>
              <a:t>了得到立即数循环右移的位数，必须将</a:t>
            </a:r>
            <a:r>
              <a:rPr lang="zh-CN" altLang="en-US" sz="2220">
                <a:solidFill>
                  <a:srgbClr val="FF0000"/>
                </a:solidFill>
              </a:rPr>
              <a:t>对齐码的数字翻倍</a:t>
            </a:r>
            <a:r>
              <a:rPr lang="zh-CN" altLang="en-US" sz="2220"/>
              <a:t>。</a:t>
            </a:r>
            <a:endParaRPr lang="zh-CN" altLang="en-US" sz="2220"/>
          </a:p>
        </p:txBody>
      </p:sp>
      <p:pic>
        <p:nvPicPr>
          <p:cNvPr id="64" name="图片 64"/>
          <p:cNvPicPr>
            <a:picLocks noChangeAspect="1"/>
          </p:cNvPicPr>
          <p:nvPr/>
        </p:nvPicPr>
        <p:blipFill>
          <a:blip r:embed="rId1"/>
          <a:stretch>
            <a:fillRect/>
          </a:stretch>
        </p:blipFill>
        <p:spPr>
          <a:xfrm>
            <a:off x="2118360" y="2240280"/>
            <a:ext cx="8453755" cy="4134485"/>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尽管不能直接指定32位立即数，但ARM缩放结构可以表示常量FF000000</a:t>
            </a:r>
            <a:r>
              <a:rPr lang="zh-CN" altLang="en-US" sz="2220" baseline="-25000"/>
              <a:t>16</a:t>
            </a:r>
            <a:r>
              <a:rPr lang="zh-CN" altLang="en-US" sz="2220"/>
              <a:t>，即用8位FF</a:t>
            </a:r>
            <a:r>
              <a:rPr lang="zh-CN" altLang="en-US" sz="2220" baseline="-25000"/>
              <a:t>16</a:t>
            </a:r>
            <a:endParaRPr lang="zh-CN" altLang="en-US" sz="2220" baseline="-25000"/>
          </a:p>
          <a:p>
            <a:pPr marL="0" indent="0">
              <a:buNone/>
            </a:pPr>
            <a:r>
              <a:rPr lang="zh-CN" altLang="en-US" sz="2220"/>
              <a:t>左移24位（即右移8位）来表示。</a:t>
            </a:r>
            <a:endParaRPr lang="zh-CN" altLang="en-US" sz="2220"/>
          </a:p>
          <a:p>
            <a:pPr marL="0" indent="0">
              <a:buNone/>
            </a:pPr>
            <a:endParaRPr lang="zh-CN" altLang="en-US" sz="2220"/>
          </a:p>
          <a:p>
            <a:pPr marL="0" indent="0">
              <a:buNone/>
            </a:pPr>
            <a:r>
              <a:rPr lang="zh-CN" altLang="en-US" sz="2220"/>
              <a:t>取反传送指令MVN r0,r1,#literal，能够指定一个不必移位且范围在0xFFFFFF00到</a:t>
            </a:r>
            <a:endParaRPr lang="zh-CN" altLang="en-US" sz="2220"/>
          </a:p>
          <a:p>
            <a:pPr marL="0" indent="0">
              <a:buNone/>
            </a:pPr>
            <a:r>
              <a:rPr lang="zh-CN" altLang="en-US" sz="2220"/>
              <a:t>0xFFFFFFFF的常量。程序员不用担心如何产生移位常量，这是汇编器的工作。立即数的缩</a:t>
            </a:r>
            <a:endParaRPr lang="zh-CN" altLang="en-US" sz="2220"/>
          </a:p>
          <a:p>
            <a:pPr marL="0" indent="0">
              <a:buNone/>
            </a:pPr>
            <a:r>
              <a:rPr lang="zh-CN" altLang="en-US" sz="2220"/>
              <a:t>放不是伪操作。</a:t>
            </a:r>
            <a:endParaRPr lang="zh-CN" altLang="en-US" sz="222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下图说明了立即数操作数的编码：</a:t>
            </a:r>
            <a:endParaRPr lang="zh-CN" altLang="en-US" sz="2220"/>
          </a:p>
        </p:txBody>
      </p:sp>
      <p:pic>
        <p:nvPicPr>
          <p:cNvPr id="165" name="图片 165"/>
          <p:cNvPicPr>
            <a:picLocks noChangeAspect="1"/>
          </p:cNvPicPr>
          <p:nvPr/>
        </p:nvPicPr>
        <p:blipFill>
          <a:blip r:embed="rId1"/>
          <a:stretch>
            <a:fillRect/>
          </a:stretch>
        </p:blipFill>
        <p:spPr>
          <a:xfrm>
            <a:off x="2551430" y="2017395"/>
            <a:ext cx="7713345" cy="282321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如，指令MOV r1,#0x0000FF00的二进制代码为E3A01CFF</a:t>
            </a:r>
            <a:r>
              <a:rPr lang="zh-CN" altLang="en-US" sz="2220" baseline="-25000"/>
              <a:t>16</a:t>
            </a:r>
            <a:r>
              <a:rPr lang="zh-CN" altLang="en-US" sz="2220"/>
              <a:t>:</a:t>
            </a:r>
            <a:endParaRPr lang="zh-CN" altLang="en-US" sz="2220"/>
          </a:p>
          <a:p>
            <a:pPr marL="0" indent="0">
              <a:buNone/>
            </a:pPr>
            <a:r>
              <a:rPr lang="zh-CN" altLang="en-US" sz="2220"/>
              <a:t>		MOV	r0,#0xFF</a:t>
            </a:r>
            <a:endParaRPr lang="zh-CN" altLang="en-US" sz="2220"/>
          </a:p>
          <a:p>
            <a:pPr marL="0" indent="0">
              <a:buNone/>
            </a:pPr>
            <a:r>
              <a:rPr lang="zh-CN" altLang="en-US" sz="2220"/>
              <a:t>		MOV	r1,#0x0000FF00</a:t>
            </a:r>
            <a:endParaRPr lang="zh-CN" altLang="en-US" sz="2220"/>
          </a:p>
          <a:p>
            <a:pPr marL="0" indent="0">
              <a:buNone/>
            </a:pPr>
            <a:r>
              <a:rPr lang="zh-CN" altLang="en-US" sz="2220"/>
              <a:t>		MOV	r2,#0xFF000000</a:t>
            </a:r>
            <a:endParaRPr lang="zh-CN" altLang="en-US" sz="2220"/>
          </a:p>
          <a:p>
            <a:pPr marL="0" indent="0">
              <a:buNone/>
            </a:pPr>
            <a:endParaRPr lang="zh-CN" altLang="en-US" sz="2220"/>
          </a:p>
          <a:p>
            <a:pPr marL="0" indent="0">
              <a:buNone/>
            </a:pPr>
            <a:r>
              <a:rPr lang="zh-CN" altLang="en-US" sz="2220"/>
              <a:t>以指令MOV r1,#0xFF00为例，立即数编码为CFF</a:t>
            </a:r>
            <a:r>
              <a:rPr lang="zh-CN" altLang="en-US" sz="2220" baseline="-25000"/>
              <a:t>16</a:t>
            </a:r>
            <a:r>
              <a:rPr lang="zh-CN" altLang="en-US" sz="2220"/>
              <a:t>（110011111111</a:t>
            </a:r>
            <a:r>
              <a:rPr lang="zh-CN" altLang="en-US" sz="2220" baseline="-25000"/>
              <a:t>2</a:t>
            </a:r>
            <a:r>
              <a:rPr lang="zh-CN" altLang="en-US" sz="2220"/>
              <a:t>），对齐码为C</a:t>
            </a:r>
            <a:r>
              <a:rPr lang="zh-CN" altLang="en-US" sz="2220" baseline="-25000"/>
              <a:t>16</a:t>
            </a:r>
            <a:r>
              <a:rPr lang="zh-CN" altLang="en-US" sz="2220"/>
              <a:t>或12</a:t>
            </a:r>
            <a:r>
              <a:rPr lang="zh-CN" altLang="en-US" sz="2220" baseline="-25000"/>
              <a:t>10</a:t>
            </a:r>
            <a:r>
              <a:rPr lang="zh-CN" altLang="en-US" sz="2220"/>
              <a:t>。</a:t>
            </a:r>
            <a:endParaRPr lang="zh-CN" altLang="en-US" sz="2220"/>
          </a:p>
          <a:p>
            <a:pPr marL="0" indent="0">
              <a:buNone/>
            </a:pPr>
            <a:r>
              <a:rPr lang="zh-CN" altLang="en-US" sz="2220"/>
              <a:t>实际移位位数是这个数的2倍，即24</a:t>
            </a:r>
            <a:r>
              <a:rPr lang="zh-CN" altLang="en-US" sz="2220" baseline="-25000"/>
              <a:t>10</a:t>
            </a:r>
            <a:r>
              <a:rPr lang="zh-CN" altLang="en-US" sz="2220"/>
              <a:t>，通过循环右移来实现。24次循环右移操作等于8次</a:t>
            </a:r>
            <a:endParaRPr lang="zh-CN" altLang="en-US" sz="2220"/>
          </a:p>
          <a:p>
            <a:pPr marL="0" indent="0">
              <a:buNone/>
            </a:pPr>
            <a:r>
              <a:rPr lang="zh-CN" altLang="en-US" sz="2220"/>
              <a:t>循环左移操作，即将FF</a:t>
            </a:r>
            <a:r>
              <a:rPr lang="zh-CN" altLang="en-US" sz="2220" baseline="-25000"/>
              <a:t>16</a:t>
            </a:r>
            <a:r>
              <a:rPr lang="zh-CN" altLang="en-US" sz="2220"/>
              <a:t>移位为FF00</a:t>
            </a:r>
            <a:r>
              <a:rPr lang="zh-CN" altLang="en-US" sz="2220" baseline="-25000"/>
              <a:t>16</a:t>
            </a:r>
            <a:r>
              <a:rPr lang="zh-CN" altLang="en-US" sz="2220"/>
              <a:t>，最后来看0xFF000000，将十六进制数左移6次，</a:t>
            </a:r>
            <a:endParaRPr lang="zh-CN" altLang="en-US" sz="2220"/>
          </a:p>
          <a:p>
            <a:pPr marL="0" indent="0">
              <a:buNone/>
            </a:pPr>
            <a:r>
              <a:rPr lang="zh-CN" altLang="en-US" sz="2220"/>
              <a:t>相当于将二进制左移24次，不过这里使用循环右移，等价于循环右移8次。要保存的缩放</a:t>
            </a:r>
            <a:endParaRPr lang="zh-CN" altLang="en-US" sz="2220"/>
          </a:p>
          <a:p>
            <a:pPr marL="0" indent="0">
              <a:buNone/>
            </a:pPr>
            <a:r>
              <a:rPr lang="zh-CN" altLang="en-US" sz="2220"/>
              <a:t>常数（即对齐码）是移位次数的一半，即4。上图中第6行指令的常量编码为4FF。</a:t>
            </a:r>
            <a:endParaRPr lang="zh-CN" altLang="en-US" sz="222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第一个部分 起始篇</a:t>
            </a:r>
            <a:endParaRPr lang="zh-CN" altLang="en-US"/>
          </a:p>
        </p:txBody>
      </p:sp>
      <p:sp>
        <p:nvSpPr>
          <p:cNvPr id="3" name="内容占位符 2"/>
          <p:cNvSpPr>
            <a:spLocks noGrp="1"/>
          </p:cNvSpPr>
          <p:nvPr>
            <p:ph idx="1"/>
          </p:nvPr>
        </p:nvSpPr>
        <p:spPr/>
        <p:txBody>
          <a:bodyPr/>
          <a:p>
            <a:r>
              <a:rPr lang="zh-CN" altLang="en-US"/>
              <a:t>第</a:t>
            </a:r>
            <a:r>
              <a:rPr lang="en-US" altLang="zh-CN"/>
              <a:t>1</a:t>
            </a:r>
            <a:r>
              <a:rPr lang="zh-CN" altLang="en-US"/>
              <a:t>章 计算机系统体系结构</a:t>
            </a:r>
            <a:endParaRPr lang="zh-CN" altLang="en-US"/>
          </a:p>
          <a:p>
            <a:r>
              <a:rPr lang="zh-CN" altLang="en-US"/>
              <a:t>第</a:t>
            </a:r>
            <a:r>
              <a:rPr lang="en-US" altLang="zh-CN"/>
              <a:t>2</a:t>
            </a:r>
            <a:r>
              <a:rPr lang="zh-CN" altLang="en-US"/>
              <a:t>章 计算机算术</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1.3.7普适计算</a:t>
            </a:r>
            <a:endParaRPr>
              <a:sym typeface="+mn-ea"/>
            </a:endParaRPr>
          </a:p>
        </p:txBody>
      </p:sp>
      <p:sp>
        <p:nvSpPr>
          <p:cNvPr id="3" name="内容占位符 2"/>
          <p:cNvSpPr>
            <a:spLocks noGrp="1"/>
          </p:cNvSpPr>
          <p:nvPr>
            <p:ph idx="1"/>
          </p:nvPr>
        </p:nvSpPr>
        <p:spPr/>
        <p:txBody>
          <a:bodyPr/>
          <a:p>
            <a:pPr marL="0" indent="0">
              <a:buNone/>
            </a:pPr>
            <a:r>
              <a:t>计算是无所不在的</a:t>
            </a:r>
            <a:r>
              <a:rPr lang="zh-CN"/>
              <a:t>！</a:t>
            </a:r>
            <a:endParaRPr lang="zh-CN"/>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endParaRPr lang="zh-CN" altLang="en-US" sz="2220"/>
          </a:p>
          <a:p>
            <a:pPr marL="0" indent="0">
              <a:buNone/>
            </a:pPr>
            <a:r>
              <a:rPr lang="zh-CN" altLang="en-US" sz="2220"/>
              <a:t>操作数的地址保存在寄存器中，这种寻址方式叫作</a:t>
            </a:r>
            <a:r>
              <a:rPr lang="zh-CN" altLang="en-US" sz="2220">
                <a:solidFill>
                  <a:srgbClr val="FF0000"/>
                </a:solidFill>
              </a:rPr>
              <a:t>寄存器间接寻址</a:t>
            </a:r>
            <a:r>
              <a:rPr lang="zh-CN" altLang="en-US" sz="2220"/>
              <a:t>，也叫</a:t>
            </a:r>
            <a:r>
              <a:rPr lang="zh-CN" altLang="en-US" sz="2220">
                <a:solidFill>
                  <a:srgbClr val="FF0000"/>
                </a:solidFill>
              </a:rPr>
              <a:t>索引寻址</a:t>
            </a:r>
            <a:r>
              <a:rPr lang="zh-CN" altLang="en-US" sz="2220"/>
              <a:t>或</a:t>
            </a:r>
            <a:r>
              <a:rPr lang="zh-CN" altLang="en-US" sz="2220">
                <a:solidFill>
                  <a:srgbClr val="FF0000"/>
                </a:solidFill>
              </a:rPr>
              <a:t>基址</a:t>
            </a:r>
            <a:endParaRPr lang="zh-CN" altLang="en-US" sz="2220">
              <a:solidFill>
                <a:srgbClr val="FF0000"/>
              </a:solidFill>
            </a:endParaRPr>
          </a:p>
          <a:p>
            <a:pPr marL="0" indent="0">
              <a:buNone/>
            </a:pPr>
            <a:r>
              <a:rPr lang="zh-CN" altLang="en-US" sz="2220">
                <a:solidFill>
                  <a:srgbClr val="FF0000"/>
                </a:solidFill>
              </a:rPr>
              <a:t>寻址</a:t>
            </a:r>
            <a:r>
              <a:rPr lang="zh-CN" altLang="en-US" sz="2220"/>
              <a:t>。ARM的立即数偏移量为12位。它确实是12位立即数，不是8位可缩放的值。</a:t>
            </a:r>
            <a:endParaRPr lang="zh-CN" altLang="en-US" sz="222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什么时候12真的是12</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ARM处理器指定12位常量作为立即操作数（如ADD r0,r1,#123）。常量为8位数并通过4位</a:t>
            </a:r>
            <a:endParaRPr lang="zh-CN" altLang="en-US" sz="2220"/>
          </a:p>
          <a:p>
            <a:pPr marL="0" indent="0">
              <a:buNone/>
            </a:pPr>
            <a:r>
              <a:rPr lang="zh-CN" altLang="en-US" sz="2220"/>
              <a:t>对齐码进行放大。</a:t>
            </a:r>
            <a:endParaRPr lang="zh-CN" altLang="en-US" sz="2220"/>
          </a:p>
          <a:p>
            <a:pPr marL="0" indent="0">
              <a:buNone/>
            </a:pPr>
            <a:endParaRPr lang="zh-CN" altLang="en-US" sz="2220"/>
          </a:p>
          <a:p>
            <a:pPr marL="0" indent="0">
              <a:buNone/>
            </a:pPr>
            <a:r>
              <a:rPr lang="zh-CN" altLang="en-US" sz="2220"/>
              <a:t>然而，当ARM处理器指定某个立即数偏移量作为索引地址的一部分时，它就是真正的12位</a:t>
            </a:r>
            <a:endParaRPr lang="zh-CN" altLang="en-US" sz="2220"/>
          </a:p>
          <a:p>
            <a:pPr marL="0" indent="0">
              <a:buNone/>
            </a:pPr>
            <a:r>
              <a:rPr lang="zh-CN" altLang="en-US" sz="2220"/>
              <a:t>数，如LDR r0,[r1,#123]。</a:t>
            </a:r>
            <a:endParaRPr lang="zh-CN" altLang="en-US" sz="222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寄存器间接寻址通过3个读操作来访问一个操作数：</a:t>
            </a:r>
            <a:endParaRPr lang="zh-CN" altLang="en-US" sz="2220"/>
          </a:p>
          <a:p>
            <a:pPr marL="0" indent="0">
              <a:buNone/>
            </a:pPr>
            <a:r>
              <a:rPr lang="zh-CN" altLang="en-US" sz="2220"/>
              <a:t>	（1）读指令得到指针寄存器</a:t>
            </a:r>
            <a:endParaRPr lang="zh-CN" altLang="en-US" sz="2220"/>
          </a:p>
          <a:p>
            <a:pPr marL="0" indent="0">
              <a:buNone/>
            </a:pPr>
            <a:r>
              <a:rPr lang="zh-CN" altLang="en-US" sz="2220"/>
              <a:t>	（2）读指针寄存器得到操作数地址</a:t>
            </a:r>
            <a:endParaRPr lang="zh-CN" altLang="en-US" sz="2220"/>
          </a:p>
          <a:p>
            <a:pPr marL="0" indent="0">
              <a:buNone/>
            </a:pPr>
            <a:r>
              <a:rPr lang="zh-CN" altLang="en-US" sz="2220"/>
              <a:t>	（3）读操作数地址所指的存储器单元得到操作数</a:t>
            </a:r>
            <a:endParaRPr lang="zh-CN" altLang="en-US" sz="2220"/>
          </a:p>
          <a:p>
            <a:pPr marL="0" indent="0">
              <a:buNone/>
            </a:pPr>
            <a:endParaRPr lang="zh-CN" altLang="en-US" sz="2220"/>
          </a:p>
          <a:p>
            <a:pPr marL="0" indent="0">
              <a:buNone/>
            </a:pPr>
            <a:r>
              <a:rPr lang="zh-CN" altLang="en-US" sz="2220"/>
              <a:t>寄存器间接寻址可以在运行时修改寄存器的内容，而寄存器中含有指向实际操作数的指针</a:t>
            </a:r>
            <a:endParaRPr lang="zh-CN" altLang="en-US" sz="2220"/>
          </a:p>
          <a:p>
            <a:pPr marL="0" indent="0">
              <a:buNone/>
            </a:pPr>
            <a:r>
              <a:rPr lang="zh-CN" altLang="en-US" sz="2220"/>
              <a:t>（地址），因此地址是变量，允许访问如数组、列表、矩阵、向量、表格等数据结构。</a:t>
            </a:r>
            <a:endParaRPr lang="zh-CN" altLang="en-US" sz="222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下图，通过ARM的加载指令LDR r1,[r0]说明了寄存器间接寻址，指针寄存器r0的值为n，则</a:t>
            </a:r>
            <a:endParaRPr lang="zh-CN" altLang="en-US" sz="2220"/>
          </a:p>
          <a:p>
            <a:pPr marL="0" indent="0">
              <a:buNone/>
            </a:pPr>
            <a:r>
              <a:rPr lang="zh-CN" altLang="en-US" sz="2220"/>
              <a:t>指向或引用存储单元n：</a:t>
            </a:r>
            <a:endParaRPr lang="zh-CN" altLang="en-US" sz="2220"/>
          </a:p>
        </p:txBody>
      </p:sp>
      <p:pic>
        <p:nvPicPr>
          <p:cNvPr id="65" name="图片 65"/>
          <p:cNvPicPr>
            <a:picLocks noChangeAspect="1"/>
          </p:cNvPicPr>
          <p:nvPr/>
        </p:nvPicPr>
        <p:blipFill>
          <a:blip r:embed="rId1"/>
          <a:stretch>
            <a:fillRect/>
          </a:stretch>
        </p:blipFill>
        <p:spPr>
          <a:xfrm>
            <a:off x="2490470" y="2294890"/>
            <a:ext cx="7401560" cy="3505835"/>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假设接下来要执行指令ADD r0,r0,#4，将寄存器r0的内容加4，由于ARM的存储器按字节编</a:t>
            </a:r>
            <a:endParaRPr lang="zh-CN" altLang="en-US" sz="2220"/>
          </a:p>
          <a:p>
            <a:pPr marL="0" indent="0">
              <a:buNone/>
            </a:pPr>
            <a:r>
              <a:rPr lang="zh-CN" altLang="en-US" sz="2220"/>
              <a:t>址，连续两个字的地址相差4，所以r0将指向存储器下一个32位字。</a:t>
            </a:r>
            <a:endParaRPr lang="zh-CN" altLang="en-US" sz="2220"/>
          </a:p>
          <a:p>
            <a:pPr marL="0" indent="0">
              <a:buNone/>
            </a:pPr>
            <a:r>
              <a:rPr lang="zh-CN" altLang="en-US" sz="2220"/>
              <a:t>下图，描述了指令ADD r0,r0,#4的寄存器间接寻址：</a:t>
            </a:r>
            <a:endParaRPr lang="zh-CN" altLang="en-US" sz="2220"/>
          </a:p>
        </p:txBody>
      </p:sp>
      <p:pic>
        <p:nvPicPr>
          <p:cNvPr id="66" name="图片 66"/>
          <p:cNvPicPr>
            <a:picLocks noChangeAspect="1"/>
          </p:cNvPicPr>
          <p:nvPr/>
        </p:nvPicPr>
        <p:blipFill>
          <a:blip r:embed="rId1"/>
          <a:stretch>
            <a:fillRect/>
          </a:stretch>
        </p:blipFill>
        <p:spPr>
          <a:xfrm>
            <a:off x="2479040" y="2667000"/>
            <a:ext cx="7031355" cy="391541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endParaRPr lang="zh-CN" altLang="en-US" sz="2220"/>
          </a:p>
          <a:p>
            <a:pPr marL="0" indent="0">
              <a:buNone/>
            </a:pPr>
            <a:r>
              <a:rPr lang="zh-CN" altLang="en-US" sz="2220"/>
              <a:t>LDR r1,[r0]和ADD r0,r0,#4这两个操作的RTL定义：</a:t>
            </a:r>
            <a:endParaRPr lang="zh-CN" altLang="en-US" sz="2220"/>
          </a:p>
          <a:p>
            <a:pPr marL="0" indent="0">
              <a:buNone/>
            </a:pPr>
            <a:r>
              <a:rPr lang="zh-CN" altLang="en-US" sz="2220"/>
              <a:t>	</a:t>
            </a:r>
            <a:r>
              <a:rPr lang="en-US" altLang="zh-CN" sz="2220"/>
              <a:t>	</a:t>
            </a:r>
            <a:r>
              <a:rPr lang="zh-CN" altLang="en-US" sz="2220"/>
              <a:t>[r1] &lt;- [[r0]]	; 读取r0所指存储单元的值,[[r0]]就是r0所指存储单元的值</a:t>
            </a:r>
            <a:endParaRPr lang="zh-CN" altLang="en-US" sz="2220"/>
          </a:p>
          <a:p>
            <a:pPr marL="0" indent="0">
              <a:buNone/>
            </a:pPr>
            <a:r>
              <a:rPr lang="zh-CN" altLang="en-US" sz="2220"/>
              <a:t>	</a:t>
            </a:r>
            <a:r>
              <a:rPr lang="en-US" altLang="zh-CN" sz="2220"/>
              <a:t>	</a:t>
            </a:r>
            <a:r>
              <a:rPr lang="zh-CN" altLang="en-US" sz="2220"/>
              <a:t>[r0] &lt;- [r0] + 4	; 指针递增指向下一个存储单元</a:t>
            </a:r>
            <a:endParaRPr lang="zh-CN" altLang="en-US" sz="222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考虑下面的例子，表格中的7个项分别代表一个星期的每一天。D</a:t>
            </a:r>
            <a:r>
              <a:rPr lang="zh-CN" altLang="en-US" sz="2220" baseline="-25000"/>
              <a:t>1</a:t>
            </a:r>
            <a:r>
              <a:rPr lang="zh-CN" altLang="en-US" sz="2220"/>
              <a:t>代表星期一，D</a:t>
            </a:r>
            <a:r>
              <a:rPr lang="zh-CN" altLang="en-US" sz="2220" baseline="-25000"/>
              <a:t>2</a:t>
            </a:r>
            <a:r>
              <a:rPr lang="zh-CN" altLang="en-US" sz="2220"/>
              <a:t>代表星</a:t>
            </a:r>
            <a:endParaRPr lang="zh-CN" altLang="en-US" sz="2220"/>
          </a:p>
          <a:p>
            <a:pPr marL="0" indent="0">
              <a:buNone/>
            </a:pPr>
            <a:r>
              <a:rPr lang="zh-CN" altLang="en-US" sz="2220"/>
              <a:t>期二，等等。如果D</a:t>
            </a:r>
            <a:r>
              <a:rPr lang="zh-CN" altLang="en-US" sz="2220" baseline="-25000"/>
              <a:t>i</a:t>
            </a:r>
            <a:r>
              <a:rPr lang="zh-CN" altLang="en-US" sz="2220"/>
              <a:t>是第i天，则D</a:t>
            </a:r>
            <a:r>
              <a:rPr lang="zh-CN" altLang="en-US" sz="2220" baseline="-25000"/>
              <a:t>i+1</a:t>
            </a:r>
            <a:r>
              <a:rPr lang="zh-CN" altLang="en-US" sz="2220"/>
              <a:t>就表示下一天，从一天移到下一天，只需将索引i加1，</a:t>
            </a:r>
            <a:endParaRPr lang="zh-CN" altLang="en-US" sz="2220"/>
          </a:p>
          <a:p>
            <a:pPr marL="0" indent="0">
              <a:buNone/>
            </a:pPr>
            <a:r>
              <a:rPr lang="zh-CN" altLang="en-US" sz="2220"/>
              <a:t>这就是需要变址的原因：</a:t>
            </a:r>
            <a:endParaRPr lang="zh-CN" altLang="en-US" sz="2220"/>
          </a:p>
          <a:p>
            <a:pPr marL="0" indent="0">
              <a:buNone/>
            </a:pPr>
            <a:r>
              <a:rPr lang="zh-CN" altLang="en-US" sz="2220"/>
              <a:t>			ADR	r0,Week		; r0指向数组Week</a:t>
            </a:r>
            <a:endParaRPr lang="zh-CN" altLang="en-US" sz="2220"/>
          </a:p>
          <a:p>
            <a:pPr marL="0" indent="0">
              <a:buNone/>
            </a:pPr>
            <a:r>
              <a:rPr lang="zh-CN" altLang="en-US" sz="2220"/>
              <a:t>			ADD	r0,r0,r1, LSL #2	</a:t>
            </a:r>
            <a:r>
              <a:rPr lang="en-US" altLang="zh-CN" sz="2220"/>
              <a:t>	</a:t>
            </a:r>
            <a:r>
              <a:rPr lang="zh-CN" altLang="en-US" sz="2220"/>
              <a:t>; r0现在指向r1所含那一天</a:t>
            </a:r>
            <a:endParaRPr lang="zh-CN" altLang="en-US" sz="2220"/>
          </a:p>
          <a:p>
            <a:pPr marL="0" indent="0">
              <a:buNone/>
            </a:pPr>
            <a:r>
              <a:rPr lang="zh-CN" altLang="en-US" sz="2220"/>
              <a:t>			LDR	r2,[r0]			; 读取这一天的数据到r2</a:t>
            </a:r>
            <a:endParaRPr lang="zh-CN" altLang="en-US" sz="2220"/>
          </a:p>
          <a:p>
            <a:pPr marL="0" indent="0">
              <a:buNone/>
            </a:pPr>
            <a:r>
              <a:rPr lang="zh-CN" altLang="en-US" sz="2220"/>
              <a:t>	</a:t>
            </a:r>
            <a:r>
              <a:rPr lang="en-US" altLang="zh-CN" sz="2220"/>
              <a:t>	</a:t>
            </a:r>
            <a:r>
              <a:rPr lang="zh-CN" altLang="en-US" sz="2220"/>
              <a:t>Week	DCD				; 第1天的数据</a:t>
            </a:r>
            <a:endParaRPr lang="zh-CN" altLang="en-US" sz="2220"/>
          </a:p>
          <a:p>
            <a:pPr marL="0" indent="0">
              <a:buNone/>
            </a:pPr>
            <a:r>
              <a:rPr lang="zh-CN" altLang="en-US" sz="2220"/>
              <a:t>			DCD				; 第2天的数据</a:t>
            </a:r>
            <a:endParaRPr lang="zh-CN" altLang="en-US" sz="2220"/>
          </a:p>
          <a:p>
            <a:pPr marL="0" indent="0">
              <a:buNone/>
            </a:pPr>
            <a:r>
              <a:rPr lang="zh-CN" altLang="en-US" sz="2220"/>
              <a:t>			.</a:t>
            </a:r>
            <a:endParaRPr lang="zh-CN" altLang="en-US" sz="2220"/>
          </a:p>
          <a:p>
            <a:pPr marL="0" indent="0">
              <a:buNone/>
            </a:pPr>
            <a:r>
              <a:rPr lang="zh-CN" altLang="en-US" sz="2220"/>
              <a:t>			DCD				; 第7天的数据 </a:t>
            </a:r>
            <a:endParaRPr lang="zh-CN" altLang="en-US" sz="2220"/>
          </a:p>
          <a:p>
            <a:pPr marL="0" indent="0">
              <a:buNone/>
            </a:pPr>
            <a:r>
              <a:rPr lang="zh-CN" altLang="en-US" sz="2220"/>
              <a:t>假定天数的索引为0~6，天数的索引必须乘以4，因为这里的数组是字的数组（每个字4个</a:t>
            </a:r>
            <a:endParaRPr lang="zh-CN" altLang="en-US" sz="2220"/>
          </a:p>
          <a:p>
            <a:pPr marL="0" indent="0">
              <a:buNone/>
            </a:pPr>
            <a:r>
              <a:rPr lang="zh-CN" altLang="en-US" sz="2220"/>
              <a:t>字节），连续两个元素的地址之差为4。	</a:t>
            </a:r>
            <a:endParaRPr lang="zh-CN" altLang="en-US" sz="222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字符串是一个很好的使用基于指针寻址的例子。假设要找到某个特定字符在字符串中的位</a:t>
            </a:r>
            <a:endParaRPr lang="zh-CN" altLang="en-US" sz="2220"/>
          </a:p>
          <a:p>
            <a:pPr marL="0" indent="0">
              <a:buNone/>
            </a:pPr>
            <a:r>
              <a:rPr lang="zh-CN" altLang="en-US" sz="2220"/>
              <a:t>置，可以写出下面代码。这不是ARM代码，因为还没有介绍字节操作。使用下标表明操作</a:t>
            </a:r>
            <a:endParaRPr lang="zh-CN" altLang="en-US" sz="2220"/>
          </a:p>
          <a:p>
            <a:pPr marL="0" indent="0">
              <a:buNone/>
            </a:pPr>
            <a:r>
              <a:rPr lang="zh-CN" altLang="en-US" sz="2220"/>
              <a:t>数的大小：</a:t>
            </a:r>
            <a:endParaRPr lang="zh-CN" altLang="en-US" sz="2220"/>
          </a:p>
          <a:p>
            <a:pPr marL="0" indent="0">
              <a:buNone/>
            </a:pPr>
            <a:r>
              <a:rPr lang="zh-CN" altLang="en-US" sz="2220"/>
              <a:t>		LDR</a:t>
            </a:r>
            <a:r>
              <a:rPr lang="zh-CN" altLang="en-US" sz="2220" baseline="-25000"/>
              <a:t>32</a:t>
            </a:r>
            <a:r>
              <a:rPr lang="zh-CN" altLang="en-US" sz="2220"/>
              <a:t>	r0,#String		; r0指向String</a:t>
            </a:r>
            <a:endParaRPr lang="zh-CN" altLang="en-US" sz="2220"/>
          </a:p>
          <a:p>
            <a:pPr marL="0" indent="0">
              <a:buNone/>
            </a:pPr>
            <a:r>
              <a:rPr lang="en-US" altLang="zh-CN" sz="2220"/>
              <a:t>	</a:t>
            </a:r>
            <a:r>
              <a:rPr lang="zh-CN" altLang="en-US" sz="2220"/>
              <a:t>Loop	LDR</a:t>
            </a:r>
            <a:r>
              <a:rPr lang="zh-CN" altLang="en-US" sz="2220" baseline="-25000"/>
              <a:t>8</a:t>
            </a:r>
            <a:r>
              <a:rPr lang="zh-CN" altLang="en-US" sz="2220"/>
              <a:t>	r1,[r0]			; REPEAT 读取字符</a:t>
            </a:r>
            <a:endParaRPr lang="zh-CN" altLang="en-US" sz="2220"/>
          </a:p>
          <a:p>
            <a:pPr marL="0" indent="0">
              <a:buNone/>
            </a:pPr>
            <a:r>
              <a:rPr lang="zh-CN" altLang="en-US" sz="2220"/>
              <a:t>		ADD</a:t>
            </a:r>
            <a:r>
              <a:rPr lang="zh-CN" altLang="en-US" sz="2220" baseline="-25000"/>
              <a:t>32</a:t>
            </a:r>
            <a:r>
              <a:rPr lang="zh-CN" altLang="en-US" sz="2220"/>
              <a:t>	r0,r0,#1			;	更新字符指针</a:t>
            </a:r>
            <a:endParaRPr lang="zh-CN" altLang="en-US" sz="2220"/>
          </a:p>
          <a:p>
            <a:pPr marL="0" indent="0">
              <a:buNone/>
            </a:pPr>
            <a:r>
              <a:rPr lang="zh-CN" altLang="en-US" sz="2220"/>
              <a:t>		CMP</a:t>
            </a:r>
            <a:r>
              <a:rPr lang="zh-CN" altLang="en-US" sz="2220" baseline="-25000"/>
              <a:t>8</a:t>
            </a:r>
            <a:r>
              <a:rPr lang="zh-CN" altLang="en-US" sz="2220"/>
              <a:t>	r1,#Terminator	</a:t>
            </a:r>
            <a:r>
              <a:rPr lang="en-US" altLang="zh-CN" sz="2220"/>
              <a:t>	</a:t>
            </a:r>
            <a:r>
              <a:rPr lang="zh-CN" altLang="en-US" sz="2220"/>
              <a:t>; UNTIL	发现终止符（终止符为行结束字符）</a:t>
            </a:r>
            <a:endParaRPr lang="zh-CN" altLang="en-US" sz="2220"/>
          </a:p>
          <a:p>
            <a:pPr marL="0" indent="0">
              <a:buNone/>
            </a:pPr>
            <a:r>
              <a:rPr lang="zh-CN" altLang="en-US" sz="2220"/>
              <a:t>		BNE 	Loop			;	</a:t>
            </a:r>
            <a:endParaRPr lang="zh-CN" altLang="en-US" sz="2220"/>
          </a:p>
          <a:p>
            <a:pPr marL="0" indent="0">
              <a:buNone/>
            </a:pPr>
            <a:endParaRPr lang="zh-CN" altLang="en-US" sz="2220"/>
          </a:p>
          <a:p>
            <a:pPr marL="0" indent="0">
              <a:buNone/>
            </a:pPr>
            <a:r>
              <a:rPr lang="zh-CN" altLang="en-US" sz="2220"/>
              <a:t>有些计算机将寄存器间接寻址与指针更新结合在一起，这样指针在被使用之后就可以自动</a:t>
            </a:r>
            <a:endParaRPr lang="zh-CN" altLang="en-US" sz="2220"/>
          </a:p>
          <a:p>
            <a:pPr marL="0" indent="0">
              <a:buNone/>
            </a:pPr>
            <a:r>
              <a:rPr lang="zh-CN" altLang="en-US" sz="2220"/>
              <a:t>地指向下一个存储单元。</a:t>
            </a:r>
            <a:endParaRPr lang="zh-CN" altLang="en-US" sz="222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考虑下面的C代码段：</a:t>
            </a: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r>
              <a:rPr lang="zh-CN" altLang="en-US" sz="2220"/>
              <a:t>程序中数0、21、10是汇编期间有立即数寻址方式指定的常量。转为下面的ARM汇编语言：</a:t>
            </a:r>
            <a:endParaRPr lang="zh-CN" altLang="en-US" sz="2220"/>
          </a:p>
        </p:txBody>
      </p:sp>
      <p:pic>
        <p:nvPicPr>
          <p:cNvPr id="186" name="图片 186"/>
          <p:cNvPicPr>
            <a:picLocks noChangeAspect="1"/>
          </p:cNvPicPr>
          <p:nvPr/>
        </p:nvPicPr>
        <p:blipFill>
          <a:blip r:embed="rId1"/>
          <a:stretch>
            <a:fillRect/>
          </a:stretch>
        </p:blipFill>
        <p:spPr>
          <a:xfrm>
            <a:off x="1787525" y="1758950"/>
            <a:ext cx="3058160" cy="1089660"/>
          </a:xfrm>
          <a:prstGeom prst="rect">
            <a:avLst/>
          </a:prstGeom>
        </p:spPr>
      </p:pic>
      <p:pic>
        <p:nvPicPr>
          <p:cNvPr id="185" name="图片 185"/>
          <p:cNvPicPr>
            <a:picLocks noChangeAspect="1"/>
          </p:cNvPicPr>
          <p:nvPr/>
        </p:nvPicPr>
        <p:blipFill>
          <a:blip r:embed="rId2"/>
          <a:stretch>
            <a:fillRect/>
          </a:stretch>
        </p:blipFill>
        <p:spPr>
          <a:xfrm>
            <a:off x="1787525" y="3476625"/>
            <a:ext cx="8373745" cy="2286635"/>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pic>
        <p:nvPicPr>
          <p:cNvPr id="4" name="图片 187"/>
          <p:cNvPicPr>
            <a:picLocks noChangeAspect="1"/>
          </p:cNvPicPr>
          <p:nvPr>
            <p:ph idx="1"/>
            <p:custDataLst>
              <p:tags r:id="rId1"/>
            </p:custDataLst>
          </p:nvPr>
        </p:nvPicPr>
        <p:blipFill>
          <a:blip r:embed="rId2"/>
          <a:stretch>
            <a:fillRect/>
          </a:stretch>
        </p:blipFill>
        <p:spPr>
          <a:xfrm>
            <a:off x="1338580" y="1338580"/>
            <a:ext cx="9515475" cy="46958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1.3.8多媒体计算机</a:t>
            </a:r>
            <a:endParaRPr>
              <a:sym typeface="+mn-ea"/>
            </a:endParaRPr>
          </a:p>
        </p:txBody>
      </p:sp>
      <p:sp>
        <p:nvSpPr>
          <p:cNvPr id="3" name="内容占位符 2"/>
          <p:cNvSpPr>
            <a:spLocks noGrp="1"/>
          </p:cNvSpPr>
          <p:nvPr>
            <p:ph idx="1"/>
          </p:nvPr>
        </p:nvSpPr>
        <p:spPr/>
        <p:txBody>
          <a:bodyPr/>
          <a:p>
            <a:pPr marL="0" indent="0">
              <a:buNone/>
            </a:pPr>
            <a:r>
              <a:t>多媒体处理（处理和存储音频/视频数据）需要很大的存储容量以及完成大量简单重复操作的实时处理声音样本的图像像素的能力。</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endParaRPr lang="zh-CN" altLang="en-US" sz="2220"/>
          </a:p>
          <a:p>
            <a:pPr marL="0" indent="0">
              <a:buNone/>
            </a:pPr>
            <a:r>
              <a:rPr lang="zh-CN" altLang="en-US" sz="2220"/>
              <a:t>操作数有效地址是寄存器的内容加上编码在load/store指令的立即数偏移量，这种寻址方式</a:t>
            </a:r>
            <a:endParaRPr lang="zh-CN" altLang="en-US" sz="2220"/>
          </a:p>
          <a:p>
            <a:pPr marL="0" indent="0">
              <a:buNone/>
            </a:pPr>
            <a:r>
              <a:rPr lang="zh-CN" altLang="en-US" sz="2220"/>
              <a:t>也叫</a:t>
            </a:r>
            <a:r>
              <a:rPr lang="zh-CN" altLang="en-US" sz="2220">
                <a:solidFill>
                  <a:srgbClr val="FF0000"/>
                </a:solidFill>
              </a:rPr>
              <a:t>基址加位移寻址</a:t>
            </a:r>
            <a:r>
              <a:rPr lang="zh-CN" altLang="en-US" sz="2220"/>
              <a:t>。</a:t>
            </a:r>
            <a:endParaRPr lang="zh-CN" altLang="en-US" sz="222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下图，用指令LDR r0,[r1,#4]说明，图中有效地址是指针寄存器r1的内容加上偏移量4的和，</a:t>
            </a:r>
            <a:endParaRPr lang="zh-CN" altLang="en-US" sz="2220"/>
          </a:p>
          <a:p>
            <a:pPr marL="0" indent="0">
              <a:buNone/>
            </a:pPr>
            <a:r>
              <a:rPr lang="zh-CN" altLang="en-US" sz="2220"/>
              <a:t>即操作数距离指针所指的地址4个字节：</a:t>
            </a:r>
            <a:endParaRPr lang="zh-CN" altLang="en-US" sz="2220"/>
          </a:p>
        </p:txBody>
      </p:sp>
      <p:pic>
        <p:nvPicPr>
          <p:cNvPr id="67" name="图片 67"/>
          <p:cNvPicPr>
            <a:picLocks noChangeAspect="1"/>
          </p:cNvPicPr>
          <p:nvPr/>
        </p:nvPicPr>
        <p:blipFill>
          <a:blip r:embed="rId1"/>
          <a:stretch>
            <a:fillRect/>
          </a:stretch>
        </p:blipFill>
        <p:spPr>
          <a:xfrm>
            <a:off x="2824480" y="2332355"/>
            <a:ext cx="7526655" cy="3703955"/>
          </a:xfrm>
          <a:prstGeom prst="rect">
            <a:avLst/>
          </a:prstGeom>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fontScale="60000"/>
          </a:bodyPr>
          <a:p>
            <a:pPr marL="0" indent="0">
              <a:buNone/>
            </a:pPr>
            <a:r>
              <a:rPr lang="zh-CN" altLang="en-US" sz="2220"/>
              <a:t>下述代码段说明了如何使用偏移量实现数组访问，偏移量是常量，在运行时不能改变：</a:t>
            </a:r>
            <a:endParaRPr lang="zh-CN" altLang="en-US" sz="2220"/>
          </a:p>
          <a:p>
            <a:pPr marL="0" indent="0">
              <a:buNone/>
            </a:pPr>
            <a:r>
              <a:rPr lang="zh-CN" altLang="en-US" sz="2220"/>
              <a:t>		Sun	EQU	0	; 一星期中每一天的偏移量</a:t>
            </a:r>
            <a:endParaRPr lang="zh-CN" altLang="en-US" sz="2220"/>
          </a:p>
          <a:p>
            <a:pPr marL="0" indent="0">
              <a:buNone/>
            </a:pPr>
            <a:r>
              <a:rPr lang="zh-CN" altLang="en-US" sz="2220"/>
              <a:t>		Mon	EQU	4			</a:t>
            </a:r>
            <a:endParaRPr lang="zh-CN" altLang="en-US" sz="2220"/>
          </a:p>
          <a:p>
            <a:pPr marL="0" indent="0">
              <a:buNone/>
            </a:pPr>
            <a:r>
              <a:rPr lang="zh-CN" altLang="en-US" sz="2220"/>
              <a:t>		Tue	EQU	8			</a:t>
            </a:r>
            <a:endParaRPr lang="zh-CN" altLang="en-US" sz="2220"/>
          </a:p>
          <a:p>
            <a:pPr marL="0" indent="0">
              <a:buNone/>
            </a:pPr>
            <a:r>
              <a:rPr lang="zh-CN" altLang="en-US" sz="2220"/>
              <a:t>		.</a:t>
            </a:r>
            <a:endParaRPr lang="zh-CN" altLang="en-US" sz="2220"/>
          </a:p>
          <a:p>
            <a:pPr marL="0" indent="0">
              <a:buNone/>
            </a:pPr>
            <a:r>
              <a:rPr lang="zh-CN" altLang="en-US" sz="2220"/>
              <a:t>		Sat	EQ</a:t>
            </a:r>
            <a:r>
              <a:rPr lang="en-US" altLang="zh-CN" sz="2220"/>
              <a:t>U</a:t>
            </a:r>
            <a:r>
              <a:rPr lang="zh-CN" altLang="en-US" sz="2220"/>
              <a:t>	24		</a:t>
            </a:r>
            <a:endParaRPr lang="zh-CN" altLang="en-US" sz="2220"/>
          </a:p>
          <a:p>
            <a:pPr marL="0" indent="0">
              <a:buNone/>
            </a:pPr>
            <a:r>
              <a:rPr lang="zh-CN" altLang="en-US" sz="2220"/>
              <a:t>		ADR	r0,Week		; r0指向数组Week</a:t>
            </a:r>
            <a:endParaRPr lang="zh-CN" altLang="en-US" sz="2220"/>
          </a:p>
          <a:p>
            <a:pPr marL="0" indent="0">
              <a:buNone/>
            </a:pPr>
            <a:r>
              <a:rPr lang="zh-CN" altLang="en-US" sz="2220"/>
              <a:t>		LDR	r2,[r0,#Tue]		; 读取星期二的数据到r2</a:t>
            </a:r>
            <a:endParaRPr lang="zh-CN" altLang="en-US" sz="2220"/>
          </a:p>
          <a:p>
            <a:pPr marL="0" indent="0">
              <a:buNone/>
            </a:pPr>
            <a:r>
              <a:rPr lang="zh-CN" altLang="en-US" sz="2220"/>
              <a:t>		LDR	r3,[r0,#Wed]		; 读取星期三的数据到r3</a:t>
            </a:r>
            <a:endParaRPr lang="zh-CN" altLang="en-US" sz="2220"/>
          </a:p>
          <a:p>
            <a:pPr marL="0" indent="0">
              <a:buNone/>
            </a:pPr>
            <a:r>
              <a:rPr lang="zh-CN" altLang="en-US" sz="2220"/>
              <a:t>		ADD	r4,r2,r3		; 星期二的数据与星期三的数据相加</a:t>
            </a:r>
            <a:endParaRPr lang="zh-CN" altLang="en-US" sz="2220"/>
          </a:p>
          <a:p>
            <a:pPr marL="0" indent="0">
              <a:buNone/>
            </a:pPr>
            <a:r>
              <a:rPr lang="zh-CN" altLang="en-US" sz="2220"/>
              <a:t>		STR	r4,[r0,#Mon]		; 把结果存放到星期一</a:t>
            </a:r>
            <a:endParaRPr lang="zh-CN" altLang="en-US" sz="2220"/>
          </a:p>
          <a:p>
            <a:pPr marL="0" indent="0">
              <a:buNone/>
            </a:pPr>
            <a:r>
              <a:rPr lang="en-US" altLang="zh-CN" sz="2220"/>
              <a:t>	</a:t>
            </a:r>
            <a:r>
              <a:rPr lang="zh-CN" altLang="en-US" sz="2220"/>
              <a:t>Week	DCD			; 第1天的数据（星期天）</a:t>
            </a:r>
            <a:endParaRPr lang="zh-CN" altLang="en-US" sz="2220"/>
          </a:p>
          <a:p>
            <a:pPr marL="0" indent="0">
              <a:buNone/>
            </a:pPr>
            <a:r>
              <a:rPr lang="zh-CN" altLang="en-US" sz="2220"/>
              <a:t>		DCD			; 第2天的数据（星期一）</a:t>
            </a:r>
            <a:endParaRPr lang="zh-CN" altLang="en-US" sz="2220"/>
          </a:p>
          <a:p>
            <a:pPr marL="0" indent="0">
              <a:buNone/>
            </a:pPr>
            <a:r>
              <a:rPr lang="zh-CN" altLang="en-US" sz="2220"/>
              <a:t>		DCD			; 第3天的数据（星期二）</a:t>
            </a:r>
            <a:endParaRPr lang="zh-CN" altLang="en-US" sz="2220"/>
          </a:p>
          <a:p>
            <a:pPr marL="0" indent="0">
              <a:buNone/>
            </a:pPr>
            <a:r>
              <a:rPr lang="zh-CN" altLang="en-US" sz="2220"/>
              <a:t>		DCD			; 第4天的数据（星期三）</a:t>
            </a:r>
            <a:endParaRPr lang="zh-CN" altLang="en-US" sz="2220"/>
          </a:p>
          <a:p>
            <a:pPr marL="0" indent="0">
              <a:buNone/>
            </a:pPr>
            <a:r>
              <a:rPr lang="zh-CN" altLang="en-US" sz="2220"/>
              <a:t>		DCD			; 第5天的数据（星期四）</a:t>
            </a:r>
            <a:endParaRPr lang="zh-CN" altLang="en-US" sz="2220"/>
          </a:p>
          <a:p>
            <a:pPr marL="0" indent="0">
              <a:buNone/>
            </a:pPr>
            <a:r>
              <a:rPr lang="zh-CN" altLang="en-US" sz="2220"/>
              <a:t>		DCD			; 第6天的数据（星期五）</a:t>
            </a:r>
            <a:endParaRPr lang="zh-CN" altLang="en-US" sz="2220"/>
          </a:p>
          <a:p>
            <a:pPr marL="0" indent="0">
              <a:buNone/>
            </a:pPr>
            <a:r>
              <a:rPr lang="zh-CN" altLang="en-US" sz="2220"/>
              <a:t>		DCD			; 第7天的数据（星期六）</a:t>
            </a:r>
            <a:endParaRPr lang="zh-CN" altLang="en-US" sz="222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fontScale="90000"/>
          </a:bodyPr>
          <a:p>
            <a:r>
              <a:rPr lang="en-US" altLang="zh-CN">
                <a:sym typeface="+mn-ea"/>
              </a:rPr>
              <a:t>3.7.3带偏移量的</a:t>
            </a:r>
            <a:br>
              <a:rPr lang="en-US" altLang="zh-CN">
                <a:sym typeface="+mn-ea"/>
              </a:rPr>
            </a:br>
            <a:r>
              <a:rPr lang="en-US" altLang="zh-CN">
                <a:sym typeface="+mn-ea"/>
              </a:rPr>
              <a:t>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endParaRPr lang="zh-CN" altLang="en-US" sz="2220"/>
          </a:p>
          <a:p>
            <a:pPr marL="0" indent="0">
              <a:buNone/>
            </a:pPr>
            <a:r>
              <a:rPr lang="zh-CN" altLang="en-US" sz="2220"/>
              <a:t>下图显示了这段程序产生的二进制</a:t>
            </a:r>
            <a:endParaRPr lang="zh-CN" altLang="en-US" sz="2220"/>
          </a:p>
          <a:p>
            <a:pPr marL="0" indent="0">
              <a:buNone/>
            </a:pPr>
            <a:r>
              <a:rPr lang="zh-CN" altLang="en-US" sz="2220"/>
              <a:t>代码以及对应的反编译代码,寄存器</a:t>
            </a:r>
            <a:endParaRPr lang="zh-CN" altLang="en-US" sz="2220"/>
          </a:p>
          <a:p>
            <a:pPr marL="0" indent="0">
              <a:buNone/>
            </a:pPr>
            <a:r>
              <a:rPr lang="zh-CN" altLang="en-US" sz="2220"/>
              <a:t>的值是代码执行结束时寄存器的值，</a:t>
            </a:r>
            <a:endParaRPr lang="zh-CN" altLang="en-US" sz="2220"/>
          </a:p>
          <a:p>
            <a:pPr marL="0" indent="0">
              <a:buNone/>
            </a:pPr>
            <a:r>
              <a:rPr lang="zh-CN" altLang="en-US" sz="2220"/>
              <a:t>可以看到星期二和星期三的数据已</a:t>
            </a:r>
            <a:endParaRPr lang="zh-CN" altLang="en-US" sz="2220"/>
          </a:p>
          <a:p>
            <a:pPr marL="0" indent="0">
              <a:buNone/>
            </a:pPr>
            <a:r>
              <a:rPr lang="zh-CN" altLang="en-US" sz="2220"/>
              <a:t>被加到一起：</a:t>
            </a:r>
            <a:endParaRPr lang="zh-CN" altLang="en-US" sz="2220"/>
          </a:p>
        </p:txBody>
      </p:sp>
      <p:pic>
        <p:nvPicPr>
          <p:cNvPr id="166" name="图片 166"/>
          <p:cNvPicPr>
            <a:picLocks noChangeAspect="1"/>
          </p:cNvPicPr>
          <p:nvPr/>
        </p:nvPicPr>
        <p:blipFill>
          <a:blip r:embed="rId1"/>
          <a:stretch>
            <a:fillRect/>
          </a:stretch>
        </p:blipFill>
        <p:spPr>
          <a:xfrm>
            <a:off x="4975860" y="55880"/>
            <a:ext cx="6924040" cy="6756400"/>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fontScale="90000" lnSpcReduction="20000"/>
          </a:bodyPr>
          <a:p>
            <a:pPr marL="0" indent="0">
              <a:buNone/>
            </a:pPr>
            <a:r>
              <a:rPr lang="zh-CN" altLang="en-US" sz="2220"/>
              <a:t>ARM允许指定</a:t>
            </a:r>
            <a:r>
              <a:rPr lang="zh-CN" altLang="en-US" sz="2220">
                <a:solidFill>
                  <a:srgbClr val="FF0000"/>
                </a:solidFill>
              </a:rPr>
              <a:t>第二个寄存器作为偏移量</a:t>
            </a:r>
            <a:r>
              <a:rPr lang="zh-CN" altLang="en-US" sz="2220"/>
              <a:t>，这样就可以使用运行时可以修改的动态偏移量，</a:t>
            </a:r>
            <a:endParaRPr lang="zh-CN" altLang="en-US" sz="2220"/>
          </a:p>
          <a:p>
            <a:pPr marL="0" indent="0">
              <a:buNone/>
            </a:pPr>
            <a:r>
              <a:rPr lang="zh-CN" altLang="en-US" sz="2220"/>
              <a:t>如下图：</a:t>
            </a:r>
            <a:endParaRPr lang="zh-CN" altLang="en-US" sz="2220"/>
          </a:p>
          <a:p>
            <a:pPr marL="0" indent="0">
              <a:buNone/>
            </a:pPr>
            <a:r>
              <a:rPr lang="zh-CN" altLang="en-US" sz="2220"/>
              <a:t>	LDR	r2,[r0,r1]	  ; [r2]&lt;-[[r0] + [r1]]把r0加r1所指存储单元的值加载到r2中</a:t>
            </a:r>
            <a:endParaRPr lang="zh-CN" altLang="en-US" sz="2220"/>
          </a:p>
          <a:p>
            <a:pPr marL="0" indent="0">
              <a:buNone/>
            </a:pPr>
            <a:r>
              <a:rPr lang="zh-CN" altLang="en-US" sz="2220"/>
              <a:t>	LDR	r2,[r0,r1,LSL #2]	  ; [r2]&lt;-[[r0] + 4 x [r1]]将r1乘4</a:t>
            </a: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r>
              <a:rPr lang="zh-CN" altLang="en-US" sz="2220"/>
              <a:t>寄存器r1扩大了4倍。当处理数组时，允许使用一个被缩放的偏移量。如果r0指向数组X且</a:t>
            </a:r>
            <a:endParaRPr lang="zh-CN" altLang="en-US" sz="2220"/>
          </a:p>
          <a:p>
            <a:pPr marL="0" indent="0">
              <a:buNone/>
            </a:pPr>
            <a:r>
              <a:rPr lang="zh-CN" altLang="en-US" sz="2220"/>
              <a:t>r1包括索引i，则元素i的地址为X+4i。这样就可以使用指令LDR  r2,[r0,r1,LSL #2]访问该元素。</a:t>
            </a:r>
            <a:endParaRPr lang="zh-CN" altLang="en-US" sz="2220"/>
          </a:p>
        </p:txBody>
      </p:sp>
      <p:pic>
        <p:nvPicPr>
          <p:cNvPr id="167" name="图片 167"/>
          <p:cNvPicPr>
            <a:picLocks noChangeAspect="1"/>
          </p:cNvPicPr>
          <p:nvPr/>
        </p:nvPicPr>
        <p:blipFill>
          <a:blip r:embed="rId1"/>
          <a:stretch>
            <a:fillRect/>
          </a:stretch>
        </p:blipFill>
        <p:spPr>
          <a:xfrm>
            <a:off x="2449195" y="2546350"/>
            <a:ext cx="7204075" cy="3345180"/>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可以通过向</a:t>
            </a:r>
            <a:r>
              <a:rPr lang="zh-CN" altLang="en-US" sz="2220">
                <a:solidFill>
                  <a:srgbClr val="FF0000"/>
                </a:solidFill>
              </a:rPr>
              <a:t>基址寄存器</a:t>
            </a:r>
            <a:r>
              <a:rPr lang="zh-CN" altLang="en-US" sz="2220"/>
              <a:t>增加</a:t>
            </a:r>
            <a:r>
              <a:rPr lang="zh-CN" altLang="en-US" sz="2220">
                <a:solidFill>
                  <a:srgbClr val="FF0000"/>
                </a:solidFill>
              </a:rPr>
              <a:t>立即数偏移量</a:t>
            </a:r>
            <a:r>
              <a:rPr lang="zh-CN" altLang="en-US" sz="2220"/>
              <a:t>或</a:t>
            </a:r>
            <a:r>
              <a:rPr lang="zh-CN" altLang="en-US" sz="2220">
                <a:solidFill>
                  <a:srgbClr val="FF0000"/>
                </a:solidFill>
              </a:rPr>
              <a:t>寄存器偏移量</a:t>
            </a:r>
            <a:r>
              <a:rPr lang="zh-CN" altLang="en-US" sz="2220"/>
              <a:t>来扩展寄存器间接寻址方式。在</a:t>
            </a:r>
            <a:endParaRPr lang="zh-CN" altLang="en-US" sz="2220"/>
          </a:p>
          <a:p>
            <a:pPr marL="0" indent="0">
              <a:buNone/>
            </a:pPr>
            <a:r>
              <a:rPr lang="zh-CN" altLang="en-US" sz="2220"/>
              <a:t>ARM术语中，基址寄存器加偏移量的寻址方式叫作</a:t>
            </a:r>
            <a:r>
              <a:rPr lang="zh-CN" altLang="en-US" sz="2220">
                <a:solidFill>
                  <a:srgbClr val="FF0000"/>
                </a:solidFill>
              </a:rPr>
              <a:t>前索引</a:t>
            </a:r>
            <a:r>
              <a:rPr lang="zh-CN" altLang="en-US" sz="2220"/>
              <a:t>，因为是在访问操作数</a:t>
            </a:r>
            <a:r>
              <a:rPr lang="zh-CN" altLang="en-US" sz="2220">
                <a:solidFill>
                  <a:srgbClr val="FF0000"/>
                </a:solidFill>
              </a:rPr>
              <a:t>之前</a:t>
            </a:r>
            <a:r>
              <a:rPr lang="zh-CN" altLang="en-US" sz="2220"/>
              <a:t>把偏</a:t>
            </a:r>
            <a:endParaRPr lang="zh-CN" altLang="en-US" sz="2220"/>
          </a:p>
          <a:p>
            <a:pPr marL="0" indent="0">
              <a:buNone/>
            </a:pPr>
            <a:r>
              <a:rPr lang="zh-CN" altLang="en-US" sz="2220"/>
              <a:t>移量加到指针上。指令LDR r0,[r1,#8]指定了前索引寻址方式，操作数的有效地址由[r1]+8给</a:t>
            </a:r>
            <a:endParaRPr lang="zh-CN" altLang="en-US" sz="2220"/>
          </a:p>
          <a:p>
            <a:pPr marL="0" indent="0">
              <a:buNone/>
            </a:pPr>
            <a:r>
              <a:rPr lang="zh-CN" altLang="en-US" sz="2220"/>
              <a:t>出。这里，前索引表示偏移量#8在load操作的读阶段访问寄存器之前就被加到基址寄存器</a:t>
            </a:r>
            <a:endParaRPr lang="zh-CN" altLang="en-US" sz="2220"/>
          </a:p>
          <a:p>
            <a:pPr marL="0" indent="0">
              <a:buNone/>
            </a:pPr>
            <a:r>
              <a:rPr lang="zh-CN" altLang="en-US" sz="2220"/>
              <a:t>r1上。</a:t>
            </a:r>
            <a:endParaRPr lang="zh-CN" altLang="en-US" sz="2220"/>
          </a:p>
          <a:p>
            <a:pPr marL="0" indent="0">
              <a:buNone/>
            </a:pPr>
            <a:endParaRPr lang="zh-CN" altLang="en-US" sz="2220"/>
          </a:p>
          <a:p>
            <a:pPr marL="0" indent="0">
              <a:buNone/>
            </a:pPr>
            <a:r>
              <a:rPr lang="zh-CN" altLang="en-US" sz="2220"/>
              <a:t>前索引寻址方式可以来访问数组X的元素i，如：</a:t>
            </a:r>
            <a:endParaRPr lang="zh-CN" altLang="en-US" sz="2220"/>
          </a:p>
          <a:p>
            <a:pPr marL="0" indent="0">
              <a:buNone/>
            </a:pPr>
            <a:r>
              <a:rPr lang="zh-CN" altLang="en-US" sz="2220"/>
              <a:t>		ADR	r0,X		; 寄存器r0指向数组X</a:t>
            </a:r>
            <a:endParaRPr lang="zh-CN" altLang="en-US" sz="2220"/>
          </a:p>
          <a:p>
            <a:pPr marL="0" indent="0">
              <a:buNone/>
            </a:pPr>
            <a:r>
              <a:rPr lang="zh-CN" altLang="en-US" sz="2220"/>
              <a:t>		LDR	r1,[r0,i]	</a:t>
            </a:r>
            <a:r>
              <a:rPr lang="en-US" altLang="zh-CN" sz="2220"/>
              <a:t>	</a:t>
            </a:r>
            <a:r>
              <a:rPr lang="zh-CN" altLang="en-US" sz="2220"/>
              <a:t>; 读出元素i</a:t>
            </a:r>
            <a:endParaRPr lang="zh-CN" altLang="en-US" sz="222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下图显示了这两行代码执行后模拟器输出的快照：</a:t>
            </a:r>
            <a:endParaRPr lang="zh-CN" altLang="en-US" sz="2220"/>
          </a:p>
        </p:txBody>
      </p:sp>
      <p:pic>
        <p:nvPicPr>
          <p:cNvPr id="168" name="图片 168"/>
          <p:cNvPicPr>
            <a:picLocks noChangeAspect="1"/>
          </p:cNvPicPr>
          <p:nvPr/>
        </p:nvPicPr>
        <p:blipFill>
          <a:blip r:embed="rId1"/>
          <a:stretch>
            <a:fillRect/>
          </a:stretch>
        </p:blipFill>
        <p:spPr>
          <a:xfrm>
            <a:off x="2482215" y="1550670"/>
            <a:ext cx="7560945" cy="5263515"/>
          </a:xfrm>
          <a:prstGeom prst="rect">
            <a:avLst/>
          </a:prstGeom>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索引i的值为2，但实际上它等于2x4，因为数组中每一个元素为4字节，所以字节偏移量是8。</a:t>
            </a:r>
            <a:endParaRPr lang="zh-CN" altLang="en-US" sz="2220"/>
          </a:p>
          <a:p>
            <a:pPr marL="0" indent="0">
              <a:buNone/>
            </a:pPr>
            <a:r>
              <a:rPr lang="zh-CN" altLang="en-US" sz="2220"/>
              <a:t>代码执行后寄存器r0的值为0x00008088（数组第一个字数据的地址），而r1的值为</a:t>
            </a:r>
            <a:endParaRPr lang="zh-CN" altLang="en-US" sz="2220"/>
          </a:p>
          <a:p>
            <a:pPr marL="0" indent="0">
              <a:buNone/>
            </a:pPr>
            <a:r>
              <a:rPr lang="zh-CN" altLang="en-US" sz="2220"/>
              <a:t>0xabababab，是数组中的第三个元素（第一个元素的偏移量为0，所以索引为2的元素就是</a:t>
            </a:r>
            <a:endParaRPr lang="zh-CN" altLang="en-US" sz="2220"/>
          </a:p>
          <a:p>
            <a:pPr marL="0" indent="0">
              <a:buNone/>
            </a:pPr>
            <a:r>
              <a:rPr lang="zh-CN" altLang="en-US" sz="2220"/>
              <a:t>第三个元素）。</a:t>
            </a:r>
            <a:endParaRPr lang="zh-CN" altLang="en-US" sz="2220"/>
          </a:p>
          <a:p>
            <a:pPr marL="0" indent="0">
              <a:buNone/>
            </a:pPr>
            <a:endParaRPr lang="zh-CN" altLang="en-US" sz="2220"/>
          </a:p>
          <a:p>
            <a:pPr marL="0" indent="0">
              <a:buNone/>
            </a:pPr>
            <a:r>
              <a:rPr lang="zh-CN" altLang="en-US" sz="2220"/>
              <a:t>总之，</a:t>
            </a:r>
            <a:r>
              <a:rPr lang="zh-CN" altLang="en-US" sz="2220">
                <a:solidFill>
                  <a:srgbClr val="FF0000"/>
                </a:solidFill>
              </a:rPr>
              <a:t>前索引</a:t>
            </a:r>
            <a:r>
              <a:rPr lang="zh-CN" altLang="en-US" sz="2220"/>
              <a:t>寄存器间接寻址使用[r0,#d]或[r0,r1]，且在访问寄存器</a:t>
            </a:r>
            <a:r>
              <a:rPr lang="zh-CN" altLang="en-US" sz="2220">
                <a:solidFill>
                  <a:srgbClr val="FF0000"/>
                </a:solidFill>
              </a:rPr>
              <a:t>之前</a:t>
            </a:r>
            <a:r>
              <a:rPr lang="zh-CN" altLang="en-US" sz="2220"/>
              <a:t>将偏移量（#d或r1）</a:t>
            </a:r>
            <a:endParaRPr lang="zh-CN" altLang="en-US" sz="2220"/>
          </a:p>
          <a:p>
            <a:pPr marL="0" indent="0">
              <a:buNone/>
            </a:pPr>
            <a:r>
              <a:rPr lang="zh-CN" altLang="en-US" sz="2220"/>
              <a:t>加到基址寄存器上产生有效地址。</a:t>
            </a:r>
            <a:r>
              <a:rPr lang="zh-CN" altLang="en-US" sz="2220">
                <a:solidFill>
                  <a:srgbClr val="FF0000"/>
                </a:solidFill>
              </a:rPr>
              <a:t>基地址寄存器中的值保持不变</a:t>
            </a:r>
            <a:r>
              <a:rPr lang="zh-CN" altLang="en-US" sz="2220"/>
              <a:t>。</a:t>
            </a:r>
            <a:endParaRPr lang="zh-CN" altLang="en-US" sz="222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3.7.4ARM的自动前索引寻址方式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通过将偏移量加到基址寄存器（指针寄存器）上ARM实现了两种</a:t>
            </a:r>
            <a:r>
              <a:rPr lang="zh-CN" altLang="en-US" sz="2220">
                <a:solidFill>
                  <a:srgbClr val="FF0000"/>
                </a:solidFill>
              </a:rPr>
              <a:t>自动索引</a:t>
            </a:r>
            <a:r>
              <a:rPr lang="zh-CN" altLang="en-US" sz="2220"/>
              <a:t>方式。这两种方</a:t>
            </a:r>
            <a:endParaRPr lang="zh-CN" altLang="en-US" sz="2220"/>
          </a:p>
          <a:p>
            <a:pPr marL="0" indent="0">
              <a:buNone/>
            </a:pPr>
            <a:r>
              <a:rPr lang="zh-CN" altLang="en-US" sz="2220"/>
              <a:t>式的差别在于基址寄存器递增的时机——要么在访问寄存器之前，要么在之后。</a:t>
            </a:r>
            <a:endParaRPr lang="zh-CN" altLang="en-US" sz="2220"/>
          </a:p>
          <a:p>
            <a:pPr marL="0" indent="0">
              <a:buNone/>
            </a:pPr>
            <a:endParaRPr lang="zh-CN" altLang="en-US" sz="2220"/>
          </a:p>
          <a:p>
            <a:pPr marL="0" indent="0">
              <a:buNone/>
            </a:pPr>
            <a:r>
              <a:rPr lang="zh-CN" altLang="en-US" sz="2220"/>
              <a:t>ARM的自动前索引寻址方式是在有效地址后面添加</a:t>
            </a:r>
            <a:r>
              <a:rPr lang="zh-CN" altLang="en-US" sz="2220">
                <a:solidFill>
                  <a:srgbClr val="FF0000"/>
                </a:solidFill>
              </a:rPr>
              <a:t>后缀!</a:t>
            </a:r>
            <a:r>
              <a:rPr lang="zh-CN" altLang="en-US" sz="2220"/>
              <a:t>来表示。如：</a:t>
            </a:r>
            <a:endParaRPr lang="zh-CN" altLang="en-US" sz="2220"/>
          </a:p>
          <a:p>
            <a:pPr marL="0" indent="0">
              <a:buNone/>
            </a:pPr>
            <a:r>
              <a:rPr lang="zh-CN" altLang="en-US" sz="2220"/>
              <a:t>		LDR	r0,[r1,#8]!	; 将寄存器r1+8所指存储单元中的字加载到r0中</a:t>
            </a:r>
            <a:endParaRPr lang="zh-CN" altLang="en-US" sz="2220"/>
          </a:p>
          <a:p>
            <a:pPr marL="0" indent="0">
              <a:buNone/>
            </a:pPr>
            <a:r>
              <a:rPr lang="zh-CN" altLang="en-US" sz="2220"/>
              <a:t>					; 然后将r1加8以更新指针</a:t>
            </a:r>
            <a:endParaRPr lang="zh-CN" altLang="en-US" sz="2220"/>
          </a:p>
          <a:p>
            <a:pPr marL="0" indent="0">
              <a:buNone/>
            </a:pPr>
            <a:endParaRPr lang="zh-CN" altLang="en-US" sz="2220"/>
          </a:p>
          <a:p>
            <a:pPr marL="0" indent="0">
              <a:buNone/>
            </a:pPr>
            <a:r>
              <a:rPr lang="zh-CN" altLang="en-US" sz="2220"/>
              <a:t>RTL定义如下：</a:t>
            </a:r>
            <a:endParaRPr lang="zh-CN" altLang="en-US" sz="2220"/>
          </a:p>
          <a:p>
            <a:pPr marL="0" indent="0">
              <a:buNone/>
            </a:pPr>
            <a:r>
              <a:rPr lang="zh-CN" altLang="en-US" sz="2220"/>
              <a:t>		[r0] &lt;- [[r1] + 8]	</a:t>
            </a:r>
            <a:r>
              <a:rPr lang="en-US" altLang="zh-CN" sz="2220"/>
              <a:t>	</a:t>
            </a:r>
            <a:r>
              <a:rPr lang="zh-CN" altLang="en-US" sz="2220"/>
              <a:t>访问地址为基址寄存器r1+8的存储单元</a:t>
            </a:r>
            <a:endParaRPr lang="zh-CN" altLang="en-US" sz="2220"/>
          </a:p>
          <a:p>
            <a:pPr marL="0" indent="0">
              <a:buNone/>
            </a:pPr>
            <a:r>
              <a:rPr lang="zh-CN" altLang="en-US" sz="2220"/>
              <a:t>		[r1] &lt;- [r1] + 8		加上偏移量更新指针（基址寄存器）</a:t>
            </a:r>
            <a:endParaRPr lang="zh-CN" altLang="en-US" sz="222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3.7.4ARM的自动前索引寻址方式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考虑下面两个数组相加的例子：</a:t>
            </a:r>
            <a:endParaRPr lang="zh-CN" altLang="en-US" sz="2220"/>
          </a:p>
          <a:p>
            <a:pPr marL="0" indent="0">
              <a:buNone/>
            </a:pPr>
            <a:r>
              <a:rPr lang="zh-CN" altLang="en-US" sz="2220"/>
              <a:t>	Len	BQU	8		; 数组长度为8个字</a:t>
            </a:r>
            <a:endParaRPr lang="zh-CN" altLang="en-US" sz="2220"/>
          </a:p>
          <a:p>
            <a:pPr marL="0" indent="0">
              <a:buNone/>
            </a:pPr>
            <a:r>
              <a:rPr lang="zh-CN" altLang="en-US" sz="2220"/>
              <a:t>		ADR	r0,A-4		; 寄存器r0指向数组A</a:t>
            </a:r>
            <a:endParaRPr lang="zh-CN" altLang="en-US" sz="2220"/>
          </a:p>
          <a:p>
            <a:pPr marL="0" indent="0">
              <a:buNone/>
            </a:pPr>
            <a:r>
              <a:rPr lang="zh-CN" altLang="en-US" sz="2220"/>
              <a:t>		ADR	r1,B-4		; 寄存器r1指向数组B</a:t>
            </a:r>
            <a:endParaRPr lang="zh-CN" altLang="en-US" sz="2220"/>
          </a:p>
          <a:p>
            <a:pPr marL="0" indent="0">
              <a:buNone/>
            </a:pPr>
            <a:r>
              <a:rPr lang="zh-CN" altLang="en-US" sz="2220"/>
              <a:t>		ADR	r2,C-4		; 寄存器r2指向数组C</a:t>
            </a:r>
            <a:endParaRPr lang="zh-CN" altLang="en-US" sz="2220"/>
          </a:p>
          <a:p>
            <a:pPr marL="0" indent="0">
              <a:buNone/>
            </a:pPr>
            <a:r>
              <a:rPr lang="zh-CN" altLang="en-US" sz="2220"/>
              <a:t>		MOV	r5,#Len		; 寄存器r5用作循环计数器</a:t>
            </a:r>
            <a:endParaRPr lang="zh-CN" altLang="en-US" sz="2220"/>
          </a:p>
          <a:p>
            <a:pPr marL="0" indent="0">
              <a:buNone/>
            </a:pPr>
            <a:r>
              <a:rPr lang="zh-CN" altLang="en-US" sz="2220"/>
              <a:t>	Loop	LDR	r3,[r0,#4]!	; 取出A的元素</a:t>
            </a:r>
            <a:endParaRPr lang="zh-CN" altLang="en-US" sz="2220"/>
          </a:p>
          <a:p>
            <a:pPr marL="0" indent="0">
              <a:buNone/>
            </a:pPr>
            <a:r>
              <a:rPr lang="zh-CN" altLang="en-US" sz="2220"/>
              <a:t>		LDR	r4,[r1,#4]!	; 取出B的元素</a:t>
            </a:r>
            <a:endParaRPr lang="zh-CN" altLang="en-US" sz="2220"/>
          </a:p>
          <a:p>
            <a:pPr marL="0" indent="0">
              <a:buNone/>
            </a:pPr>
            <a:r>
              <a:rPr lang="zh-CN" altLang="en-US" sz="2220"/>
              <a:t>		ADD	r3,r3,r4		; 两元素相加</a:t>
            </a:r>
            <a:endParaRPr lang="zh-CN" altLang="en-US" sz="2220"/>
          </a:p>
          <a:p>
            <a:pPr marL="0" indent="0">
              <a:buNone/>
            </a:pPr>
            <a:r>
              <a:rPr lang="zh-CN" altLang="en-US" sz="2220"/>
              <a:t>		STR	r3,[r2,#4]!	; 和保存到C中</a:t>
            </a:r>
            <a:endParaRPr lang="zh-CN" altLang="en-US" sz="2220"/>
          </a:p>
          <a:p>
            <a:pPr marL="0" indent="0">
              <a:buNone/>
            </a:pPr>
            <a:r>
              <a:rPr lang="zh-CN" altLang="en-US" sz="2220"/>
              <a:t>		SUBS	r5,r5,#1		; 测试循环是否结束</a:t>
            </a:r>
            <a:endParaRPr lang="zh-CN" altLang="en-US" sz="2220"/>
          </a:p>
          <a:p>
            <a:pPr marL="0" indent="0">
              <a:buNone/>
            </a:pPr>
            <a:r>
              <a:rPr lang="zh-CN" altLang="en-US" sz="2220"/>
              <a:t>		BNE	Loop		; 重复直到全部完成</a:t>
            </a:r>
            <a:endParaRPr lang="zh-CN" altLang="en-US" sz="222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1.4存储程序计算机</a:t>
            </a:r>
            <a:endParaRPr>
              <a:sym typeface="+mn-ea"/>
            </a:endParaRPr>
          </a:p>
        </p:txBody>
      </p:sp>
      <p:sp>
        <p:nvSpPr>
          <p:cNvPr id="3" name="内容占位符 2"/>
          <p:cNvSpPr>
            <a:spLocks noGrp="1"/>
          </p:cNvSpPr>
          <p:nvPr>
            <p:ph idx="1"/>
          </p:nvPr>
        </p:nvSpPr>
        <p:spPr/>
        <p:txBody>
          <a:bodyPr/>
          <a:p>
            <a:pPr marL="0" indent="0">
              <a:buNone/>
            </a:pPr>
            <a:r>
              <a:t>1.4.1问题描述</a:t>
            </a:r>
          </a:p>
          <a:p>
            <a:pPr marL="0" indent="0">
              <a:buNone/>
            </a:pPr>
            <a:r>
              <a:rPr lang="en-US"/>
              <a:t>	</a:t>
            </a:r>
            <a:r>
              <a:t>十进制数串23277366664792221，其中有一些</a:t>
            </a:r>
            <a:r>
              <a:rPr>
                <a:solidFill>
                  <a:srgbClr val="FF0000"/>
                </a:solidFill>
              </a:rPr>
              <a:t>值相同</a:t>
            </a:r>
            <a:r>
              <a:t>的数字连续出现（如连续的2个7,4个6和3个2），我们的问题十分简单：</a:t>
            </a:r>
            <a:r>
              <a:rPr>
                <a:solidFill>
                  <a:srgbClr val="FF0000"/>
                </a:solidFill>
              </a:rPr>
              <a:t>找出最大游程</a:t>
            </a:r>
            <a:r>
              <a:t>，即同一个数字连续出现的最大次数。</a:t>
            </a:r>
          </a:p>
          <a:p>
            <a:pPr marL="0" indent="0">
              <a:buNone/>
            </a:pPr>
          </a:p>
          <a:p>
            <a:pPr marL="0" indent="0">
              <a:buNone/>
            </a:pPr>
            <a:r>
              <a:rPr lang="en-US"/>
              <a:t>	</a:t>
            </a:r>
            <a:r>
              <a:t>为了简化问题，假设数串长度大于3。我们将设计一</a:t>
            </a:r>
            <a:r>
              <a:rPr lang="zh-CN"/>
              <a:t>个</a:t>
            </a:r>
            <a:r>
              <a:t>计算机来处理图中的数串，它每次读一个数，并计算最大游程。</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3.7.4ARM的自动前索引寻址方式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下图显示了代码执行后寄存器映射和存储器映射：</a:t>
            </a:r>
            <a:endParaRPr lang="zh-CN" altLang="en-US" sz="2220"/>
          </a:p>
        </p:txBody>
      </p:sp>
      <p:pic>
        <p:nvPicPr>
          <p:cNvPr id="169" name="图片 169"/>
          <p:cNvPicPr>
            <a:picLocks noChangeAspect="1"/>
          </p:cNvPicPr>
          <p:nvPr/>
        </p:nvPicPr>
        <p:blipFill>
          <a:blip r:embed="rId1"/>
          <a:stretch>
            <a:fillRect/>
          </a:stretch>
        </p:blipFill>
        <p:spPr>
          <a:xfrm>
            <a:off x="2809875" y="1565910"/>
            <a:ext cx="6942455" cy="5282565"/>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3.7.5ARM的自动后索引寻址方式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endParaRPr lang="zh-CN" altLang="en-US" sz="2220"/>
          </a:p>
          <a:p>
            <a:pPr marL="0" indent="0">
              <a:buNone/>
            </a:pPr>
            <a:r>
              <a:rPr lang="zh-CN" altLang="en-US" sz="2220">
                <a:solidFill>
                  <a:srgbClr val="FF0000"/>
                </a:solidFill>
              </a:rPr>
              <a:t>自动后索引</a:t>
            </a:r>
            <a:r>
              <a:rPr lang="zh-CN" altLang="en-US" sz="2220"/>
              <a:t>寻址方式首先访问基址寄存器所指的存储单元中的操作数，然后将基址寄存器</a:t>
            </a:r>
            <a:endParaRPr lang="zh-CN" altLang="en-US" sz="2220"/>
          </a:p>
          <a:p>
            <a:pPr marL="0" indent="0">
              <a:buNone/>
            </a:pPr>
            <a:r>
              <a:rPr lang="zh-CN" altLang="en-US" sz="2220"/>
              <a:t>递增。如：</a:t>
            </a:r>
            <a:endParaRPr lang="zh-CN" altLang="en-US" sz="2220"/>
          </a:p>
          <a:p>
            <a:pPr marL="0" indent="0">
              <a:buNone/>
            </a:pPr>
            <a:r>
              <a:rPr lang="zh-CN" altLang="en-US" sz="2220"/>
              <a:t>	LDR	r0,[r1],#8	; 将r1所指的字加载到r0中，然后完成后索引，即r1加8</a:t>
            </a:r>
            <a:endParaRPr lang="zh-CN" altLang="en-US" sz="2220"/>
          </a:p>
          <a:p>
            <a:pPr marL="0" indent="0">
              <a:buNone/>
            </a:pPr>
            <a:endParaRPr lang="zh-CN" altLang="en-US" sz="2220"/>
          </a:p>
          <a:p>
            <a:pPr marL="0" indent="0">
              <a:buNone/>
            </a:pPr>
            <a:r>
              <a:rPr lang="zh-CN" altLang="en-US" sz="2220"/>
              <a:t>后索引把偏移量放在</a:t>
            </a:r>
            <a:r>
              <a:rPr lang="zh-CN" altLang="en-US" sz="2220">
                <a:solidFill>
                  <a:srgbClr val="FF0000"/>
                </a:solidFill>
              </a:rPr>
              <a:t>方括号的外面</a:t>
            </a:r>
            <a:r>
              <a:rPr lang="zh-CN" altLang="en-US" sz="2220"/>
              <a:t>（如[r1],#8），RTL定义为：</a:t>
            </a:r>
            <a:endParaRPr lang="zh-CN" altLang="en-US" sz="2220"/>
          </a:p>
          <a:p>
            <a:pPr marL="0" indent="0">
              <a:buNone/>
            </a:pPr>
            <a:r>
              <a:rPr lang="zh-CN" altLang="en-US" sz="2220"/>
              <a:t>		[r0] &lt;- [[r1]]		访问基址寄存器r1所指存储单元</a:t>
            </a:r>
            <a:endParaRPr lang="zh-CN" altLang="en-US" sz="2220"/>
          </a:p>
          <a:p>
            <a:pPr marL="0" indent="0">
              <a:buNone/>
            </a:pPr>
            <a:r>
              <a:rPr lang="zh-CN" altLang="en-US" sz="2220"/>
              <a:t>		[r1] &lt;- [r1] + 8		加上偏移量更新指针（基址寄存器）</a:t>
            </a:r>
            <a:endParaRPr lang="zh-CN" altLang="en-US" sz="222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3.7.5ARM的自动后索引寻址方式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下图说明了ARM索引寻址的各种变化。基址寄存器r1，偏移量为12，目的寄存器r0：</a:t>
            </a:r>
            <a:endParaRPr lang="zh-CN" altLang="en-US" sz="2220"/>
          </a:p>
        </p:txBody>
      </p:sp>
      <p:pic>
        <p:nvPicPr>
          <p:cNvPr id="4" name="图片 3"/>
          <p:cNvPicPr>
            <a:picLocks noChangeAspect="1"/>
          </p:cNvPicPr>
          <p:nvPr/>
        </p:nvPicPr>
        <p:blipFill>
          <a:blip r:embed="rId1"/>
          <a:stretch>
            <a:fillRect/>
          </a:stretch>
        </p:blipFill>
        <p:spPr>
          <a:xfrm>
            <a:off x="565150" y="1729105"/>
            <a:ext cx="6590030" cy="3443605"/>
          </a:xfrm>
          <a:prstGeom prst="rect">
            <a:avLst/>
          </a:prstGeom>
        </p:spPr>
      </p:pic>
      <p:pic>
        <p:nvPicPr>
          <p:cNvPr id="5" name="图片 4"/>
          <p:cNvPicPr>
            <a:picLocks noChangeAspect="1"/>
          </p:cNvPicPr>
          <p:nvPr/>
        </p:nvPicPr>
        <p:blipFill>
          <a:blip r:embed="rId2"/>
          <a:stretch>
            <a:fillRect/>
          </a:stretch>
        </p:blipFill>
        <p:spPr>
          <a:xfrm>
            <a:off x="7379970" y="1659255"/>
            <a:ext cx="4003675" cy="3392805"/>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3.7.6程序计数器相对寻址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endParaRPr lang="zh-CN" altLang="en-US" sz="2220"/>
          </a:p>
          <a:p>
            <a:pPr marL="0" indent="0">
              <a:buNone/>
            </a:pPr>
            <a:r>
              <a:rPr lang="zh-CN" altLang="en-US" sz="2220"/>
              <a:t>寄存器</a:t>
            </a:r>
            <a:r>
              <a:rPr lang="zh-CN" altLang="en-US" sz="2220">
                <a:solidFill>
                  <a:srgbClr val="FF0000"/>
                </a:solidFill>
              </a:rPr>
              <a:t>r15</a:t>
            </a:r>
            <a:r>
              <a:rPr lang="zh-CN" altLang="en-US" sz="2220"/>
              <a:t>是一个程序计数器，把r15用作访问操作数的指针寄存器，这种寻址方式叫作</a:t>
            </a:r>
            <a:r>
              <a:rPr lang="zh-CN" altLang="en-US" sz="2220">
                <a:solidFill>
                  <a:srgbClr val="FF0000"/>
                </a:solidFill>
              </a:rPr>
              <a:t>程</a:t>
            </a:r>
            <a:endParaRPr lang="zh-CN" altLang="en-US" sz="2220">
              <a:solidFill>
                <a:srgbClr val="FF0000"/>
              </a:solidFill>
            </a:endParaRPr>
          </a:p>
          <a:p>
            <a:pPr marL="0" indent="0">
              <a:buNone/>
            </a:pPr>
            <a:r>
              <a:rPr lang="zh-CN" altLang="en-US" sz="2220">
                <a:solidFill>
                  <a:srgbClr val="FF0000"/>
                </a:solidFill>
              </a:rPr>
              <a:t>序计数器（PC）相对寻址</a:t>
            </a:r>
            <a:r>
              <a:rPr lang="zh-CN" altLang="en-US" sz="2220"/>
              <a:t>。操作数地址由其与当前代码的相对位置确定。这意味着可以将</a:t>
            </a:r>
            <a:endParaRPr lang="zh-CN" altLang="en-US" sz="2220"/>
          </a:p>
          <a:p>
            <a:pPr marL="0" indent="0">
              <a:buNone/>
            </a:pPr>
            <a:r>
              <a:rPr lang="zh-CN" altLang="en-US" sz="2220"/>
              <a:t>代码及与之相关的数据移动到存储器中的不同地方，而无需重新计算操作数地址。</a:t>
            </a:r>
            <a:endParaRPr lang="zh-CN" altLang="en-US" sz="2220"/>
          </a:p>
          <a:p>
            <a:pPr marL="0" indent="0">
              <a:buNone/>
            </a:pPr>
            <a:endParaRPr lang="zh-CN" altLang="en-US" sz="2220"/>
          </a:p>
          <a:p>
            <a:pPr marL="0" indent="0">
              <a:buNone/>
            </a:pPr>
            <a:r>
              <a:rPr lang="zh-CN" altLang="en-US" sz="2220"/>
              <a:t>假设执行指令LDR r0,[r15,#100]，操作数地址距离寄存器r15的内容的相对偏移为100字</a:t>
            </a:r>
            <a:endParaRPr lang="zh-CN" altLang="en-US" sz="2220"/>
          </a:p>
          <a:p>
            <a:pPr marL="0" indent="0">
              <a:buNone/>
            </a:pPr>
            <a:r>
              <a:rPr lang="zh-CN" altLang="en-US" sz="2220"/>
              <a:t>节（25个字），因此，操作数位于当前位置偏移100字节处。</a:t>
            </a:r>
            <a:endParaRPr lang="zh-CN" altLang="en-US" sz="222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下图介绍了ARM的</a:t>
            </a:r>
            <a:endParaRPr lang="zh-CN" altLang="en-US" sz="2220"/>
          </a:p>
          <a:p>
            <a:pPr marL="0" indent="0">
              <a:buNone/>
            </a:pPr>
            <a:r>
              <a:rPr lang="zh-CN" altLang="en-US" sz="2220"/>
              <a:t>load和store指令的格式：</a:t>
            </a:r>
            <a:endParaRPr lang="zh-CN" altLang="en-US" sz="2220"/>
          </a:p>
        </p:txBody>
      </p:sp>
      <p:pic>
        <p:nvPicPr>
          <p:cNvPr id="171" name="图片 171"/>
          <p:cNvPicPr>
            <a:picLocks noChangeAspect="1"/>
          </p:cNvPicPr>
          <p:nvPr/>
        </p:nvPicPr>
        <p:blipFill>
          <a:blip r:embed="rId1"/>
          <a:stretch>
            <a:fillRect/>
          </a:stretch>
        </p:blipFill>
        <p:spPr>
          <a:xfrm>
            <a:off x="3705225" y="1152525"/>
            <a:ext cx="6645275" cy="5662930"/>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下图介绍了ARM的</a:t>
            </a:r>
            <a:endParaRPr lang="zh-CN" altLang="en-US" sz="2220"/>
          </a:p>
          <a:p>
            <a:pPr marL="0" indent="0">
              <a:buNone/>
            </a:pPr>
            <a:r>
              <a:rPr lang="zh-CN" altLang="en-US" sz="2220"/>
              <a:t>load和store指令的格式：</a:t>
            </a:r>
            <a:endParaRPr lang="zh-CN" altLang="en-US" sz="2220"/>
          </a:p>
        </p:txBody>
      </p:sp>
      <p:pic>
        <p:nvPicPr>
          <p:cNvPr id="172" name="图片 172"/>
          <p:cNvPicPr>
            <a:picLocks noChangeAspect="1"/>
          </p:cNvPicPr>
          <p:nvPr/>
        </p:nvPicPr>
        <p:blipFill>
          <a:blip r:embed="rId1"/>
          <a:stretch>
            <a:fillRect/>
          </a:stretch>
        </p:blipFill>
        <p:spPr>
          <a:xfrm>
            <a:off x="3635375" y="1082675"/>
            <a:ext cx="7623810" cy="5719445"/>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fontScale="90000" lnSpcReduction="10000"/>
          </a:bodyPr>
          <a:p>
            <a:pPr marL="0" indent="0">
              <a:buNone/>
            </a:pPr>
            <a:r>
              <a:rPr lang="zh-CN" altLang="en-US" sz="2220"/>
              <a:t>访存操作有一条条件执行字段，即操作码的第28~31位，它们可以像其他ARM指令一样条</a:t>
            </a:r>
            <a:endParaRPr lang="zh-CN" altLang="en-US" sz="2220"/>
          </a:p>
          <a:p>
            <a:pPr marL="0" indent="0">
              <a:buNone/>
            </a:pPr>
            <a:r>
              <a:rPr lang="zh-CN" altLang="en-US" sz="2220"/>
              <a:t>件执行：</a:t>
            </a:r>
            <a:endParaRPr lang="zh-CN" altLang="en-US" sz="2220"/>
          </a:p>
          <a:p>
            <a:pPr marL="0" indent="0">
              <a:buNone/>
            </a:pPr>
            <a:r>
              <a:rPr lang="zh-CN" altLang="en-US" sz="2220"/>
              <a:t>				; if(a==b)</a:t>
            </a:r>
            <a:r>
              <a:rPr lang="en-US" altLang="zh-CN" sz="2220"/>
              <a:t>	</a:t>
            </a:r>
            <a:r>
              <a:rPr lang="zh-CN" altLang="en-US" sz="2220"/>
              <a:t>then	x = p else	x = q</a:t>
            </a:r>
            <a:endParaRPr lang="zh-CN" altLang="en-US" sz="2220"/>
          </a:p>
          <a:p>
            <a:pPr marL="0" indent="0">
              <a:buNone/>
            </a:pPr>
            <a:r>
              <a:rPr lang="zh-CN" altLang="en-US" sz="2220"/>
              <a:t>		CMP	r1,r2	; if(a==b)</a:t>
            </a:r>
            <a:endParaRPr lang="zh-CN" altLang="en-US" sz="2220"/>
          </a:p>
          <a:p>
            <a:pPr marL="0" indent="0">
              <a:buNone/>
            </a:pPr>
            <a:r>
              <a:rPr lang="zh-CN" altLang="en-US" sz="2220"/>
              <a:t>		LDREQ	r3,[r4]	;then x = p</a:t>
            </a:r>
            <a:endParaRPr lang="zh-CN" altLang="en-US" sz="2220"/>
          </a:p>
          <a:p>
            <a:pPr marL="0" indent="0">
              <a:buNone/>
            </a:pPr>
            <a:r>
              <a:rPr lang="zh-CN" altLang="en-US" sz="2220"/>
              <a:t>		LDRNE	r3,[r5]	;else x = q</a:t>
            </a:r>
            <a:endParaRPr lang="zh-CN" altLang="en-US" sz="2220"/>
          </a:p>
          <a:p>
            <a:pPr marL="0" indent="0">
              <a:buNone/>
            </a:pPr>
            <a:r>
              <a:rPr lang="zh-CN" altLang="en-US" sz="2220"/>
              <a:t>操作码</a:t>
            </a:r>
            <a:r>
              <a:rPr lang="zh-CN" altLang="en-US" sz="2220">
                <a:solidFill>
                  <a:srgbClr val="FF0000"/>
                </a:solidFill>
              </a:rPr>
              <a:t>第20位</a:t>
            </a:r>
            <a:r>
              <a:rPr lang="zh-CN" altLang="en-US" sz="2220"/>
              <a:t>选择数据传送方向，即指令是load还是store</a:t>
            </a:r>
            <a:endParaRPr lang="zh-CN" altLang="en-US" sz="2220"/>
          </a:p>
          <a:p>
            <a:pPr marL="0" indent="0">
              <a:buNone/>
            </a:pPr>
            <a:r>
              <a:rPr lang="zh-CN" altLang="en-US" sz="2220">
                <a:solidFill>
                  <a:srgbClr val="FF0000"/>
                </a:solidFill>
              </a:rPr>
              <a:t>第25位（#位）</a:t>
            </a:r>
            <a:r>
              <a:rPr lang="zh-CN" altLang="en-US" sz="2220"/>
              <a:t>决定了偏移量是带可选移位的寄存器内容还是12位常量</a:t>
            </a:r>
            <a:endParaRPr lang="zh-CN" altLang="en-US" sz="2220"/>
          </a:p>
          <a:p>
            <a:pPr marL="0" indent="0">
              <a:buNone/>
            </a:pPr>
            <a:r>
              <a:rPr lang="zh-CN" altLang="en-US" sz="2220">
                <a:solidFill>
                  <a:srgbClr val="FF0000"/>
                </a:solidFill>
              </a:rPr>
              <a:t>第22位</a:t>
            </a:r>
            <a:r>
              <a:rPr lang="zh-CN" altLang="en-US" sz="2220"/>
              <a:t>选择操作数大小，并确定ARM是传送32位字还是8位字节，当字节被加载到32位寄存器中时，</a:t>
            </a:r>
            <a:endParaRPr lang="zh-CN" altLang="en-US" sz="2220"/>
          </a:p>
          <a:p>
            <a:pPr marL="0" indent="0">
              <a:buNone/>
            </a:pPr>
            <a:r>
              <a:rPr lang="zh-CN" altLang="en-US" sz="2220"/>
              <a:t>寄存器的第8~31位被置0。</a:t>
            </a:r>
            <a:endParaRPr lang="zh-CN" altLang="en-US" sz="2220"/>
          </a:p>
          <a:p>
            <a:pPr marL="0" indent="0">
              <a:buNone/>
            </a:pPr>
            <a:r>
              <a:rPr lang="zh-CN" altLang="en-US" sz="2220">
                <a:solidFill>
                  <a:srgbClr val="FF0000"/>
                </a:solidFill>
              </a:rPr>
              <a:t>基址寄存器r</a:t>
            </a:r>
            <a:r>
              <a:rPr lang="zh-CN" altLang="en-US" sz="2220" baseline="-25000">
                <a:solidFill>
                  <a:srgbClr val="FF0000"/>
                </a:solidFill>
              </a:rPr>
              <a:t>基址</a:t>
            </a:r>
            <a:r>
              <a:rPr lang="zh-CN" altLang="en-US" sz="2220"/>
              <a:t>是存储器指针</a:t>
            </a:r>
            <a:endParaRPr lang="zh-CN" altLang="en-US" sz="2220"/>
          </a:p>
          <a:p>
            <a:pPr marL="0" indent="0">
              <a:buNone/>
            </a:pPr>
            <a:r>
              <a:rPr lang="zh-CN" altLang="en-US" sz="2220">
                <a:solidFill>
                  <a:srgbClr val="FF0000"/>
                </a:solidFill>
              </a:rPr>
              <a:t>U位</a:t>
            </a:r>
            <a:r>
              <a:rPr lang="zh-CN" altLang="en-US" sz="2220"/>
              <a:t>定义了有效地址的计算机是加上还是减去偏移量</a:t>
            </a:r>
            <a:endParaRPr lang="zh-CN" altLang="en-US" sz="2220"/>
          </a:p>
          <a:p>
            <a:pPr marL="0" indent="0">
              <a:buNone/>
            </a:pPr>
            <a:r>
              <a:rPr lang="zh-CN" altLang="en-US" sz="2220">
                <a:solidFill>
                  <a:srgbClr val="FF0000"/>
                </a:solidFill>
              </a:rPr>
              <a:t>W位</a:t>
            </a:r>
            <a:r>
              <a:rPr lang="zh-CN" altLang="en-US" sz="2220"/>
              <a:t>决定了当前指令结束时基址寄存器是否会被更新，W=1，则会更新基址寄存器</a:t>
            </a:r>
            <a:endParaRPr lang="zh-CN" altLang="en-US" sz="2220"/>
          </a:p>
          <a:p>
            <a:pPr marL="0" indent="0">
              <a:buNone/>
            </a:pPr>
            <a:r>
              <a:rPr lang="zh-CN" altLang="en-US" sz="2220">
                <a:solidFill>
                  <a:srgbClr val="FF0000"/>
                </a:solidFill>
              </a:rPr>
              <a:t>P位</a:t>
            </a:r>
            <a:r>
              <a:rPr lang="zh-CN" altLang="en-US" sz="2220"/>
              <a:t>控制偏移量是计算机有效地址之前还是在之后被加到基址寄存器上</a:t>
            </a:r>
            <a:endParaRPr lang="zh-CN" altLang="en-US" sz="222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因为</a:t>
            </a:r>
            <a:r>
              <a:rPr lang="zh-CN" altLang="en-US" sz="2220">
                <a:solidFill>
                  <a:srgbClr val="FF0000"/>
                </a:solidFill>
              </a:rPr>
              <a:t>U位</a:t>
            </a:r>
            <a:r>
              <a:rPr lang="zh-CN" altLang="en-US" sz="2220"/>
              <a:t>决定了对偏移量进行加法还是减法，ARM能使用以下寻址方式：</a:t>
            </a:r>
            <a:endParaRPr lang="zh-CN" altLang="en-US" sz="2220"/>
          </a:p>
          <a:p>
            <a:pPr marL="0" indent="0">
              <a:buNone/>
            </a:pPr>
            <a:r>
              <a:rPr lang="zh-CN" altLang="en-US" sz="2220"/>
              <a:t>		LDR	r0,[r1,+r2]	; 有效地址是[r1] + [r2]</a:t>
            </a:r>
            <a:endParaRPr lang="zh-CN" altLang="en-US" sz="2220"/>
          </a:p>
          <a:p>
            <a:pPr marL="0" indent="0">
              <a:buNone/>
            </a:pPr>
            <a:r>
              <a:rPr lang="zh-CN" altLang="en-US" sz="2220"/>
              <a:t>		LDR	r0,[r1,-r2]	; 有效地址是[r1] – [r2]</a:t>
            </a:r>
            <a:endParaRPr lang="zh-CN" altLang="en-US" sz="2220"/>
          </a:p>
          <a:p>
            <a:pPr marL="0" indent="0">
              <a:buNone/>
            </a:pPr>
            <a:endParaRPr lang="zh-CN" altLang="en-US" sz="2220"/>
          </a:p>
          <a:p>
            <a:pPr marL="0" indent="0">
              <a:buNone/>
            </a:pPr>
            <a:r>
              <a:rPr lang="zh-CN" altLang="en-US" sz="2220"/>
              <a:t>下表总结了ARM基于寄存器的寻址方式：</a:t>
            </a:r>
            <a:endParaRPr lang="zh-CN" altLang="en-US" sz="2220"/>
          </a:p>
          <a:p>
            <a:pPr marL="0" indent="0">
              <a:buNone/>
            </a:pPr>
            <a:endParaRPr lang="zh-CN" altLang="en-US" sz="2220"/>
          </a:p>
        </p:txBody>
      </p:sp>
      <p:pic>
        <p:nvPicPr>
          <p:cNvPr id="175" name="图片 175"/>
          <p:cNvPicPr>
            <a:picLocks noChangeAspect="1"/>
          </p:cNvPicPr>
          <p:nvPr/>
        </p:nvPicPr>
        <p:blipFill>
          <a:blip r:embed="rId1"/>
          <a:stretch>
            <a:fillRect/>
          </a:stretch>
        </p:blipFill>
        <p:spPr>
          <a:xfrm>
            <a:off x="2211705" y="3364230"/>
            <a:ext cx="8351520" cy="2595245"/>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巴科斯范式</a:t>
            </a:r>
            <a:r>
              <a:rPr lang="zh-CN" altLang="en-US">
                <a:sym typeface="+mn-ea"/>
              </a:rPr>
              <a:t>（</a:t>
            </a:r>
            <a:r>
              <a:rPr lang="en-US" altLang="zh-CN">
                <a:sym typeface="+mn-ea"/>
              </a:rPr>
              <a:t>NBF</a:t>
            </a:r>
            <a:r>
              <a:rPr lang="zh-CN" altLang="en-US">
                <a:sym typeface="+mn-ea"/>
              </a:rPr>
              <a:t>）</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ARM的load/store指令的形式化语法（</a:t>
            </a:r>
            <a:r>
              <a:rPr lang="zh-CN" altLang="en-US" sz="2220">
                <a:solidFill>
                  <a:srgbClr val="FF0000"/>
                </a:solidFill>
              </a:rPr>
              <a:t>巴科斯范式</a:t>
            </a:r>
            <a:r>
              <a:rPr lang="zh-CN" altLang="en-US" sz="2220"/>
              <a:t>，NBF）定义为：</a:t>
            </a: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r>
              <a:rPr lang="en-US" altLang="zh-CN" sz="2220"/>
              <a:t>	</a:t>
            </a:r>
            <a:r>
              <a:rPr lang="zh-CN" altLang="en-US" sz="2220">
                <a:solidFill>
                  <a:srgbClr val="FF0000"/>
                </a:solidFill>
              </a:rPr>
              <a:t>大括号{}</a:t>
            </a:r>
            <a:r>
              <a:rPr lang="zh-CN" altLang="en-US" sz="2220"/>
              <a:t>表示字段是可选的</a:t>
            </a:r>
            <a:endParaRPr lang="zh-CN" altLang="en-US" sz="2220"/>
          </a:p>
          <a:p>
            <a:pPr marL="0" indent="0">
              <a:buNone/>
            </a:pPr>
            <a:r>
              <a:rPr lang="en-US" altLang="zh-CN" sz="2220"/>
              <a:t>	</a:t>
            </a:r>
            <a:r>
              <a:rPr lang="zh-CN" altLang="en-US" sz="2220">
                <a:solidFill>
                  <a:srgbClr val="FF0000"/>
                </a:solidFill>
              </a:rPr>
              <a:t>| </a:t>
            </a:r>
            <a:r>
              <a:rPr lang="zh-CN" altLang="en-US" sz="2220"/>
              <a:t>表示二中选一</a:t>
            </a:r>
            <a:endParaRPr lang="zh-CN" altLang="en-US" sz="2220"/>
          </a:p>
          <a:p>
            <a:pPr marL="0" indent="0">
              <a:buNone/>
            </a:pPr>
            <a:r>
              <a:rPr lang="en-US" altLang="zh-CN" sz="2220"/>
              <a:t>	</a:t>
            </a:r>
            <a:r>
              <a:rPr lang="zh-CN" altLang="en-US" sz="2220">
                <a:solidFill>
                  <a:srgbClr val="FF0000"/>
                </a:solidFill>
              </a:rPr>
              <a:t>可选{B}</a:t>
            </a:r>
            <a:r>
              <a:rPr lang="zh-CN" altLang="en-US" sz="2220"/>
              <a:t>指明字节操作数</a:t>
            </a:r>
            <a:endParaRPr lang="zh-CN" altLang="en-US" sz="2220"/>
          </a:p>
          <a:p>
            <a:pPr marL="0" indent="0">
              <a:buNone/>
            </a:pPr>
            <a:endParaRPr lang="zh-CN" altLang="en-US" sz="2220"/>
          </a:p>
          <a:p>
            <a:pPr marL="0" indent="0">
              <a:buNone/>
            </a:pPr>
            <a:r>
              <a:rPr lang="zh-CN" altLang="en-US" sz="2220">
                <a:sym typeface="+mn-ea"/>
              </a:rPr>
              <a:t>请考虑指令：</a:t>
            </a:r>
            <a:endParaRPr lang="zh-CN" altLang="en-US" sz="2220"/>
          </a:p>
          <a:p>
            <a:pPr marL="0" indent="0">
              <a:buNone/>
            </a:pPr>
            <a:r>
              <a:rPr lang="zh-CN" altLang="en-US" sz="2220">
                <a:sym typeface="+mn-ea"/>
              </a:rPr>
              <a:t>		LDR	r0,[r1,r2,LSL #4]!	; 有效地址为r1 + r2 x 2</a:t>
            </a:r>
            <a:r>
              <a:rPr lang="zh-CN" altLang="en-US" sz="2220" baseline="30000">
                <a:sym typeface="+mn-ea"/>
              </a:rPr>
              <a:t>4</a:t>
            </a:r>
            <a:endParaRPr lang="zh-CN" altLang="en-US" sz="2220"/>
          </a:p>
          <a:p>
            <a:pPr marL="0" indent="0">
              <a:buNone/>
            </a:pPr>
            <a:r>
              <a:rPr lang="zh-CN" altLang="en-US" sz="2220">
                <a:sym typeface="+mn-ea"/>
              </a:rPr>
              <a:t>		STR</a:t>
            </a:r>
            <a:r>
              <a:rPr lang="zh-CN" altLang="en-US" sz="2220">
                <a:solidFill>
                  <a:srgbClr val="FF0000"/>
                </a:solidFill>
                <a:sym typeface="+mn-ea"/>
              </a:rPr>
              <a:t>B</a:t>
            </a:r>
            <a:r>
              <a:rPr lang="zh-CN" altLang="en-US" sz="2220">
                <a:sym typeface="+mn-ea"/>
              </a:rPr>
              <a:t>	r9,[r5,-r7,ASR #2]	; 有效地址是r5 – r7 x2</a:t>
            </a:r>
            <a:r>
              <a:rPr lang="zh-CN" altLang="en-US" sz="2220" baseline="30000">
                <a:sym typeface="+mn-ea"/>
              </a:rPr>
              <a:t>-2</a:t>
            </a:r>
            <a:endParaRPr lang="zh-CN" altLang="en-US" sz="2220" baseline="30000"/>
          </a:p>
          <a:p>
            <a:pPr marL="0" indent="0">
              <a:buNone/>
            </a:pPr>
            <a:endParaRPr lang="zh-CN" altLang="en-US" sz="2220"/>
          </a:p>
        </p:txBody>
      </p:sp>
      <p:pic>
        <p:nvPicPr>
          <p:cNvPr id="176" name="图片 176"/>
          <p:cNvPicPr>
            <a:picLocks noChangeAspect="1"/>
          </p:cNvPicPr>
          <p:nvPr/>
        </p:nvPicPr>
        <p:blipFill>
          <a:blip r:embed="rId1"/>
          <a:stretch>
            <a:fillRect/>
          </a:stretch>
        </p:blipFill>
        <p:spPr>
          <a:xfrm>
            <a:off x="2836545" y="1820545"/>
            <a:ext cx="5598795" cy="128905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考虑二进制字符串01010111001000100100000100000110表示一条ARM指令，把这条指令分</a:t>
            </a:r>
            <a:endParaRPr lang="zh-CN" altLang="en-US" sz="2220"/>
          </a:p>
          <a:p>
            <a:pPr marL="0" indent="0">
              <a:buNone/>
            </a:pPr>
            <a:r>
              <a:rPr lang="zh-CN" altLang="en-US" sz="2220"/>
              <a:t>解，得到下表中的编码，得到的指令就是</a:t>
            </a:r>
            <a:r>
              <a:rPr lang="zh-CN" altLang="en-US" sz="2220">
                <a:solidFill>
                  <a:srgbClr val="FF0000"/>
                </a:solidFill>
              </a:rPr>
              <a:t>STRPL r4,[r2,-r6,LSL #2]!</a:t>
            </a:r>
            <a:endParaRPr lang="zh-CN" altLang="en-US" sz="2220">
              <a:solidFill>
                <a:srgbClr val="FF0000"/>
              </a:solidFill>
            </a:endParaRPr>
          </a:p>
        </p:txBody>
      </p:sp>
      <p:pic>
        <p:nvPicPr>
          <p:cNvPr id="177" name="图片 177"/>
          <p:cNvPicPr>
            <a:picLocks noChangeAspect="1"/>
          </p:cNvPicPr>
          <p:nvPr/>
        </p:nvPicPr>
        <p:blipFill>
          <a:blip r:embed="rId1"/>
          <a:stretch>
            <a:fillRect/>
          </a:stretch>
        </p:blipFill>
        <p:spPr>
          <a:xfrm>
            <a:off x="2052320" y="2022475"/>
            <a:ext cx="8684895" cy="46501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1.4存储程序计算机</a:t>
            </a:r>
            <a:endParaRPr>
              <a:sym typeface="+mn-ea"/>
            </a:endParaRPr>
          </a:p>
        </p:txBody>
      </p:sp>
      <p:pic>
        <p:nvPicPr>
          <p:cNvPr id="4" name="图片 8"/>
          <p:cNvPicPr>
            <a:picLocks noChangeAspect="1"/>
          </p:cNvPicPr>
          <p:nvPr>
            <p:ph idx="1"/>
          </p:nvPr>
        </p:nvPicPr>
        <p:blipFill>
          <a:blip r:embed="rId1"/>
          <a:stretch>
            <a:fillRect/>
          </a:stretch>
        </p:blipFill>
        <p:spPr>
          <a:xfrm>
            <a:off x="2037715" y="2957830"/>
            <a:ext cx="8115300" cy="2085975"/>
          </a:xfrm>
          <a:prstGeom prst="rect">
            <a:avLst/>
          </a:prstGeom>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3.8子程序调用与返回</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endParaRPr lang="zh-CN" altLang="en-US" sz="2220">
              <a:solidFill>
                <a:schemeClr val="tx1"/>
              </a:solidFill>
            </a:endParaRPr>
          </a:p>
          <a:p>
            <a:pPr marL="0" indent="0">
              <a:buNone/>
            </a:pPr>
            <a:r>
              <a:rPr lang="zh-CN" altLang="en-US" sz="2220">
                <a:solidFill>
                  <a:srgbClr val="FF0000"/>
                </a:solidFill>
              </a:rPr>
              <a:t>子程序</a:t>
            </a:r>
            <a:r>
              <a:rPr lang="zh-CN" altLang="en-US" sz="2220">
                <a:solidFill>
                  <a:schemeClr val="tx1"/>
                </a:solidFill>
              </a:rPr>
              <a:t>（也叫过程、函数、方法）是一个能被调用和执行并返回到调用点那条指令的代码</a:t>
            </a:r>
            <a:endParaRPr lang="zh-CN" altLang="en-US" sz="2220">
              <a:solidFill>
                <a:schemeClr val="tx1"/>
              </a:solidFill>
            </a:endParaRPr>
          </a:p>
          <a:p>
            <a:pPr marL="0" indent="0">
              <a:buNone/>
            </a:pPr>
            <a:r>
              <a:rPr lang="zh-CN" altLang="en-US" sz="2220">
                <a:solidFill>
                  <a:schemeClr val="tx1"/>
                </a:solidFill>
              </a:rPr>
              <a:t>段。</a:t>
            </a:r>
            <a:endParaRPr lang="zh-CN" altLang="en-US" sz="2220">
              <a:solidFill>
                <a:schemeClr val="tx1"/>
              </a:solidFill>
            </a:endParaRPr>
          </a:p>
          <a:p>
            <a:pPr marL="0" indent="0">
              <a:buNone/>
            </a:pPr>
            <a:endParaRPr lang="zh-CN" altLang="en-US" sz="2220">
              <a:solidFill>
                <a:schemeClr val="tx1"/>
              </a:solidFill>
            </a:endParaRPr>
          </a:p>
          <a:p>
            <a:pPr marL="0" indent="0">
              <a:buNone/>
            </a:pPr>
            <a:r>
              <a:rPr lang="zh-CN" altLang="en-US" sz="2220">
                <a:solidFill>
                  <a:schemeClr val="tx1"/>
                </a:solidFill>
              </a:rPr>
              <a:t>两个问题：如何将参数传递给子程序或从子程序中传递出来？怎么从子程序返回到调用点？</a:t>
            </a:r>
            <a:endParaRPr lang="zh-CN" altLang="en-US" sz="2220">
              <a:solidFill>
                <a:schemeClr val="tx1"/>
              </a:solidFill>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3.8子程序调用与返回</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chemeClr val="tx1"/>
                </a:solidFill>
              </a:rPr>
              <a:t>下图说明了典型CISC处理器调用子程序的过程：</a:t>
            </a:r>
            <a:endParaRPr lang="zh-CN" altLang="en-US" sz="2220">
              <a:solidFill>
                <a:schemeClr val="tx1"/>
              </a:solidFill>
            </a:endParaRPr>
          </a:p>
          <a:p>
            <a:pPr marL="0" indent="0">
              <a:buNone/>
            </a:pPr>
            <a:endParaRPr lang="zh-CN" altLang="en-US" sz="2220">
              <a:solidFill>
                <a:schemeClr val="tx1"/>
              </a:solidFill>
            </a:endParaRPr>
          </a:p>
          <a:p>
            <a:pPr marL="0" indent="0">
              <a:buNone/>
            </a:pPr>
            <a:endParaRPr lang="zh-CN" altLang="en-US" sz="2220">
              <a:solidFill>
                <a:schemeClr val="tx1"/>
              </a:solidFill>
            </a:endParaRPr>
          </a:p>
        </p:txBody>
      </p:sp>
      <p:pic>
        <p:nvPicPr>
          <p:cNvPr id="68" name="图片 68"/>
          <p:cNvPicPr>
            <a:picLocks noChangeAspect="1"/>
          </p:cNvPicPr>
          <p:nvPr/>
        </p:nvPicPr>
        <p:blipFill>
          <a:blip r:embed="rId1"/>
          <a:stretch>
            <a:fillRect/>
          </a:stretch>
        </p:blipFill>
        <p:spPr>
          <a:xfrm>
            <a:off x="2237740" y="1672590"/>
            <a:ext cx="8164195" cy="4706620"/>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3.8子程序调用与返回</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endParaRPr lang="zh-CN" altLang="en-US" sz="2220">
              <a:solidFill>
                <a:srgbClr val="FF0000"/>
              </a:solidFill>
            </a:endParaRPr>
          </a:p>
          <a:p>
            <a:pPr marL="0" indent="0">
              <a:buNone/>
            </a:pPr>
            <a:r>
              <a:rPr lang="zh-CN" altLang="en-US" sz="2220">
                <a:solidFill>
                  <a:srgbClr val="FF0000"/>
                </a:solidFill>
              </a:rPr>
              <a:t>指令BSR Proc_A</a:t>
            </a:r>
            <a:r>
              <a:rPr lang="zh-CN" altLang="en-US" sz="2220">
                <a:solidFill>
                  <a:schemeClr val="tx1"/>
                </a:solidFill>
              </a:rPr>
              <a:t>调用子程序Proc_A。</a:t>
            </a:r>
            <a:endParaRPr lang="zh-CN" altLang="en-US" sz="2220">
              <a:solidFill>
                <a:schemeClr val="tx1"/>
              </a:solidFill>
            </a:endParaRPr>
          </a:p>
          <a:p>
            <a:pPr marL="0" indent="0">
              <a:buNone/>
            </a:pPr>
            <a:r>
              <a:rPr lang="zh-CN" altLang="en-US" sz="2220">
                <a:solidFill>
                  <a:schemeClr val="tx1"/>
                </a:solidFill>
              </a:rPr>
              <a:t>处理器将调用代码中要执行的下一条指令的地址保存到一个安全的地方，然后把目标地址</a:t>
            </a:r>
            <a:endParaRPr lang="zh-CN" altLang="en-US" sz="2220">
              <a:solidFill>
                <a:schemeClr val="tx1"/>
              </a:solidFill>
            </a:endParaRPr>
          </a:p>
          <a:p>
            <a:pPr marL="0" indent="0">
              <a:buNone/>
            </a:pPr>
            <a:r>
              <a:rPr lang="zh-CN" altLang="en-US" sz="2220">
                <a:solidFill>
                  <a:schemeClr val="tx1"/>
                </a:solidFill>
              </a:rPr>
              <a:t>Proc_A，子程序的第一条指令，加载到程序计数器中。</a:t>
            </a:r>
            <a:endParaRPr lang="zh-CN" altLang="en-US" sz="2220">
              <a:solidFill>
                <a:schemeClr val="tx1"/>
              </a:solidFill>
            </a:endParaRPr>
          </a:p>
          <a:p>
            <a:pPr marL="0" indent="0">
              <a:buNone/>
            </a:pPr>
            <a:r>
              <a:rPr lang="zh-CN" altLang="en-US" sz="2220">
                <a:solidFill>
                  <a:schemeClr val="tx1"/>
                </a:solidFill>
              </a:rPr>
              <a:t>把一个非顺序地址加载到PC就强制跳转到子程序中。</a:t>
            </a:r>
            <a:endParaRPr lang="zh-CN" altLang="en-US" sz="2220">
              <a:solidFill>
                <a:schemeClr val="tx1"/>
              </a:solidFill>
            </a:endParaRPr>
          </a:p>
          <a:p>
            <a:pPr marL="0" indent="0">
              <a:buNone/>
            </a:pPr>
            <a:r>
              <a:rPr lang="zh-CN" altLang="en-US" sz="2220">
                <a:solidFill>
                  <a:schemeClr val="tx1"/>
                </a:solidFill>
              </a:rPr>
              <a:t>在子程序末尾，从子程序中</a:t>
            </a:r>
            <a:r>
              <a:rPr lang="zh-CN" altLang="en-US" sz="2220">
                <a:solidFill>
                  <a:srgbClr val="FF0000"/>
                </a:solidFill>
              </a:rPr>
              <a:t>返回指令RTS</a:t>
            </a:r>
            <a:r>
              <a:rPr lang="zh-CN" altLang="en-US" sz="2220">
                <a:solidFill>
                  <a:schemeClr val="tx1"/>
                </a:solidFill>
              </a:rPr>
              <a:t>，使处理器返回到子程序调用点的下一条指令。</a:t>
            </a:r>
            <a:endParaRPr lang="zh-CN" altLang="en-US" sz="2220">
              <a:solidFill>
                <a:schemeClr val="tx1"/>
              </a:solidFill>
            </a:endParaRPr>
          </a:p>
          <a:p>
            <a:pPr marL="0" indent="0">
              <a:buNone/>
            </a:pPr>
            <a:endParaRPr lang="zh-CN" altLang="en-US" sz="2220">
              <a:solidFill>
                <a:schemeClr val="tx1"/>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endParaRPr lang="zh-CN" altLang="en-US" sz="2220">
              <a:solidFill>
                <a:schemeClr val="tx1"/>
              </a:solidFill>
            </a:endParaRPr>
          </a:p>
          <a:p>
            <a:pPr marL="0" indent="0">
              <a:buNone/>
            </a:pPr>
            <a:r>
              <a:rPr lang="zh-CN" altLang="en-US" sz="2220">
                <a:solidFill>
                  <a:schemeClr val="tx1"/>
                </a:solidFill>
              </a:rPr>
              <a:t>ARM</a:t>
            </a:r>
            <a:r>
              <a:rPr lang="zh-CN" altLang="en-US" sz="2220">
                <a:solidFill>
                  <a:srgbClr val="FF0000"/>
                </a:solidFill>
              </a:rPr>
              <a:t>没有</a:t>
            </a:r>
            <a:r>
              <a:rPr lang="zh-CN" altLang="en-US" sz="2220">
                <a:solidFill>
                  <a:schemeClr val="tx1"/>
                </a:solidFill>
              </a:rPr>
              <a:t>像CISC处理器那样提供全自动的子程序调用与返回机制。</a:t>
            </a:r>
            <a:endParaRPr lang="zh-CN" altLang="en-US" sz="2220">
              <a:solidFill>
                <a:schemeClr val="tx1"/>
              </a:solidFill>
            </a:endParaRPr>
          </a:p>
          <a:p>
            <a:pPr marL="0" indent="0">
              <a:buNone/>
            </a:pPr>
            <a:endParaRPr lang="zh-CN" altLang="en-US" sz="2220">
              <a:solidFill>
                <a:schemeClr val="tx1"/>
              </a:solidFill>
            </a:endParaRPr>
          </a:p>
          <a:p>
            <a:pPr marL="0" indent="0">
              <a:buNone/>
            </a:pPr>
            <a:r>
              <a:rPr lang="zh-CN" altLang="en-US" sz="2220">
                <a:solidFill>
                  <a:schemeClr val="tx1"/>
                </a:solidFill>
              </a:rPr>
              <a:t>ARM的</a:t>
            </a:r>
            <a:r>
              <a:rPr lang="zh-CN" altLang="en-US" sz="2220">
                <a:solidFill>
                  <a:srgbClr val="FF0000"/>
                </a:solidFill>
              </a:rPr>
              <a:t>分支并链接指令BL</a:t>
            </a:r>
            <a:r>
              <a:rPr lang="zh-CN" altLang="en-US" sz="2220">
                <a:solidFill>
                  <a:schemeClr val="tx1"/>
                </a:solidFill>
              </a:rPr>
              <a:t>，自动将返回地址保存在</a:t>
            </a:r>
            <a:r>
              <a:rPr lang="zh-CN" altLang="en-US" sz="2220">
                <a:solidFill>
                  <a:srgbClr val="FF0000"/>
                </a:solidFill>
              </a:rPr>
              <a:t>寄存器r14</a:t>
            </a:r>
            <a:r>
              <a:rPr lang="zh-CN" altLang="en-US" sz="2220">
                <a:solidFill>
                  <a:schemeClr val="tx1"/>
                </a:solidFill>
              </a:rPr>
              <a:t>中。</a:t>
            </a:r>
            <a:endParaRPr lang="zh-CN" altLang="en-US" sz="2220">
              <a:solidFill>
                <a:schemeClr val="tx1"/>
              </a:solidFill>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chemeClr val="tx1"/>
                </a:solidFill>
              </a:rPr>
              <a:t>分支指令的格式中带有一个8位操作码和24位有符号的相对程序计数器的偏移量。由于分</a:t>
            </a:r>
            <a:endParaRPr lang="zh-CN" altLang="en-US" sz="2220">
              <a:solidFill>
                <a:schemeClr val="tx1"/>
              </a:solidFill>
            </a:endParaRPr>
          </a:p>
          <a:p>
            <a:pPr marL="0" indent="0">
              <a:buNone/>
            </a:pPr>
            <a:r>
              <a:rPr lang="zh-CN" altLang="en-US" sz="2220">
                <a:solidFill>
                  <a:schemeClr val="tx1"/>
                </a:solidFill>
              </a:rPr>
              <a:t>支目标地址是一个</a:t>
            </a:r>
            <a:r>
              <a:rPr lang="zh-CN" altLang="en-US" sz="2220">
                <a:solidFill>
                  <a:srgbClr val="FF0000"/>
                </a:solidFill>
              </a:rPr>
              <a:t>字地址</a:t>
            </a:r>
            <a:r>
              <a:rPr lang="zh-CN" altLang="en-US" sz="2220">
                <a:solidFill>
                  <a:schemeClr val="tx1"/>
                </a:solidFill>
              </a:rPr>
              <a:t>，分支地址按32位字边界对齐，因此将24位偏移量左移两位，把</a:t>
            </a:r>
            <a:endParaRPr lang="zh-CN" altLang="en-US" sz="2220">
              <a:solidFill>
                <a:schemeClr val="tx1"/>
              </a:solidFill>
            </a:endParaRPr>
          </a:p>
          <a:p>
            <a:pPr marL="0" indent="0">
              <a:buNone/>
            </a:pPr>
            <a:r>
              <a:rPr lang="zh-CN" altLang="en-US" sz="2220">
                <a:solidFill>
                  <a:schemeClr val="tx1"/>
                </a:solidFill>
              </a:rPr>
              <a:t>字偏移地址转换成</a:t>
            </a:r>
            <a:r>
              <a:rPr lang="zh-CN" altLang="en-US" sz="2220">
                <a:solidFill>
                  <a:srgbClr val="FF0000"/>
                </a:solidFill>
              </a:rPr>
              <a:t>字节地址</a:t>
            </a:r>
            <a:r>
              <a:rPr lang="zh-CN" altLang="en-US" sz="2220">
                <a:solidFill>
                  <a:schemeClr val="tx1"/>
                </a:solidFill>
              </a:rPr>
              <a:t>，然后26位字节地址被符号扩展成32位，并被加到PC上，由于</a:t>
            </a:r>
            <a:endParaRPr lang="zh-CN" altLang="en-US" sz="2220">
              <a:solidFill>
                <a:schemeClr val="tx1"/>
              </a:solidFill>
            </a:endParaRPr>
          </a:p>
          <a:p>
            <a:pPr marL="0" indent="0">
              <a:buNone/>
            </a:pPr>
            <a:r>
              <a:rPr lang="zh-CN" altLang="en-US" sz="2220">
                <a:solidFill>
                  <a:schemeClr val="tx1"/>
                </a:solidFill>
              </a:rPr>
              <a:t>分支地址偏移量为26位（24+2），因此条件分支的寻址范围为</a:t>
            </a:r>
            <a:r>
              <a:rPr lang="zh-CN" altLang="en-US" sz="2220">
                <a:solidFill>
                  <a:srgbClr val="FF0000"/>
                </a:solidFill>
              </a:rPr>
              <a:t>PC-32M~PC+3</a:t>
            </a:r>
            <a:r>
              <a:rPr lang="en-US" altLang="zh-CN" sz="2220">
                <a:solidFill>
                  <a:srgbClr val="FF0000"/>
                </a:solidFill>
              </a:rPr>
              <a:t>2</a:t>
            </a:r>
            <a:r>
              <a:rPr lang="zh-CN" altLang="en-US" sz="2220">
                <a:solidFill>
                  <a:srgbClr val="FF0000"/>
                </a:solidFill>
              </a:rPr>
              <a:t>M</a:t>
            </a:r>
            <a:r>
              <a:rPr lang="zh-CN" altLang="en-US" sz="2220">
                <a:solidFill>
                  <a:schemeClr val="tx1"/>
                </a:solidFill>
              </a:rPr>
              <a:t>字节：</a:t>
            </a:r>
            <a:endParaRPr lang="zh-CN" altLang="en-US" sz="2220">
              <a:solidFill>
                <a:schemeClr val="tx1"/>
              </a:solidFill>
            </a:endParaRPr>
          </a:p>
        </p:txBody>
      </p:sp>
      <p:pic>
        <p:nvPicPr>
          <p:cNvPr id="180" name="图片 180"/>
          <p:cNvPicPr>
            <a:picLocks noChangeAspect="1"/>
          </p:cNvPicPr>
          <p:nvPr/>
        </p:nvPicPr>
        <p:blipFill>
          <a:blip r:embed="rId1"/>
          <a:stretch>
            <a:fillRect/>
          </a:stretch>
        </p:blipFill>
        <p:spPr>
          <a:xfrm>
            <a:off x="2066925" y="2886075"/>
            <a:ext cx="8712835" cy="2752725"/>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rgbClr val="FF0000"/>
                </a:solidFill>
              </a:rPr>
              <a:t>分支并链接指令</a:t>
            </a:r>
            <a:r>
              <a:rPr lang="zh-CN" altLang="en-US" sz="2220">
                <a:solidFill>
                  <a:schemeClr val="tx1"/>
                </a:solidFill>
              </a:rPr>
              <a:t>与对应的分支指令基本相同，但它会</a:t>
            </a:r>
            <a:r>
              <a:rPr lang="zh-CN" altLang="en-US" sz="2220">
                <a:solidFill>
                  <a:srgbClr val="FF0000"/>
                </a:solidFill>
              </a:rPr>
              <a:t>返回地址</a:t>
            </a:r>
            <a:r>
              <a:rPr lang="zh-CN" altLang="en-US" sz="2220">
                <a:solidFill>
                  <a:schemeClr val="tx1"/>
                </a:solidFill>
              </a:rPr>
              <a:t>（即调用指令后的下一条执</a:t>
            </a:r>
            <a:endParaRPr lang="zh-CN" altLang="en-US" sz="2220">
              <a:solidFill>
                <a:schemeClr val="tx1"/>
              </a:solidFill>
            </a:endParaRPr>
          </a:p>
          <a:p>
            <a:pPr marL="0" indent="0">
              <a:buNone/>
            </a:pPr>
            <a:r>
              <a:rPr lang="zh-CN" altLang="en-US" sz="2220">
                <a:solidFill>
                  <a:schemeClr val="tx1"/>
                </a:solidFill>
              </a:rPr>
              <a:t>行指令的地址）复制到</a:t>
            </a:r>
            <a:r>
              <a:rPr lang="zh-CN" altLang="en-US" sz="2220">
                <a:solidFill>
                  <a:srgbClr val="FF0000"/>
                </a:solidFill>
              </a:rPr>
              <a:t>链接寄存器r14</a:t>
            </a:r>
            <a:r>
              <a:rPr lang="zh-CN" altLang="en-US" sz="2220">
                <a:solidFill>
                  <a:schemeClr val="tx1"/>
                </a:solidFill>
              </a:rPr>
              <a:t>中，如：</a:t>
            </a:r>
            <a:endParaRPr lang="zh-CN" altLang="en-US" sz="2220">
              <a:solidFill>
                <a:schemeClr val="tx1"/>
              </a:solidFill>
            </a:endParaRPr>
          </a:p>
          <a:p>
            <a:pPr marL="0" indent="0">
              <a:buNone/>
            </a:pPr>
            <a:r>
              <a:rPr lang="zh-CN" altLang="en-US" sz="2220">
                <a:solidFill>
                  <a:schemeClr val="tx1"/>
                </a:solidFill>
              </a:rPr>
              <a:t>		BL</a:t>
            </a:r>
            <a:r>
              <a:rPr lang="en-US" altLang="zh-CN" sz="2220">
                <a:solidFill>
                  <a:schemeClr val="tx1"/>
                </a:solidFill>
              </a:rPr>
              <a:t>	</a:t>
            </a:r>
            <a:r>
              <a:rPr lang="zh-CN" altLang="en-US" sz="2220">
                <a:solidFill>
                  <a:schemeClr val="tx1"/>
                </a:solidFill>
              </a:rPr>
              <a:t>Sub_A	</a:t>
            </a:r>
            <a:r>
              <a:rPr lang="en-US" altLang="zh-CN" sz="2220">
                <a:solidFill>
                  <a:schemeClr val="tx1"/>
                </a:solidFill>
              </a:rPr>
              <a:t>	</a:t>
            </a:r>
            <a:r>
              <a:rPr lang="zh-CN" altLang="en-US" sz="2220">
                <a:solidFill>
                  <a:schemeClr val="tx1"/>
                </a:solidFill>
              </a:rPr>
              <a:t>;带链接跳转到Sub_A，保存返回地址到r14</a:t>
            </a:r>
            <a:endParaRPr lang="zh-CN" altLang="en-US" sz="2220">
              <a:solidFill>
                <a:schemeClr val="tx1"/>
              </a:solidFill>
            </a:endParaRPr>
          </a:p>
          <a:p>
            <a:pPr marL="0" indent="0">
              <a:buNone/>
            </a:pPr>
            <a:endParaRPr lang="zh-CN" altLang="en-US" sz="2220">
              <a:solidFill>
                <a:schemeClr val="tx1"/>
              </a:solidFill>
            </a:endParaRPr>
          </a:p>
          <a:p>
            <a:pPr marL="0" indent="0">
              <a:buNone/>
            </a:pPr>
            <a:r>
              <a:rPr lang="zh-CN" altLang="en-US" sz="2220">
                <a:solidFill>
                  <a:schemeClr val="tx1"/>
                </a:solidFill>
              </a:rPr>
              <a:t>ARM执行了分支指令，将跳转到标号Sub_A目标地址处，还会将寄存器r15中的值复制到</a:t>
            </a:r>
            <a:endParaRPr lang="zh-CN" altLang="en-US" sz="2220">
              <a:solidFill>
                <a:schemeClr val="tx1"/>
              </a:solidFill>
            </a:endParaRPr>
          </a:p>
          <a:p>
            <a:pPr marL="0" indent="0">
              <a:buNone/>
            </a:pPr>
            <a:r>
              <a:rPr lang="zh-CN" altLang="en-US" sz="2220">
                <a:solidFill>
                  <a:schemeClr val="tx1"/>
                </a:solidFill>
              </a:rPr>
              <a:t>r14中，以保存返回地址。子程序的末尾通过把r14中保存的返回地址传送到PC中，其返回</a:t>
            </a:r>
            <a:endParaRPr lang="zh-CN" altLang="en-US" sz="2220">
              <a:solidFill>
                <a:schemeClr val="tx1"/>
              </a:solidFill>
            </a:endParaRPr>
          </a:p>
          <a:p>
            <a:pPr marL="0" indent="0">
              <a:buNone/>
            </a:pPr>
            <a:r>
              <a:rPr lang="zh-CN" altLang="en-US" sz="2220">
                <a:solidFill>
                  <a:schemeClr val="tx1"/>
                </a:solidFill>
              </a:rPr>
              <a:t>到主程序。ARM无需特殊的返回指令，仅需简单的写成：</a:t>
            </a:r>
            <a:endParaRPr lang="zh-CN" altLang="en-US" sz="2220">
              <a:solidFill>
                <a:schemeClr val="tx1"/>
              </a:solidFill>
            </a:endParaRPr>
          </a:p>
          <a:p>
            <a:pPr marL="0" indent="0">
              <a:buNone/>
            </a:pPr>
            <a:r>
              <a:rPr lang="zh-CN" altLang="en-US" sz="2220">
                <a:solidFill>
                  <a:schemeClr val="tx1"/>
                </a:solidFill>
              </a:rPr>
              <a:t>		MOV </a:t>
            </a:r>
            <a:r>
              <a:rPr lang="en-US" altLang="zh-CN" sz="2220">
                <a:solidFill>
                  <a:schemeClr val="tx1"/>
                </a:solidFill>
              </a:rPr>
              <a:t>	</a:t>
            </a:r>
            <a:r>
              <a:rPr lang="zh-CN" altLang="en-US" sz="2220">
                <a:solidFill>
                  <a:schemeClr val="tx1"/>
                </a:solidFill>
              </a:rPr>
              <a:t>pc,lr	; 也可写成MOV  r15,r14</a:t>
            </a:r>
            <a:endParaRPr lang="zh-CN" altLang="en-US" sz="2220">
              <a:solidFill>
                <a:schemeClr val="tx1"/>
              </a:solidFill>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chemeClr val="tx1"/>
                </a:solidFill>
              </a:rPr>
              <a:t>下面看一个关于子程序的例子，假设要多次在程序中计算函数 </a:t>
            </a:r>
            <a:endParaRPr lang="zh-CN" altLang="en-US" sz="2220">
              <a:solidFill>
                <a:schemeClr val="tx1"/>
              </a:solidFill>
            </a:endParaRPr>
          </a:p>
          <a:p>
            <a:pPr marL="0" indent="0">
              <a:buNone/>
            </a:pPr>
            <a:r>
              <a:rPr lang="en-US" altLang="zh-CN" sz="2220">
                <a:solidFill>
                  <a:schemeClr val="tx1"/>
                </a:solidFill>
              </a:rPr>
              <a:t>		</a:t>
            </a:r>
            <a:r>
              <a:rPr lang="zh-CN" altLang="en-US" sz="2220">
                <a:solidFill>
                  <a:schemeClr val="tx1"/>
                </a:solidFill>
              </a:rPr>
              <a:t>if x &gt;0</a:t>
            </a:r>
            <a:endParaRPr lang="zh-CN" altLang="en-US" sz="2220">
              <a:solidFill>
                <a:schemeClr val="tx1"/>
              </a:solidFill>
            </a:endParaRPr>
          </a:p>
          <a:p>
            <a:pPr marL="0" indent="0">
              <a:buNone/>
            </a:pPr>
            <a:r>
              <a:rPr lang="en-US" altLang="zh-CN" sz="2220">
                <a:solidFill>
                  <a:schemeClr val="tx1"/>
                </a:solidFill>
              </a:rPr>
              <a:t>			</a:t>
            </a:r>
            <a:r>
              <a:rPr lang="zh-CN" altLang="en-US" sz="2220">
                <a:solidFill>
                  <a:schemeClr val="tx1"/>
                </a:solidFill>
              </a:rPr>
              <a:t>then x =16x +1</a:t>
            </a:r>
            <a:endParaRPr lang="zh-CN" altLang="en-US" sz="2220">
              <a:solidFill>
                <a:schemeClr val="tx1"/>
              </a:solidFill>
            </a:endParaRPr>
          </a:p>
          <a:p>
            <a:pPr marL="0" indent="0">
              <a:buNone/>
            </a:pPr>
            <a:r>
              <a:rPr lang="en-US" altLang="zh-CN" sz="2220">
                <a:solidFill>
                  <a:schemeClr val="tx1"/>
                </a:solidFill>
              </a:rPr>
              <a:t>	</a:t>
            </a:r>
            <a:r>
              <a:rPr lang="zh-CN" altLang="en-US" sz="2220">
                <a:solidFill>
                  <a:schemeClr val="tx1"/>
                </a:solidFill>
              </a:rPr>
              <a:t> </a:t>
            </a:r>
            <a:r>
              <a:rPr lang="en-US" altLang="zh-CN" sz="2220">
                <a:solidFill>
                  <a:schemeClr val="tx1"/>
                </a:solidFill>
              </a:rPr>
              <a:t>		</a:t>
            </a:r>
            <a:r>
              <a:rPr lang="zh-CN" altLang="en-US" sz="2220">
                <a:solidFill>
                  <a:schemeClr val="tx1"/>
                </a:solidFill>
              </a:rPr>
              <a:t>else x = 32x</a:t>
            </a:r>
            <a:endParaRPr lang="zh-CN" altLang="en-US" sz="2220">
              <a:solidFill>
                <a:schemeClr val="tx1"/>
              </a:solidFill>
            </a:endParaRPr>
          </a:p>
          <a:p>
            <a:pPr marL="0" indent="0">
              <a:buNone/>
            </a:pPr>
            <a:endParaRPr lang="zh-CN" altLang="en-US" sz="2220">
              <a:solidFill>
                <a:schemeClr val="tx1"/>
              </a:solidFill>
            </a:endParaRPr>
          </a:p>
          <a:p>
            <a:pPr marL="0" indent="0">
              <a:buNone/>
            </a:pPr>
            <a:r>
              <a:rPr lang="zh-CN" altLang="en-US" sz="2220">
                <a:solidFill>
                  <a:schemeClr val="tx1"/>
                </a:solidFill>
              </a:rPr>
              <a:t>假定x已在寄存器r0中：</a:t>
            </a:r>
            <a:endParaRPr lang="zh-CN" altLang="en-US" sz="2220">
              <a:solidFill>
                <a:schemeClr val="tx1"/>
              </a:solidFill>
            </a:endParaRPr>
          </a:p>
        </p:txBody>
      </p:sp>
      <p:pic>
        <p:nvPicPr>
          <p:cNvPr id="182" name="图片 182"/>
          <p:cNvPicPr>
            <a:picLocks noChangeAspect="1"/>
          </p:cNvPicPr>
          <p:nvPr/>
        </p:nvPicPr>
        <p:blipFill>
          <a:blip r:embed="rId1"/>
          <a:stretch>
            <a:fillRect/>
          </a:stretch>
        </p:blipFill>
        <p:spPr>
          <a:xfrm>
            <a:off x="2125345" y="3776345"/>
            <a:ext cx="7505065" cy="1445895"/>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chemeClr val="tx1"/>
                </a:solidFill>
              </a:rPr>
              <a:t>把代码转换成子程序所要做的唯一事情就是设置入口点（如“Func1”）和返回点，用于</a:t>
            </a:r>
            <a:endParaRPr lang="zh-CN" altLang="en-US" sz="2220">
              <a:solidFill>
                <a:schemeClr val="tx1"/>
              </a:solidFill>
            </a:endParaRPr>
          </a:p>
          <a:p>
            <a:pPr marL="0" indent="0">
              <a:buNone/>
            </a:pPr>
            <a:r>
              <a:rPr lang="zh-CN" altLang="en-US" sz="2220">
                <a:solidFill>
                  <a:schemeClr val="tx1"/>
                </a:solidFill>
              </a:rPr>
              <a:t>恢复BL保存在链接寄存器中的地址，考虑下面代码：</a:t>
            </a:r>
            <a:endParaRPr lang="zh-CN" altLang="en-US" sz="2220">
              <a:solidFill>
                <a:schemeClr val="tx1"/>
              </a:solidFill>
            </a:endParaRPr>
          </a:p>
        </p:txBody>
      </p:sp>
      <p:pic>
        <p:nvPicPr>
          <p:cNvPr id="181" name="图片 181"/>
          <p:cNvPicPr>
            <a:picLocks noChangeAspect="1"/>
          </p:cNvPicPr>
          <p:nvPr/>
        </p:nvPicPr>
        <p:blipFill>
          <a:blip r:embed="rId1"/>
          <a:stretch>
            <a:fillRect/>
          </a:stretch>
        </p:blipFill>
        <p:spPr>
          <a:xfrm>
            <a:off x="1867535" y="2128520"/>
            <a:ext cx="9230995" cy="2600960"/>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endParaRPr lang="zh-CN" altLang="en-US" sz="2220">
              <a:solidFill>
                <a:schemeClr val="tx1"/>
              </a:solidFill>
            </a:endParaRPr>
          </a:p>
          <a:p>
            <a:pPr marL="0" indent="0">
              <a:buNone/>
            </a:pPr>
            <a:r>
              <a:rPr lang="zh-CN" altLang="en-US" sz="2220">
                <a:solidFill>
                  <a:schemeClr val="tx1"/>
                </a:solidFill>
              </a:rPr>
              <a:t>下图展示了在ARM模拟器中执行这段代码的情形，使用虚拟数据进行了两次调用：第一次</a:t>
            </a:r>
            <a:endParaRPr lang="zh-CN" altLang="en-US" sz="2220">
              <a:solidFill>
                <a:schemeClr val="tx1"/>
              </a:solidFill>
            </a:endParaRPr>
          </a:p>
          <a:p>
            <a:pPr marL="0" indent="0">
              <a:buNone/>
            </a:pPr>
            <a:r>
              <a:rPr lang="zh-CN" altLang="en-US" sz="2220">
                <a:solidFill>
                  <a:schemeClr val="tx1"/>
                </a:solidFill>
              </a:rPr>
              <a:t>P=3，第二次Q=-1（FFFFFFFF</a:t>
            </a:r>
            <a:r>
              <a:rPr lang="zh-CN" altLang="en-US" sz="2220" baseline="-25000">
                <a:solidFill>
                  <a:schemeClr val="tx1"/>
                </a:solidFill>
              </a:rPr>
              <a:t>16</a:t>
            </a:r>
            <a:r>
              <a:rPr lang="zh-CN" altLang="en-US" sz="2220">
                <a:solidFill>
                  <a:schemeClr val="tx1"/>
                </a:solidFill>
              </a:rPr>
              <a:t>），在代码运行结束时，希望P和Q所在存储单元的值为49</a:t>
            </a:r>
            <a:endParaRPr lang="zh-CN" altLang="en-US" sz="2220">
              <a:solidFill>
                <a:schemeClr val="tx1"/>
              </a:solidFill>
            </a:endParaRPr>
          </a:p>
          <a:p>
            <a:pPr marL="0" indent="0">
              <a:buNone/>
            </a:pPr>
            <a:r>
              <a:rPr lang="zh-CN" altLang="en-US" sz="2220">
                <a:solidFill>
                  <a:schemeClr val="tx1"/>
                </a:solidFill>
              </a:rPr>
              <a:t>（3</a:t>
            </a:r>
            <a:r>
              <a:rPr lang="en-US" altLang="zh-CN" sz="2220">
                <a:solidFill>
                  <a:schemeClr val="tx1"/>
                </a:solidFill>
              </a:rPr>
              <a:t>1</a:t>
            </a:r>
            <a:r>
              <a:rPr lang="zh-CN" altLang="en-US" sz="2220" baseline="-25000">
                <a:solidFill>
                  <a:schemeClr val="tx1"/>
                </a:solidFill>
              </a:rPr>
              <a:t>16</a:t>
            </a:r>
            <a:r>
              <a:rPr lang="zh-CN" altLang="en-US" sz="2220">
                <a:solidFill>
                  <a:schemeClr val="tx1"/>
                </a:solidFill>
              </a:rPr>
              <a:t>）和-32（FFFFFFE0</a:t>
            </a:r>
            <a:r>
              <a:rPr lang="zh-CN" altLang="en-US" sz="2220" baseline="-25000">
                <a:solidFill>
                  <a:schemeClr val="tx1"/>
                </a:solidFill>
              </a:rPr>
              <a:t>16</a:t>
            </a:r>
            <a:r>
              <a:rPr lang="zh-CN" altLang="en-US" sz="2220">
                <a:solidFill>
                  <a:schemeClr val="tx1"/>
                </a:solidFill>
              </a:rPr>
              <a:t>）。这两个值分别被保存在地址为0x50和0x4C的存储单元中。</a:t>
            </a:r>
            <a:endParaRPr lang="zh-CN" altLang="en-US" sz="2220">
              <a:solidFill>
                <a:schemeClr val="tx1"/>
              </a:solidFill>
            </a:endParaRPr>
          </a:p>
          <a:p>
            <a:pPr marL="0" indent="0">
              <a:buNone/>
            </a:pPr>
            <a:r>
              <a:rPr lang="zh-CN" altLang="en-US" sz="2220">
                <a:solidFill>
                  <a:schemeClr val="tx1"/>
                </a:solidFill>
              </a:rPr>
              <a:t>这里采用带偏移量的寄存器间接寻址把结果保存到存储器中，如，STR r4,[r0,#8]:</a:t>
            </a:r>
            <a:endParaRPr lang="zh-CN" altLang="en-US" sz="2220">
              <a:solidFill>
                <a:schemeClr val="tx1"/>
              </a:solidFill>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635"/>
            <a:ext cx="10515600" cy="1339215"/>
          </a:xfrm>
        </p:spPr>
        <p:txBody>
          <a:bodyPr>
            <a:normAutofit fontScale="90000"/>
          </a:bodyPr>
          <a:p>
            <a:r>
              <a:rPr lang="en-US" altLang="zh-CN">
                <a:sym typeface="+mn-ea"/>
              </a:rPr>
              <a:t>3.8.1ARM对</a:t>
            </a:r>
            <a:br>
              <a:rPr lang="en-US" altLang="zh-CN">
                <a:sym typeface="+mn-ea"/>
              </a:rPr>
            </a:br>
            <a:r>
              <a:rPr lang="en-US" altLang="zh-CN">
                <a:sym typeface="+mn-ea"/>
              </a:rPr>
              <a:t>子程序的支持</a:t>
            </a:r>
            <a:endParaRPr lang="en-US" altLang="zh-CN">
              <a:sym typeface="+mn-ea"/>
            </a:endParaRPr>
          </a:p>
        </p:txBody>
      </p:sp>
      <p:pic>
        <p:nvPicPr>
          <p:cNvPr id="183" name="图片 183"/>
          <p:cNvPicPr>
            <a:picLocks noChangeAspect="1"/>
          </p:cNvPicPr>
          <p:nvPr>
            <p:ph idx="1"/>
          </p:nvPr>
        </p:nvPicPr>
        <p:blipFill>
          <a:blip r:embed="rId1"/>
          <a:stretch>
            <a:fillRect/>
          </a:stretch>
        </p:blipFill>
        <p:spPr>
          <a:xfrm>
            <a:off x="4030980" y="13970"/>
            <a:ext cx="8255635" cy="68116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p:txBody>
          <a:bodyPr/>
          <a:p>
            <a:pPr marL="457200" lvl="1" indent="0">
              <a:buNone/>
            </a:pPr>
            <a:r>
              <a:rPr lang="zh-CN" altLang="en-US"/>
              <a:t>从数串的左边开始逐个检查数字，在任何一个位置，都会得到两个结果之一：要么这个数与前一个相同，序列还在增长；要么这个数与上一个不同，前一个序列结束，一个新的序列开始。</a:t>
            </a:r>
            <a:endParaRPr lang="zh-CN" altLang="en-US"/>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9570"/>
            <a:ext cx="10515600" cy="969010"/>
          </a:xfrm>
        </p:spPr>
        <p:txBody>
          <a:bodyPr>
            <a:normAutofit/>
          </a:bodyPr>
          <a:p>
            <a:r>
              <a:rPr lang="en-US" altLang="zh-CN">
                <a:sym typeface="+mn-ea"/>
              </a:rPr>
              <a:t>3.8.2条件子程序调用</a:t>
            </a:r>
            <a:endParaRPr lang="en-US" altLang="zh-CN">
              <a:sym typeface="+mn-ea"/>
            </a:endParaRPr>
          </a:p>
        </p:txBody>
      </p:sp>
      <p:sp>
        <p:nvSpPr>
          <p:cNvPr id="3" name="内容占位符 2"/>
          <p:cNvSpPr/>
          <p:nvPr>
            <p:ph idx="1"/>
          </p:nvPr>
        </p:nvSpPr>
        <p:spPr>
          <a:xfrm>
            <a:off x="838200" y="1338580"/>
            <a:ext cx="10515600" cy="4838700"/>
          </a:xfrm>
        </p:spPr>
        <p:txBody>
          <a:bodyPr/>
          <a:p>
            <a:pPr marL="0" indent="0">
              <a:buNone/>
            </a:pPr>
            <a:r>
              <a:rPr lang="zh-CN" altLang="en-US"/>
              <a:t>由于分支并链接指令是</a:t>
            </a:r>
            <a:r>
              <a:rPr lang="zh-CN" altLang="en-US">
                <a:solidFill>
                  <a:srgbClr val="FF0000"/>
                </a:solidFill>
              </a:rPr>
              <a:t>条件执行</a:t>
            </a:r>
            <a:r>
              <a:rPr lang="zh-CN" altLang="en-US"/>
              <a:t>的，所以ARM提供了一套完整的条件子程序调用，如</a:t>
            </a:r>
            <a:endParaRPr lang="zh-CN" altLang="en-US"/>
          </a:p>
          <a:p>
            <a:pPr marL="0" indent="0">
              <a:buNone/>
            </a:pPr>
            <a:r>
              <a:rPr lang="zh-CN" altLang="en-US"/>
              <a:t>	</a:t>
            </a:r>
            <a:r>
              <a:rPr lang="en-US" altLang="zh-CN"/>
              <a:t>	</a:t>
            </a:r>
            <a:r>
              <a:rPr lang="zh-CN" altLang="en-US"/>
              <a:t>CMP	r9,r4	</a:t>
            </a:r>
            <a:r>
              <a:rPr lang="en-US" altLang="zh-CN"/>
              <a:t>	</a:t>
            </a:r>
            <a:r>
              <a:rPr lang="zh-CN" altLang="en-US"/>
              <a:t>; 如果r9 &lt; r4</a:t>
            </a:r>
            <a:endParaRPr lang="zh-CN" altLang="en-US"/>
          </a:p>
          <a:p>
            <a:pPr marL="0" indent="0">
              <a:buNone/>
            </a:pPr>
            <a:r>
              <a:rPr lang="zh-CN" altLang="en-US"/>
              <a:t>	</a:t>
            </a:r>
            <a:r>
              <a:rPr lang="en-US" altLang="zh-CN"/>
              <a:t>	</a:t>
            </a:r>
            <a:r>
              <a:rPr lang="zh-CN" altLang="en-US"/>
              <a:t>BL</a:t>
            </a:r>
            <a:r>
              <a:rPr lang="zh-CN" altLang="en-US">
                <a:solidFill>
                  <a:srgbClr val="FF0000"/>
                </a:solidFill>
              </a:rPr>
              <a:t>LT</a:t>
            </a:r>
            <a:r>
              <a:rPr lang="zh-CN" altLang="en-US"/>
              <a:t>	ABC		; 则调用子程序ABC</a:t>
            </a:r>
            <a:endParaRPr lang="zh-CN" altLang="en-US"/>
          </a:p>
          <a:p>
            <a:endParaRPr lang="zh-CN" altLang="en-US"/>
          </a:p>
          <a:p>
            <a:pPr marL="0" indent="0">
              <a:buNone/>
            </a:pPr>
            <a:r>
              <a:rPr lang="zh-CN" altLang="en-US"/>
              <a:t>助记符BLLT由B（无条件分支）、L（分支并链接）和LT（小于时执行）组成。</a:t>
            </a:r>
            <a:endParaRPr lang="zh-CN" altLang="en-US"/>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3.9ARM代码实例（略）</a:t>
            </a:r>
            <a:endParaRPr lang="en-US" altLang="zh-CN">
              <a:sym typeface="+mn-ea"/>
            </a:endParaRPr>
          </a:p>
        </p:txBody>
      </p:sp>
      <p:sp>
        <p:nvSpPr>
          <p:cNvPr id="3" name="内容占位符 2"/>
          <p:cNvSpPr/>
          <p:nvPr>
            <p:ph idx="1"/>
          </p:nvPr>
        </p:nvSpPr>
        <p:spPr>
          <a:xfrm>
            <a:off x="838200" y="1180465"/>
            <a:ext cx="10515600" cy="4996815"/>
          </a:xfrm>
        </p:spPr>
        <p:txBody>
          <a:bodyPr/>
          <a:p>
            <a:endParaRPr lang="zh-CN" altLang="en-US"/>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3.10子程序与栈</a:t>
            </a:r>
            <a:endParaRPr lang="en-US" altLang="zh-CN">
              <a:sym typeface="+mn-ea"/>
            </a:endParaRPr>
          </a:p>
        </p:txBody>
      </p:sp>
      <p:sp>
        <p:nvSpPr>
          <p:cNvPr id="3" name="内容占位符 2"/>
          <p:cNvSpPr/>
          <p:nvPr>
            <p:ph idx="1"/>
          </p:nvPr>
        </p:nvSpPr>
        <p:spPr>
          <a:xfrm>
            <a:off x="838200" y="1180465"/>
            <a:ext cx="10515600" cy="4996815"/>
          </a:xfrm>
        </p:spPr>
        <p:txBody>
          <a:bodyPr/>
          <a:p>
            <a:pPr marL="0" indent="0">
              <a:buNone/>
            </a:pPr>
            <a:r>
              <a:rPr lang="zh-CN" altLang="en-US" sz="2400"/>
              <a:t>现在介绍</a:t>
            </a:r>
            <a:r>
              <a:rPr lang="zh-CN" altLang="en-US" sz="2400">
                <a:solidFill>
                  <a:srgbClr val="FF0000"/>
                </a:solidFill>
              </a:rPr>
              <a:t>栈</a:t>
            </a:r>
            <a:r>
              <a:rPr lang="zh-CN" altLang="en-US" sz="2400"/>
              <a:t>如何支持子程序调用和返回结构，以及ARM的栈处理指令。</a:t>
            </a:r>
            <a:endParaRPr lang="zh-CN" altLang="en-US" sz="2400"/>
          </a:p>
          <a:p>
            <a:pPr marL="0" indent="0">
              <a:buNone/>
            </a:pPr>
            <a:endParaRPr lang="zh-CN" altLang="en-US" sz="2400"/>
          </a:p>
          <a:p>
            <a:pPr marL="0" indent="0">
              <a:buNone/>
            </a:pPr>
            <a:r>
              <a:rPr lang="zh-CN" altLang="en-US" sz="2400"/>
              <a:t>微处理器中的栈由</a:t>
            </a:r>
            <a:r>
              <a:rPr lang="zh-CN" altLang="en-US" sz="2400">
                <a:solidFill>
                  <a:srgbClr val="FF0000"/>
                </a:solidFill>
              </a:rPr>
              <a:t>栈指针</a:t>
            </a:r>
            <a:r>
              <a:rPr lang="zh-CN" altLang="en-US" sz="2400"/>
              <a:t>指向存储器中的</a:t>
            </a:r>
            <a:r>
              <a:rPr lang="zh-CN" altLang="en-US" sz="2400">
                <a:solidFill>
                  <a:srgbClr val="FF0000"/>
                </a:solidFill>
              </a:rPr>
              <a:t>栈顶</a:t>
            </a:r>
            <a:r>
              <a:rPr lang="zh-CN" altLang="en-US" sz="2400"/>
              <a:t>来实现，当数据项入栈时，栈</a:t>
            </a:r>
            <a:endParaRPr lang="zh-CN" altLang="en-US" sz="2400"/>
          </a:p>
          <a:p>
            <a:pPr marL="0" indent="0">
              <a:buNone/>
            </a:pPr>
            <a:r>
              <a:rPr lang="zh-CN" altLang="en-US" sz="2400"/>
              <a:t>指针向上移动，当数据项出栈时，栈指针向下移动。</a:t>
            </a:r>
            <a:endParaRPr lang="zh-CN" altLang="en-US" sz="2400"/>
          </a:p>
          <a:p>
            <a:endParaRPr lang="zh-CN" altLang="en-US" sz="2400"/>
          </a:p>
          <a:p>
            <a:pPr marL="0" indent="0">
              <a:buNone/>
            </a:pPr>
            <a:r>
              <a:rPr lang="zh-CN" altLang="en-US" sz="2400"/>
              <a:t>实现栈时需要做出两个决定：一是当数据项进栈时是向</a:t>
            </a:r>
            <a:r>
              <a:rPr lang="zh-CN" altLang="en-US" sz="2400">
                <a:solidFill>
                  <a:srgbClr val="FF0000"/>
                </a:solidFill>
              </a:rPr>
              <a:t>低位地址</a:t>
            </a:r>
            <a:r>
              <a:rPr lang="zh-CN" altLang="en-US" sz="2400"/>
              <a:t>方向</a:t>
            </a:r>
            <a:r>
              <a:rPr lang="zh-CN" altLang="en-US" sz="2400">
                <a:solidFill>
                  <a:srgbClr val="FF0000"/>
                </a:solidFill>
              </a:rPr>
              <a:t>向上生</a:t>
            </a:r>
            <a:endParaRPr lang="zh-CN" altLang="en-US" sz="2400">
              <a:solidFill>
                <a:srgbClr val="FF0000"/>
              </a:solidFill>
            </a:endParaRPr>
          </a:p>
          <a:p>
            <a:pPr marL="0" indent="0">
              <a:buNone/>
            </a:pPr>
            <a:r>
              <a:rPr lang="zh-CN" altLang="en-US" sz="2400">
                <a:solidFill>
                  <a:srgbClr val="FF0000"/>
                </a:solidFill>
              </a:rPr>
              <a:t>长</a:t>
            </a:r>
            <a:r>
              <a:rPr lang="zh-CN" altLang="en-US" sz="2400"/>
              <a:t>（图a和图b）还是向</a:t>
            </a:r>
            <a:r>
              <a:rPr lang="zh-CN" altLang="en-US" sz="2400">
                <a:solidFill>
                  <a:srgbClr val="FF0000"/>
                </a:solidFill>
              </a:rPr>
              <a:t>高位地址</a:t>
            </a:r>
            <a:r>
              <a:rPr lang="zh-CN" altLang="en-US" sz="2400"/>
              <a:t>方向</a:t>
            </a:r>
            <a:r>
              <a:rPr lang="zh-CN" altLang="en-US" sz="2400">
                <a:solidFill>
                  <a:srgbClr val="FF0000"/>
                </a:solidFill>
              </a:rPr>
              <a:t>向下生长</a:t>
            </a:r>
            <a:r>
              <a:rPr lang="zh-CN" altLang="en-US" sz="2400"/>
              <a:t>（图c和图d），另一个决定是</a:t>
            </a:r>
            <a:endParaRPr lang="zh-CN" altLang="en-US" sz="2400"/>
          </a:p>
          <a:p>
            <a:pPr marL="0" indent="0">
              <a:buNone/>
            </a:pPr>
            <a:r>
              <a:rPr lang="zh-CN" altLang="en-US" sz="2400"/>
              <a:t>栈指针时指向</a:t>
            </a:r>
            <a:r>
              <a:rPr lang="zh-CN" altLang="en-US" sz="2400">
                <a:solidFill>
                  <a:srgbClr val="FF0000"/>
                </a:solidFill>
              </a:rPr>
              <a:t>当前位置栈顶</a:t>
            </a:r>
            <a:r>
              <a:rPr lang="zh-CN" altLang="en-US" sz="2400"/>
              <a:t>的数据项（图a和图c）还是指向</a:t>
            </a:r>
            <a:r>
              <a:rPr lang="zh-CN" altLang="en-US" sz="2400">
                <a:solidFill>
                  <a:srgbClr val="FF0000"/>
                </a:solidFill>
              </a:rPr>
              <a:t>栈顶上的第一个</a:t>
            </a:r>
            <a:endParaRPr lang="zh-CN" altLang="en-US" sz="2400">
              <a:solidFill>
                <a:srgbClr val="FF0000"/>
              </a:solidFill>
            </a:endParaRPr>
          </a:p>
          <a:p>
            <a:pPr marL="0" indent="0">
              <a:buNone/>
            </a:pPr>
            <a:r>
              <a:rPr lang="zh-CN" altLang="en-US" sz="2400">
                <a:solidFill>
                  <a:srgbClr val="FF0000"/>
                </a:solidFill>
              </a:rPr>
              <a:t>空白位置</a:t>
            </a:r>
            <a:r>
              <a:rPr lang="zh-CN" altLang="en-US" sz="2400"/>
              <a:t>（图b和图d）。</a:t>
            </a:r>
            <a:endParaRPr lang="zh-CN" altLang="en-US" sz="240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3.10子程序与栈</a:t>
            </a:r>
            <a:endParaRPr lang="en-US" altLang="zh-CN">
              <a:sym typeface="+mn-ea"/>
            </a:endParaRPr>
          </a:p>
        </p:txBody>
      </p:sp>
      <p:sp>
        <p:nvSpPr>
          <p:cNvPr id="3" name="内容占位符 2"/>
          <p:cNvSpPr/>
          <p:nvPr>
            <p:ph idx="1"/>
          </p:nvPr>
        </p:nvSpPr>
        <p:spPr>
          <a:xfrm>
            <a:off x="838200" y="963295"/>
            <a:ext cx="10515600" cy="5213985"/>
          </a:xfrm>
        </p:spPr>
        <p:txBody>
          <a:bodyPr/>
          <a:p>
            <a:pPr marL="0" indent="0">
              <a:buNone/>
            </a:pPr>
            <a:r>
              <a:rPr lang="zh-CN" altLang="en-US" sz="2400"/>
              <a:t>下图展示了构建栈的4中</a:t>
            </a:r>
            <a:endParaRPr lang="zh-CN" altLang="en-US" sz="2400"/>
          </a:p>
          <a:p>
            <a:pPr marL="0" indent="0">
              <a:buNone/>
            </a:pPr>
            <a:r>
              <a:rPr lang="zh-CN" altLang="en-US" sz="2400"/>
              <a:t>方法，</a:t>
            </a:r>
            <a:r>
              <a:rPr lang="zh-CN" altLang="en-US" sz="2400">
                <a:solidFill>
                  <a:srgbClr val="FF0000"/>
                </a:solidFill>
              </a:rPr>
              <a:t>术语TOS</a:t>
            </a:r>
            <a:r>
              <a:rPr lang="zh-CN" altLang="en-US" sz="2400"/>
              <a:t>表示栈顶</a:t>
            </a:r>
            <a:endParaRPr lang="zh-CN" altLang="en-US" sz="2400"/>
          </a:p>
          <a:p>
            <a:pPr marL="0" indent="0">
              <a:buNone/>
            </a:pPr>
            <a:r>
              <a:rPr lang="zh-CN" altLang="en-US" sz="2400"/>
              <a:t>（top of stack）指明了栈</a:t>
            </a:r>
            <a:endParaRPr lang="zh-CN" altLang="en-US" sz="2400"/>
          </a:p>
          <a:p>
            <a:pPr marL="0" indent="0">
              <a:buNone/>
            </a:pPr>
            <a:r>
              <a:rPr lang="zh-CN" altLang="en-US" sz="2400"/>
              <a:t>中的下一个数据项，用</a:t>
            </a:r>
            <a:endParaRPr lang="zh-CN" altLang="en-US" sz="2400"/>
          </a:p>
          <a:p>
            <a:pPr marL="0" indent="0">
              <a:buNone/>
            </a:pPr>
            <a:r>
              <a:rPr lang="zh-CN" altLang="en-US" sz="2400"/>
              <a:t>栈来保存子程序调用后</a:t>
            </a:r>
            <a:endParaRPr lang="zh-CN" altLang="en-US" sz="2400"/>
          </a:p>
          <a:p>
            <a:pPr marL="0" indent="0">
              <a:buNone/>
            </a:pPr>
            <a:r>
              <a:rPr lang="zh-CN" altLang="en-US" sz="2400"/>
              <a:t>的返回地址：</a:t>
            </a:r>
            <a:endParaRPr lang="zh-CN" altLang="en-US" sz="2400"/>
          </a:p>
        </p:txBody>
      </p:sp>
      <p:pic>
        <p:nvPicPr>
          <p:cNvPr id="74" name="图片 74"/>
          <p:cNvPicPr>
            <a:picLocks noChangeAspect="1"/>
          </p:cNvPicPr>
          <p:nvPr/>
        </p:nvPicPr>
        <p:blipFill>
          <a:blip r:embed="rId1"/>
          <a:stretch>
            <a:fillRect/>
          </a:stretch>
        </p:blipFill>
        <p:spPr>
          <a:xfrm>
            <a:off x="4735195" y="351155"/>
            <a:ext cx="7406005" cy="6112510"/>
          </a:xfrm>
          <a:prstGeom prst="rect">
            <a:avLst/>
          </a:prstGeom>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3.10子程序与栈</a:t>
            </a:r>
            <a:endParaRPr lang="en-US" altLang="zh-CN">
              <a:sym typeface="+mn-ea"/>
            </a:endParaRPr>
          </a:p>
        </p:txBody>
      </p:sp>
      <p:sp>
        <p:nvSpPr>
          <p:cNvPr id="3" name="内容占位符 2"/>
          <p:cNvSpPr/>
          <p:nvPr>
            <p:ph idx="1"/>
          </p:nvPr>
        </p:nvSpPr>
        <p:spPr>
          <a:xfrm>
            <a:off x="838200" y="963295"/>
            <a:ext cx="10515600" cy="5807075"/>
          </a:xfrm>
        </p:spPr>
        <p:txBody>
          <a:bodyPr>
            <a:normAutofit fontScale="70000"/>
          </a:bodyPr>
          <a:p>
            <a:pPr marL="0" indent="0">
              <a:buNone/>
            </a:pPr>
            <a:r>
              <a:rPr lang="zh-CN" altLang="en-US" sz="2400"/>
              <a:t>下图描述了一个栈指针</a:t>
            </a:r>
            <a:r>
              <a:rPr lang="zh-CN" altLang="en-US" sz="2400">
                <a:solidFill>
                  <a:srgbClr val="FF0000"/>
                </a:solidFill>
              </a:rPr>
              <a:t>指向栈顶项</a:t>
            </a:r>
            <a:r>
              <a:rPr lang="zh-CN" altLang="en-US" sz="2400"/>
              <a:t>的栈。当一个项被进栈，栈指针递减，当</a:t>
            </a:r>
            <a:endParaRPr lang="zh-CN" altLang="en-US" sz="2400"/>
          </a:p>
          <a:p>
            <a:pPr marL="0" indent="0">
              <a:buNone/>
            </a:pPr>
            <a:r>
              <a:rPr lang="zh-CN" altLang="en-US" sz="2400"/>
              <a:t>一个项出栈，栈指针递增：</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用栈指针SP来定义入栈和出栈操作：</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注意栈指针按照4个字节递增或递减，因为存储器按照</a:t>
            </a:r>
            <a:r>
              <a:rPr lang="zh-CN" altLang="en-US" sz="2400">
                <a:solidFill>
                  <a:srgbClr val="FF0000"/>
                </a:solidFill>
              </a:rPr>
              <a:t>字节编址</a:t>
            </a:r>
            <a:r>
              <a:rPr lang="zh-CN" altLang="en-US" sz="2400"/>
              <a:t>，栈的数据项长为一个字（4个字节）。</a:t>
            </a:r>
            <a:endParaRPr lang="zh-CN" altLang="en-US" sz="2400"/>
          </a:p>
        </p:txBody>
      </p:sp>
      <p:pic>
        <p:nvPicPr>
          <p:cNvPr id="75" name="图片 75"/>
          <p:cNvPicPr>
            <a:picLocks noChangeAspect="1"/>
          </p:cNvPicPr>
          <p:nvPr/>
        </p:nvPicPr>
        <p:blipFill>
          <a:blip r:embed="rId1"/>
          <a:stretch>
            <a:fillRect/>
          </a:stretch>
        </p:blipFill>
        <p:spPr>
          <a:xfrm>
            <a:off x="2386330" y="1711960"/>
            <a:ext cx="7208520" cy="2214880"/>
          </a:xfrm>
          <a:prstGeom prst="rect">
            <a:avLst/>
          </a:prstGeom>
        </p:spPr>
      </p:pic>
      <p:pic>
        <p:nvPicPr>
          <p:cNvPr id="76" name="图片 76"/>
          <p:cNvPicPr>
            <a:picLocks noChangeAspect="1"/>
          </p:cNvPicPr>
          <p:nvPr/>
        </p:nvPicPr>
        <p:blipFill>
          <a:blip r:embed="rId2"/>
          <a:stretch>
            <a:fillRect/>
          </a:stretch>
        </p:blipFill>
        <p:spPr>
          <a:xfrm>
            <a:off x="2687955" y="4660900"/>
            <a:ext cx="7585710" cy="1268730"/>
          </a:xfrm>
          <a:prstGeom prst="rect">
            <a:avLst/>
          </a:prstGeom>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r>
              <a:rPr lang="zh-CN" altLang="en-US" sz="2400"/>
              <a:t>可以通过先将返回地址入栈，然后跳转到分支目标地址处来实现子程序调用。</a:t>
            </a:r>
            <a:endParaRPr lang="zh-CN" altLang="en-US" sz="2400"/>
          </a:p>
          <a:p>
            <a:pPr marL="0" indent="0">
              <a:buNone/>
            </a:pPr>
            <a:r>
              <a:rPr lang="zh-CN" altLang="en-US" sz="2400"/>
              <a:t>该操作在CISC处理器中由</a:t>
            </a:r>
            <a:r>
              <a:rPr lang="zh-CN" altLang="en-US" sz="2400">
                <a:solidFill>
                  <a:srgbClr val="FF0000"/>
                </a:solidFill>
              </a:rPr>
              <a:t>JSR target</a:t>
            </a:r>
            <a:r>
              <a:rPr lang="zh-CN" altLang="en-US" sz="2400"/>
              <a:t>或</a:t>
            </a:r>
            <a:r>
              <a:rPr lang="zh-CN" altLang="en-US" sz="2400">
                <a:solidFill>
                  <a:srgbClr val="FF0000"/>
                </a:solidFill>
              </a:rPr>
              <a:t>BSR target</a:t>
            </a:r>
            <a:r>
              <a:rPr lang="zh-CN" altLang="en-US" sz="2400"/>
              <a:t>指令来实现。ARM</a:t>
            </a:r>
            <a:r>
              <a:rPr lang="zh-CN" altLang="en-US" sz="2400">
                <a:solidFill>
                  <a:srgbClr val="FF0000"/>
                </a:solidFill>
              </a:rPr>
              <a:t>没有实现</a:t>
            </a:r>
            <a:r>
              <a:rPr lang="zh-CN" altLang="en-US" sz="2400"/>
              <a:t>这</a:t>
            </a:r>
            <a:endParaRPr lang="zh-CN" altLang="en-US" sz="2400"/>
          </a:p>
          <a:p>
            <a:pPr marL="0" indent="0">
              <a:buNone/>
            </a:pPr>
            <a:r>
              <a:rPr lang="zh-CN" altLang="en-US" sz="2400"/>
              <a:t>一操作，需通过下述指令来实现：</a:t>
            </a:r>
            <a:endParaRPr lang="zh-CN" altLang="en-US" sz="2400"/>
          </a:p>
          <a:p>
            <a:pPr marL="0" indent="0">
              <a:buNone/>
            </a:pPr>
            <a:endParaRPr lang="zh-CN" altLang="en-US" sz="2400"/>
          </a:p>
          <a:p>
            <a:pPr marL="0" indent="0">
              <a:buNone/>
            </a:pPr>
            <a:r>
              <a:rPr lang="zh-CN" altLang="en-US" sz="2400"/>
              <a:t>	</a:t>
            </a:r>
            <a:r>
              <a:rPr lang="en-US" altLang="zh-CN" sz="2400"/>
              <a:t>	</a:t>
            </a:r>
            <a:r>
              <a:rPr lang="zh-CN" altLang="en-US" sz="2400"/>
              <a:t>; 假设栈朝</a:t>
            </a:r>
            <a:r>
              <a:rPr lang="zh-CN" altLang="en-US" sz="2400">
                <a:solidFill>
                  <a:srgbClr val="FF0000"/>
                </a:solidFill>
              </a:rPr>
              <a:t>低地址方向生长</a:t>
            </a:r>
            <a:r>
              <a:rPr lang="zh-CN" altLang="en-US" sz="2400"/>
              <a:t>且SP指向</a:t>
            </a:r>
            <a:r>
              <a:rPr lang="zh-CN" altLang="en-US" sz="2400">
                <a:solidFill>
                  <a:srgbClr val="FF0000"/>
                </a:solidFill>
              </a:rPr>
              <a:t>栈的下一个数据项</a:t>
            </a:r>
            <a:r>
              <a:rPr lang="zh-CN" altLang="en-US" sz="2400"/>
              <a:t> </a:t>
            </a:r>
            <a:endParaRPr lang="zh-CN" altLang="en-US" sz="2400"/>
          </a:p>
          <a:p>
            <a:pPr marL="0" indent="0">
              <a:buNone/>
            </a:pPr>
            <a:r>
              <a:rPr lang="en-US" altLang="zh-CN" sz="2400"/>
              <a:t>		</a:t>
            </a:r>
            <a:r>
              <a:rPr lang="zh-CN" altLang="en-US" sz="2400"/>
              <a:t>SUB	r13,r13,#4	; 栈指针先递减</a:t>
            </a:r>
            <a:endParaRPr lang="zh-CN" altLang="en-US" sz="2400"/>
          </a:p>
          <a:p>
            <a:pPr marL="0" indent="0">
              <a:buNone/>
            </a:pPr>
            <a:r>
              <a:rPr lang="zh-CN" altLang="en-US" sz="2400"/>
              <a:t>	</a:t>
            </a:r>
            <a:r>
              <a:rPr lang="en-US" altLang="zh-CN" sz="2400"/>
              <a:t>	</a:t>
            </a:r>
            <a:r>
              <a:rPr lang="zh-CN" altLang="en-US" sz="2400"/>
              <a:t>STR	r15,[r13]	; 返回地址入栈</a:t>
            </a:r>
            <a:endParaRPr lang="zh-CN" altLang="en-US" sz="2400"/>
          </a:p>
          <a:p>
            <a:pPr marL="0" indent="0">
              <a:buNone/>
            </a:pPr>
            <a:r>
              <a:rPr lang="zh-CN" altLang="en-US" sz="2400"/>
              <a:t>	</a:t>
            </a:r>
            <a:r>
              <a:rPr lang="en-US" altLang="zh-CN" sz="2400"/>
              <a:t>	</a:t>
            </a:r>
            <a:r>
              <a:rPr lang="zh-CN" altLang="en-US" sz="2400"/>
              <a:t>B	Target		; 跳转到目标地址</a:t>
            </a:r>
            <a:endParaRPr lang="zh-CN" altLang="en-US" sz="2400"/>
          </a:p>
          <a:p>
            <a:pPr marL="0" indent="0">
              <a:buNone/>
            </a:pPr>
            <a:r>
              <a:rPr lang="zh-CN" altLang="en-US" sz="2400"/>
              <a:t>	</a:t>
            </a:r>
            <a:r>
              <a:rPr lang="en-US" altLang="zh-CN" sz="2400"/>
              <a:t>	</a:t>
            </a:r>
            <a:r>
              <a:rPr lang="zh-CN" altLang="en-US" sz="2400"/>
              <a:t>…			; 在这里返回</a:t>
            </a:r>
            <a:endParaRPr lang="zh-CN" altLang="en-US" sz="240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一旦执行完子程序中的代码，就会执行子程序</a:t>
            </a:r>
            <a:r>
              <a:rPr lang="zh-CN" altLang="en-US" sz="2400">
                <a:solidFill>
                  <a:srgbClr val="FF0000"/>
                </a:solidFill>
              </a:rPr>
              <a:t>返回指令RTS</a:t>
            </a:r>
            <a:r>
              <a:rPr lang="zh-CN" altLang="en-US" sz="2400"/>
              <a:t>，且PC将恢复到指令BSR Proc_A被取出来之后的那个点。RTS指令的作用是：</a:t>
            </a:r>
            <a:endParaRPr lang="zh-CN" altLang="en-US" sz="2400"/>
          </a:p>
          <a:p>
            <a:pPr marL="0" indent="0">
              <a:buNone/>
            </a:pPr>
            <a:r>
              <a:rPr lang="zh-CN" altLang="en-US" sz="2400"/>
              <a:t>	</a:t>
            </a:r>
            <a:r>
              <a:rPr lang="en-US" altLang="zh-CN" sz="2400"/>
              <a:t>	</a:t>
            </a:r>
            <a:r>
              <a:rPr lang="zh-CN" altLang="en-US" sz="2400"/>
              <a:t>RTS：	[PC] &lt;- [[Sp]]		; 把栈中的返回地址复制到PC</a:t>
            </a:r>
            <a:endParaRPr lang="zh-CN" altLang="en-US" sz="2400"/>
          </a:p>
          <a:p>
            <a:pPr marL="0" indent="0">
              <a:buNone/>
            </a:pPr>
            <a:r>
              <a:rPr lang="zh-CN" altLang="en-US" sz="2400"/>
              <a:t>			[SP] &lt;- [SP] + 4</a:t>
            </a:r>
            <a:r>
              <a:rPr lang="en-US" altLang="zh-CN" sz="2400"/>
              <a:t>	</a:t>
            </a:r>
            <a:r>
              <a:rPr lang="zh-CN" altLang="en-US" sz="2400"/>
              <a:t>	; 调整栈指针</a:t>
            </a:r>
            <a:endParaRPr lang="zh-CN" altLang="en-US" sz="2400"/>
          </a:p>
          <a:p>
            <a:pPr marL="0" indent="0">
              <a:buNone/>
            </a:pPr>
            <a:endParaRPr lang="zh-CN" altLang="en-US" sz="2400"/>
          </a:p>
          <a:p>
            <a:pPr marL="0" indent="0">
              <a:buNone/>
            </a:pPr>
            <a:r>
              <a:rPr lang="zh-CN" altLang="en-US" sz="2400"/>
              <a:t>栈将向上移动4个字节，因为每个地址都是4个字节。ARM不支持基于栈的子</a:t>
            </a:r>
            <a:endParaRPr lang="zh-CN" altLang="en-US" sz="2400"/>
          </a:p>
          <a:p>
            <a:pPr marL="0" indent="0">
              <a:buNone/>
            </a:pPr>
            <a:r>
              <a:rPr lang="zh-CN" altLang="en-US" sz="2400"/>
              <a:t>程序返回机制，则代码应写为：</a:t>
            </a:r>
            <a:endParaRPr lang="zh-CN" altLang="en-US" sz="2400"/>
          </a:p>
          <a:p>
            <a:pPr marL="0" indent="0">
              <a:buNone/>
            </a:pPr>
            <a:r>
              <a:rPr lang="zh-CN" altLang="en-US" sz="2400"/>
              <a:t>	</a:t>
            </a:r>
            <a:r>
              <a:rPr lang="en-US" altLang="zh-CN" sz="2400"/>
              <a:t>	</a:t>
            </a:r>
            <a:r>
              <a:rPr lang="zh-CN" altLang="en-US" sz="2400"/>
              <a:t>LDR	r12,[r13],#+4	</a:t>
            </a:r>
            <a:r>
              <a:rPr lang="en-US" altLang="zh-CN" sz="2400"/>
              <a:t>	</a:t>
            </a:r>
            <a:r>
              <a:rPr lang="zh-CN" altLang="en-US" sz="2400"/>
              <a:t>; 取出保存的PC，栈指针后递增</a:t>
            </a:r>
            <a:endParaRPr lang="zh-CN" altLang="en-US" sz="2400"/>
          </a:p>
          <a:p>
            <a:pPr marL="0" indent="0">
              <a:buNone/>
            </a:pPr>
            <a:r>
              <a:rPr lang="zh-CN" altLang="en-US" sz="2400"/>
              <a:t>	</a:t>
            </a:r>
            <a:r>
              <a:rPr lang="en-US" altLang="zh-CN" sz="2400"/>
              <a:t>	</a:t>
            </a:r>
            <a:r>
              <a:rPr lang="zh-CN" altLang="en-US" sz="2400"/>
              <a:t>SUB	r15,r12,#4		; 修正PC并将其加载到r15中以返回</a:t>
            </a:r>
            <a:endParaRPr lang="zh-CN" altLang="en-US" sz="2400"/>
          </a:p>
          <a:p>
            <a:pPr marL="0" indent="0">
              <a:buNone/>
            </a:pPr>
            <a:endParaRPr lang="zh-CN" altLang="en-US" sz="2400"/>
          </a:p>
          <a:p>
            <a:pPr marL="0" indent="0">
              <a:buNone/>
            </a:pPr>
            <a:r>
              <a:rPr lang="zh-CN" altLang="en-US" sz="2400"/>
              <a:t>注意：必须修改保存的PC，因为它指向实际返回地址</a:t>
            </a:r>
            <a:r>
              <a:rPr lang="zh-CN" altLang="en-US" sz="2400">
                <a:solidFill>
                  <a:srgbClr val="FF0000"/>
                </a:solidFill>
              </a:rPr>
              <a:t>之后4字节</a:t>
            </a:r>
            <a:r>
              <a:rPr lang="zh-CN" altLang="en-US" sz="2400"/>
              <a:t>的位置（由于</a:t>
            </a:r>
            <a:endParaRPr lang="zh-CN" altLang="en-US" sz="2400"/>
          </a:p>
          <a:p>
            <a:pPr marL="0" indent="0">
              <a:buNone/>
            </a:pPr>
            <a:r>
              <a:rPr lang="zh-CN" altLang="en-US" sz="2400"/>
              <a:t>ARM的整数</a:t>
            </a:r>
            <a:r>
              <a:rPr lang="zh-CN" altLang="en-US" sz="2400">
                <a:solidFill>
                  <a:srgbClr val="FF0000"/>
                </a:solidFill>
              </a:rPr>
              <a:t>流水线</a:t>
            </a:r>
            <a:r>
              <a:rPr lang="zh-CN" altLang="en-US" sz="2400"/>
              <a:t>），然后将PC加载到r15，强制从子程序中返回。</a:t>
            </a:r>
            <a:endParaRPr lang="zh-CN" altLang="en-US" sz="240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r>
              <a:rPr lang="zh-CN" altLang="en-US" sz="2400"/>
              <a:t>尽管上面子程序调用的方法可以工作，但有一个更好的使用ARM</a:t>
            </a:r>
            <a:r>
              <a:rPr lang="zh-CN" altLang="en-US" sz="2400">
                <a:solidFill>
                  <a:srgbClr val="FF0000"/>
                </a:solidFill>
              </a:rPr>
              <a:t>块移动</a:t>
            </a:r>
            <a:r>
              <a:rPr lang="zh-CN" altLang="en-US" sz="2400"/>
              <a:t>指令的机制：</a:t>
            </a:r>
            <a:endParaRPr lang="zh-CN" altLang="en-US" sz="2400"/>
          </a:p>
          <a:p>
            <a:pPr marL="0" indent="0">
              <a:buNone/>
            </a:pPr>
            <a:r>
              <a:rPr lang="en-US" altLang="zh-CN" sz="2400"/>
              <a:t>	</a:t>
            </a:r>
            <a:r>
              <a:rPr lang="zh-CN" altLang="en-US" sz="2400"/>
              <a:t>STMIA	   sp!,{r6,lr}	; r6与链接寄存器入栈</a:t>
            </a:r>
            <a:endParaRPr lang="zh-CN" altLang="en-US" sz="2400"/>
          </a:p>
          <a:p>
            <a:pPr marL="0" indent="0">
              <a:buNone/>
            </a:pPr>
            <a:r>
              <a:rPr lang="en-US" altLang="zh-CN" sz="2400"/>
              <a:t>	</a:t>
            </a:r>
            <a:r>
              <a:rPr lang="zh-CN" altLang="en-US" sz="2400"/>
              <a:t>...			; 这里是子程序代码</a:t>
            </a:r>
            <a:endParaRPr lang="zh-CN" altLang="en-US" sz="2400"/>
          </a:p>
          <a:p>
            <a:pPr marL="0" indent="0">
              <a:buNone/>
            </a:pPr>
            <a:r>
              <a:rPr lang="en-US" altLang="zh-CN" sz="2400"/>
              <a:t>	</a:t>
            </a:r>
            <a:r>
              <a:rPr lang="zh-CN" altLang="en-US" sz="2400"/>
              <a:t>LDMDB   sp!,{r6,pc}	; r6出栈并取出PC，返回地址出栈，送到PC以返回</a:t>
            </a:r>
            <a:endParaRPr lang="zh-CN" altLang="en-US" sz="240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r>
              <a:rPr lang="zh-CN" altLang="en-US" sz="2400"/>
              <a:t>下图说明了执行代码后ARM模拟器的输出，在栈的左侧地址为0x70处的值是</a:t>
            </a:r>
            <a:endParaRPr lang="zh-CN" altLang="en-US" sz="2400"/>
          </a:p>
          <a:p>
            <a:pPr marL="0" indent="0">
              <a:buNone/>
            </a:pPr>
            <a:r>
              <a:rPr lang="zh-CN" altLang="en-US" sz="2400"/>
              <a:t>0x00000014，它就是之前保存的PC，既然已保存的PC是返回地址加4，实际返</a:t>
            </a:r>
            <a:endParaRPr lang="zh-CN" altLang="en-US" sz="2400"/>
          </a:p>
          <a:p>
            <a:pPr marL="0" indent="0">
              <a:buNone/>
            </a:pPr>
            <a:r>
              <a:rPr lang="zh-CN" altLang="en-US" sz="2400"/>
              <a:t>回地址就是0x00000010。从反汇编代码看出0x00000010处的指令是MOV </a:t>
            </a:r>
            <a:endParaRPr lang="zh-CN" altLang="en-US" sz="2400"/>
          </a:p>
          <a:p>
            <a:pPr marL="0" indent="0">
              <a:buNone/>
            </a:pPr>
            <a:r>
              <a:rPr lang="zh-CN" altLang="en-US" sz="2400"/>
              <a:t>r0,#0xFF，它就是正确的返回点。</a:t>
            </a:r>
            <a:endParaRPr lang="zh-CN" altLang="en-US" sz="240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p:txBody>
      </p:sp>
      <p:pic>
        <p:nvPicPr>
          <p:cNvPr id="173" name="图片 173"/>
          <p:cNvPicPr>
            <a:picLocks noChangeAspect="1"/>
          </p:cNvPicPr>
          <p:nvPr/>
        </p:nvPicPr>
        <p:blipFill>
          <a:blip r:embed="rId1"/>
          <a:stretch>
            <a:fillRect/>
          </a:stretch>
        </p:blipFill>
        <p:spPr>
          <a:xfrm>
            <a:off x="2777490" y="949325"/>
            <a:ext cx="7482840" cy="59086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520825"/>
            <a:ext cx="10515600" cy="4656455"/>
          </a:xfrm>
        </p:spPr>
        <p:txBody>
          <a:bodyPr/>
          <a:p>
            <a:pPr marL="0" lvl="0" indent="0">
              <a:buNone/>
            </a:pPr>
            <a:r>
              <a:rPr lang="zh-CN" altLang="en-US"/>
              <a:t>（1）状态图帮助我们解决这个问题：</a:t>
            </a:r>
            <a:endParaRPr lang="zh-CN" altLang="en-US"/>
          </a:p>
          <a:p>
            <a:pPr marL="0" lvl="0" indent="0">
              <a:buNone/>
            </a:pPr>
            <a:endParaRPr lang="zh-CN" altLang="en-US"/>
          </a:p>
        </p:txBody>
      </p:sp>
      <p:pic>
        <p:nvPicPr>
          <p:cNvPr id="4" name="图片 3"/>
          <p:cNvPicPr>
            <a:picLocks noChangeAspect="1"/>
          </p:cNvPicPr>
          <p:nvPr/>
        </p:nvPicPr>
        <p:blipFill>
          <a:blip r:embed="rId1"/>
          <a:stretch>
            <a:fillRect/>
          </a:stretch>
        </p:blipFill>
        <p:spPr>
          <a:xfrm>
            <a:off x="2227580" y="2315845"/>
            <a:ext cx="7549515" cy="3860800"/>
          </a:xfrm>
          <a:prstGeom prst="rect">
            <a:avLst/>
          </a:prstGeom>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3.10.2子程序嵌套</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endParaRPr lang="zh-CN" altLang="en-US" sz="2400"/>
          </a:p>
          <a:p>
            <a:pPr marL="0" indent="0">
              <a:buNone/>
            </a:pPr>
            <a:r>
              <a:rPr lang="zh-CN" altLang="en-US" sz="2400"/>
              <a:t>栈支持</a:t>
            </a:r>
            <a:r>
              <a:rPr lang="zh-CN" altLang="en-US" sz="2400">
                <a:solidFill>
                  <a:srgbClr val="FF0000"/>
                </a:solidFill>
              </a:rPr>
              <a:t>嵌套子程序</a:t>
            </a:r>
            <a:r>
              <a:rPr lang="zh-CN" altLang="en-US" sz="2400"/>
              <a:t>，即其中一个子程序可以调用其他的子程序。</a:t>
            </a:r>
            <a:endParaRPr lang="zh-CN" altLang="en-US" sz="2400"/>
          </a:p>
          <a:p>
            <a:pPr marL="0" indent="0">
              <a:buNone/>
            </a:pPr>
            <a:endParaRPr lang="zh-CN" altLang="en-US" sz="2400"/>
          </a:p>
          <a:p>
            <a:pPr marL="0" indent="0">
              <a:buNone/>
            </a:pPr>
            <a:endParaRPr lang="en-US" altLang="zh-CN" sz="240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3.10.2子程序嵌套</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下图，说明了嵌套子程序的概念：</a:t>
            </a:r>
            <a:endParaRPr lang="zh-CN" altLang="en-US" sz="2400"/>
          </a:p>
          <a:p>
            <a:pPr marL="0" indent="0">
              <a:buNone/>
            </a:pPr>
            <a:endParaRPr lang="zh-CN" altLang="en-US" sz="2400"/>
          </a:p>
        </p:txBody>
      </p:sp>
      <p:pic>
        <p:nvPicPr>
          <p:cNvPr id="77" name="图片 77"/>
          <p:cNvPicPr>
            <a:picLocks noChangeAspect="1"/>
          </p:cNvPicPr>
          <p:nvPr/>
        </p:nvPicPr>
        <p:blipFill>
          <a:blip r:embed="rId1"/>
          <a:stretch>
            <a:fillRect/>
          </a:stretch>
        </p:blipFill>
        <p:spPr>
          <a:xfrm>
            <a:off x="2933065" y="1350010"/>
            <a:ext cx="6082030" cy="5469890"/>
          </a:xfrm>
          <a:prstGeom prst="rect">
            <a:avLst/>
          </a:prstGeom>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3.10.2子程序嵌套</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下图，说明了怎样通过使用</a:t>
            </a:r>
            <a:r>
              <a:rPr lang="zh-CN" altLang="en-US" sz="2400">
                <a:solidFill>
                  <a:srgbClr val="FF0000"/>
                </a:solidFill>
              </a:rPr>
              <a:t>栈处理返回地址</a:t>
            </a:r>
            <a:r>
              <a:rPr lang="zh-CN" altLang="en-US" sz="2400"/>
              <a:t>来实现子程序嵌套：</a:t>
            </a:r>
            <a:endParaRPr lang="zh-CN" altLang="en-US" sz="2400"/>
          </a:p>
          <a:p>
            <a:pPr marL="0" indent="0">
              <a:buNone/>
            </a:pPr>
            <a:endParaRPr lang="zh-CN" altLang="en-US" sz="2400"/>
          </a:p>
        </p:txBody>
      </p:sp>
      <p:pic>
        <p:nvPicPr>
          <p:cNvPr id="78" name="图片 78"/>
          <p:cNvPicPr>
            <a:picLocks noChangeAspect="1"/>
          </p:cNvPicPr>
          <p:nvPr/>
        </p:nvPicPr>
        <p:blipFill>
          <a:blip r:embed="rId1"/>
          <a:stretch>
            <a:fillRect/>
          </a:stretch>
        </p:blipFill>
        <p:spPr>
          <a:xfrm>
            <a:off x="3182620" y="1421130"/>
            <a:ext cx="6671945" cy="5370195"/>
          </a:xfrm>
          <a:prstGeom prst="rect">
            <a:avLst/>
          </a:prstGeom>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3.10.3叶子程序</a:t>
            </a:r>
            <a:endParaRPr lang="en-US" altLang="zh-CN">
              <a:sym typeface="+mn-ea"/>
            </a:endParaRPr>
          </a:p>
        </p:txBody>
      </p:sp>
      <p:sp>
        <p:nvSpPr>
          <p:cNvPr id="3" name="内容占位符 2"/>
          <p:cNvSpPr/>
          <p:nvPr>
            <p:ph idx="1"/>
          </p:nvPr>
        </p:nvSpPr>
        <p:spPr>
          <a:xfrm>
            <a:off x="838200" y="963295"/>
            <a:ext cx="10515600" cy="5807075"/>
          </a:xfrm>
        </p:spPr>
        <p:txBody>
          <a:bodyPr>
            <a:normAutofit fontScale="70000"/>
          </a:bodyPr>
          <a:p>
            <a:pPr marL="0" indent="0">
              <a:buNone/>
            </a:pPr>
            <a:r>
              <a:rPr lang="zh-CN" altLang="en-US" sz="2400"/>
              <a:t>叶子程序不调用其他子程序（它们处于</a:t>
            </a:r>
            <a:r>
              <a:rPr lang="zh-CN" altLang="en-US" sz="2400">
                <a:solidFill>
                  <a:srgbClr val="FF0000"/>
                </a:solidFill>
              </a:rPr>
              <a:t>树的末端</a:t>
            </a:r>
            <a:r>
              <a:rPr lang="zh-CN" altLang="en-US" sz="2400"/>
              <a:t>）。</a:t>
            </a:r>
            <a:endParaRPr lang="zh-CN" altLang="en-US" sz="2400"/>
          </a:p>
          <a:p>
            <a:pPr marL="0" indent="0">
              <a:buNone/>
            </a:pPr>
            <a:r>
              <a:rPr lang="zh-CN" altLang="en-US" sz="2400"/>
              <a:t>如果使用</a:t>
            </a:r>
            <a:r>
              <a:rPr lang="zh-CN" altLang="en-US" sz="2400">
                <a:solidFill>
                  <a:srgbClr val="FF0000"/>
                </a:solidFill>
              </a:rPr>
              <a:t>BL指令</a:t>
            </a:r>
            <a:r>
              <a:rPr lang="zh-CN" altLang="en-US" sz="2400"/>
              <a:t>调用一个叶子程序，则返回地址将被保存到</a:t>
            </a:r>
            <a:r>
              <a:rPr lang="zh-CN" altLang="en-US" sz="2400">
                <a:solidFill>
                  <a:srgbClr val="FF0000"/>
                </a:solidFill>
              </a:rPr>
              <a:t>链接寄存器r14</a:t>
            </a:r>
            <a:r>
              <a:rPr lang="zh-CN" altLang="en-US" sz="2400"/>
              <a:t>，而不是栈中，返回到调用点由指令MOV pc,lr实现。然而，如果该子程序不是叶子程序，不保存链接寄存器就不能调用其他子程序。如：</a:t>
            </a:r>
            <a:endParaRPr lang="zh-CN" altLang="en-US" sz="2400"/>
          </a:p>
          <a:p>
            <a:pPr marL="0" indent="0">
              <a:buNone/>
            </a:pPr>
            <a:r>
              <a:rPr lang="zh-CN" altLang="en-US" sz="2400"/>
              <a:t>		BL	XYZ		; 调用一个简单的叶子程序</a:t>
            </a:r>
            <a:endParaRPr lang="zh-CN" altLang="en-US" sz="2400"/>
          </a:p>
          <a:p>
            <a:pPr marL="0" indent="0">
              <a:buNone/>
            </a:pPr>
            <a:r>
              <a:rPr lang="zh-CN" altLang="en-US" sz="2400"/>
              <a:t>		.</a:t>
            </a:r>
            <a:endParaRPr lang="zh-CN" altLang="en-US" sz="2400"/>
          </a:p>
          <a:p>
            <a:pPr marL="0" indent="0">
              <a:buNone/>
            </a:pPr>
            <a:r>
              <a:rPr lang="zh-CN" altLang="en-US" sz="2400"/>
              <a:t>		BL	XYZ1		; 调用一个子程序，它会调用一个嵌套的子程序</a:t>
            </a:r>
            <a:endParaRPr lang="zh-CN" altLang="en-US" sz="2400"/>
          </a:p>
          <a:p>
            <a:pPr marL="0" indent="0">
              <a:buNone/>
            </a:pPr>
            <a:r>
              <a:rPr lang="zh-CN" altLang="en-US" sz="2400"/>
              <a:t>		.</a:t>
            </a:r>
            <a:endParaRPr lang="zh-CN" altLang="en-US" sz="2400"/>
          </a:p>
          <a:p>
            <a:pPr marL="0" indent="0">
              <a:buNone/>
            </a:pPr>
            <a:r>
              <a:rPr lang="en-US" altLang="zh-CN" sz="2400"/>
              <a:t>	</a:t>
            </a:r>
            <a:r>
              <a:rPr lang="zh-CN" altLang="en-US" sz="2400"/>
              <a:t>XYZ	…			; 代码（这是叶子程序）</a:t>
            </a:r>
            <a:endParaRPr lang="zh-CN" altLang="en-US" sz="2400"/>
          </a:p>
          <a:p>
            <a:pPr marL="0" indent="0">
              <a:buNone/>
            </a:pPr>
            <a:r>
              <a:rPr lang="zh-CN" altLang="en-US" sz="2400"/>
              <a:t>		.</a:t>
            </a:r>
            <a:endParaRPr lang="zh-CN" altLang="en-US" sz="2400"/>
          </a:p>
          <a:p>
            <a:pPr marL="0" indent="0">
              <a:buNone/>
            </a:pPr>
            <a:r>
              <a:rPr lang="zh-CN" altLang="en-US" sz="2400"/>
              <a:t>		MOV	pc,lr		; 将链接寄存器复制到PC并返回</a:t>
            </a:r>
            <a:endParaRPr lang="zh-CN" altLang="en-US" sz="2400"/>
          </a:p>
          <a:p>
            <a:pPr marL="0" indent="0">
              <a:buNone/>
            </a:pPr>
            <a:r>
              <a:rPr lang="en-US" altLang="zh-CN" sz="2400"/>
              <a:t>	</a:t>
            </a:r>
            <a:r>
              <a:rPr lang="zh-CN" altLang="en-US" sz="2400"/>
              <a:t>XYZ1 	STMFD	sp!,{r0-r4,lr}	; 保存工作寄存器和链接寄存器</a:t>
            </a:r>
            <a:endParaRPr lang="zh-CN" altLang="en-US" sz="2400"/>
          </a:p>
          <a:p>
            <a:pPr marL="0" indent="0">
              <a:buNone/>
            </a:pPr>
            <a:r>
              <a:rPr lang="zh-CN" altLang="en-US" sz="2400"/>
              <a:t>		.</a:t>
            </a:r>
            <a:endParaRPr lang="zh-CN" altLang="en-US" sz="2400"/>
          </a:p>
          <a:p>
            <a:pPr marL="0" indent="0">
              <a:buNone/>
            </a:pPr>
            <a:r>
              <a:rPr lang="zh-CN" altLang="en-US" sz="2400"/>
              <a:t>		BL	XYZ		; 调用XYZ，这会覆盖旧的链接寄存器</a:t>
            </a:r>
            <a:endParaRPr lang="zh-CN" altLang="en-US" sz="2400"/>
          </a:p>
          <a:p>
            <a:pPr marL="0" indent="0">
              <a:buNone/>
            </a:pPr>
            <a:r>
              <a:rPr lang="zh-CN" altLang="en-US" sz="2400"/>
              <a:t>		.</a:t>
            </a:r>
            <a:endParaRPr lang="zh-CN" altLang="en-US" sz="2400"/>
          </a:p>
          <a:p>
            <a:pPr marL="0" indent="0">
              <a:buNone/>
            </a:pPr>
            <a:r>
              <a:rPr lang="zh-CN" altLang="en-US" sz="2400"/>
              <a:t>		LDMFD	sp!,{r0-r4,pc}</a:t>
            </a:r>
            <a:r>
              <a:rPr lang="en-US" altLang="zh-CN" sz="2400"/>
              <a:t>	</a:t>
            </a:r>
            <a:r>
              <a:rPr lang="zh-CN" altLang="en-US" sz="2400"/>
              <a:t>; 恢复寄存器并强制返回</a:t>
            </a:r>
            <a:endParaRPr lang="zh-CN" altLang="en-US" sz="2400"/>
          </a:p>
          <a:p>
            <a:pPr marL="0" indent="0">
              <a:buNone/>
            </a:pPr>
            <a:r>
              <a:rPr lang="zh-CN" altLang="en-US" sz="2400"/>
              <a:t>STMFD和LDMFD分别是ARM的多寄存器入栈和出栈指令，它们分别将一个寄存器块入栈或出栈。</a:t>
            </a:r>
            <a:endParaRPr lang="zh-CN" altLang="en-US" sz="240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3.11数据的大小与排列</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endParaRPr lang="zh-CN" altLang="en-US" sz="2400"/>
          </a:p>
          <a:p>
            <a:pPr marL="0" indent="0">
              <a:buNone/>
            </a:pPr>
            <a:r>
              <a:rPr lang="zh-CN" altLang="en-US" sz="2400"/>
              <a:t>我们对存储器中的</a:t>
            </a:r>
            <a:r>
              <a:rPr lang="zh-CN" altLang="en-US" sz="2400">
                <a:solidFill>
                  <a:srgbClr val="FF0000"/>
                </a:solidFill>
              </a:rPr>
              <a:t>位和字节排列</a:t>
            </a:r>
            <a:r>
              <a:rPr lang="zh-CN" altLang="en-US" sz="2400"/>
              <a:t>（</a:t>
            </a:r>
            <a:r>
              <a:rPr lang="zh-CN" altLang="en-US" sz="2400">
                <a:solidFill>
                  <a:srgbClr val="FF0000"/>
                </a:solidFill>
              </a:rPr>
              <a:t>端格式</a:t>
            </a:r>
            <a:r>
              <a:rPr lang="zh-CN" altLang="en-US" sz="2400"/>
              <a:t>）以及数据元素的访问和处理方法感兴趣。</a:t>
            </a:r>
            <a:endParaRPr lang="zh-CN" altLang="en-US" sz="240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endParaRPr lang="zh-CN" altLang="en-US" sz="2400"/>
          </a:p>
          <a:p>
            <a:pPr marL="0" indent="0">
              <a:buNone/>
            </a:pPr>
            <a:r>
              <a:rPr lang="zh-CN" altLang="en-US" sz="2400"/>
              <a:t>一般认为数据在存储器中的存储方式是一个无关紧要的问题。如，十进制计</a:t>
            </a:r>
            <a:endParaRPr lang="zh-CN" altLang="en-US" sz="2400"/>
          </a:p>
          <a:p>
            <a:pPr marL="0" indent="0">
              <a:buNone/>
            </a:pPr>
            <a:r>
              <a:rPr lang="zh-CN" altLang="en-US" sz="2400"/>
              <a:t>算机按照1、9、8、4或4、8、9、1的顺序保存数据1984。然而，位和字节的</a:t>
            </a:r>
            <a:endParaRPr lang="zh-CN" altLang="en-US" sz="2400"/>
          </a:p>
          <a:p>
            <a:pPr marL="0" indent="0">
              <a:buNone/>
            </a:pPr>
            <a:r>
              <a:rPr lang="zh-CN" altLang="en-US" sz="2400"/>
              <a:t>编号方法会引起使用不同方法存储数据的处理器之间的</a:t>
            </a:r>
            <a:r>
              <a:rPr lang="zh-CN" altLang="en-US" sz="2400">
                <a:solidFill>
                  <a:srgbClr val="FF0000"/>
                </a:solidFill>
              </a:rPr>
              <a:t>不兼容</a:t>
            </a:r>
            <a:r>
              <a:rPr lang="zh-CN" altLang="en-US" sz="2400"/>
              <a:t>。</a:t>
            </a:r>
            <a:endParaRPr lang="zh-CN" altLang="en-US" sz="240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首先来看字节的编码方法，下图显示了如何从0~2</a:t>
            </a:r>
            <a:r>
              <a:rPr lang="zh-CN" altLang="en-US" sz="2400" baseline="30000"/>
              <a:t>n</a:t>
            </a:r>
            <a:r>
              <a:rPr lang="zh-CN" altLang="en-US" sz="2400"/>
              <a:t>-1对存储器中的字节进行编号：</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字编号是通用的，所有计算机都把存储器中第一个字编号为0，最后一个字编码号为2</a:t>
            </a:r>
            <a:r>
              <a:rPr lang="zh-CN" altLang="en-US" sz="2400" baseline="30000"/>
              <a:t>n</a:t>
            </a:r>
            <a:r>
              <a:rPr lang="zh-CN" altLang="en-US" sz="2400"/>
              <a:t>-1，而处理器之间的位编号是不同的。</a:t>
            </a:r>
            <a:endParaRPr lang="zh-CN" altLang="en-US" sz="2400"/>
          </a:p>
        </p:txBody>
      </p:sp>
      <p:pic>
        <p:nvPicPr>
          <p:cNvPr id="88" name="图片 88"/>
          <p:cNvPicPr>
            <a:picLocks noChangeAspect="1"/>
          </p:cNvPicPr>
          <p:nvPr/>
        </p:nvPicPr>
        <p:blipFill>
          <a:blip r:embed="rId1"/>
          <a:stretch>
            <a:fillRect/>
          </a:stretch>
        </p:blipFill>
        <p:spPr>
          <a:xfrm>
            <a:off x="2558415" y="1482090"/>
            <a:ext cx="7201535" cy="3761105"/>
          </a:xfrm>
          <a:prstGeom prst="rect">
            <a:avLst/>
          </a:prstGeom>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r>
              <a:rPr lang="zh-CN" altLang="en-US" sz="2400"/>
              <a:t>下图显示了从右到左的编号，绝大多数微处理器（如ARM、Intel和Freescale）</a:t>
            </a:r>
            <a:endParaRPr lang="zh-CN" altLang="en-US" sz="2400"/>
          </a:p>
          <a:p>
            <a:pPr marL="0" indent="0">
              <a:buNone/>
            </a:pPr>
            <a:r>
              <a:rPr lang="zh-CN" altLang="en-US" sz="2400"/>
              <a:t>都采用</a:t>
            </a:r>
            <a:r>
              <a:rPr lang="zh-CN" altLang="en-US" sz="2400">
                <a:solidFill>
                  <a:srgbClr val="FF0000"/>
                </a:solidFill>
              </a:rPr>
              <a:t>从低位到高位</a:t>
            </a:r>
            <a:r>
              <a:rPr lang="zh-CN" altLang="en-US" sz="2400"/>
              <a:t>，有些微处理器，如PowerPC，则与之相反：</a:t>
            </a:r>
            <a:endParaRPr lang="zh-CN" altLang="en-US" sz="2400"/>
          </a:p>
        </p:txBody>
      </p:sp>
      <p:pic>
        <p:nvPicPr>
          <p:cNvPr id="89" name="图片 89"/>
          <p:cNvPicPr>
            <a:picLocks noChangeAspect="1"/>
          </p:cNvPicPr>
          <p:nvPr/>
        </p:nvPicPr>
        <p:blipFill>
          <a:blip r:embed="rId1"/>
          <a:stretch>
            <a:fillRect/>
          </a:stretch>
        </p:blipFill>
        <p:spPr>
          <a:xfrm>
            <a:off x="2585085" y="2757805"/>
            <a:ext cx="7700010" cy="1805940"/>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下图表明可以使用两种方法对字中的字节编号，要么将最高字节放在字的最</a:t>
            </a:r>
            <a:endParaRPr lang="zh-CN" altLang="en-US" sz="2400"/>
          </a:p>
          <a:p>
            <a:pPr marL="0" indent="0">
              <a:buNone/>
            </a:pPr>
            <a:r>
              <a:rPr lang="zh-CN" altLang="en-US" sz="2400"/>
              <a:t>高位字节地址处，要么将最高字节放在字的最低位字节地址处。如果将</a:t>
            </a:r>
            <a:r>
              <a:rPr lang="zh-CN" altLang="en-US" sz="2400">
                <a:solidFill>
                  <a:srgbClr val="FF0000"/>
                </a:solidFill>
              </a:rPr>
              <a:t>最高</a:t>
            </a:r>
            <a:endParaRPr lang="zh-CN" altLang="en-US" sz="2400">
              <a:solidFill>
                <a:srgbClr val="FF0000"/>
              </a:solidFill>
            </a:endParaRPr>
          </a:p>
          <a:p>
            <a:pPr marL="0" indent="0">
              <a:buNone/>
            </a:pPr>
            <a:r>
              <a:rPr lang="zh-CN" altLang="en-US" sz="2400">
                <a:solidFill>
                  <a:srgbClr val="FF0000"/>
                </a:solidFill>
              </a:rPr>
              <a:t>字节放在最低地址</a:t>
            </a:r>
            <a:r>
              <a:rPr lang="zh-CN" altLang="en-US" sz="2400"/>
              <a:t>，这种顺序叫作</a:t>
            </a:r>
            <a:r>
              <a:rPr lang="zh-CN" altLang="en-US" sz="2400">
                <a:solidFill>
                  <a:srgbClr val="FF0000"/>
                </a:solidFill>
              </a:rPr>
              <a:t>大端格式</a:t>
            </a:r>
            <a:r>
              <a:rPr lang="zh-CN" altLang="en-US" sz="2400"/>
              <a:t>（big endian），如果将</a:t>
            </a:r>
            <a:r>
              <a:rPr lang="zh-CN" altLang="en-US" sz="2400">
                <a:solidFill>
                  <a:srgbClr val="FF0000"/>
                </a:solidFill>
              </a:rPr>
              <a:t>最高字节</a:t>
            </a:r>
            <a:endParaRPr lang="zh-CN" altLang="en-US" sz="2400">
              <a:solidFill>
                <a:srgbClr val="FF0000"/>
              </a:solidFill>
            </a:endParaRPr>
          </a:p>
          <a:p>
            <a:pPr marL="0" indent="0">
              <a:buNone/>
            </a:pPr>
            <a:r>
              <a:rPr lang="zh-CN" altLang="en-US" sz="2400">
                <a:solidFill>
                  <a:srgbClr val="FF0000"/>
                </a:solidFill>
              </a:rPr>
              <a:t>放在最高地址</a:t>
            </a:r>
            <a:r>
              <a:rPr lang="zh-CN" altLang="en-US" sz="2400"/>
              <a:t>，这种顺序叫作</a:t>
            </a:r>
            <a:r>
              <a:rPr lang="zh-CN" altLang="en-US" sz="2400">
                <a:solidFill>
                  <a:srgbClr val="FF0000"/>
                </a:solidFill>
              </a:rPr>
              <a:t>小端格式</a:t>
            </a:r>
            <a:r>
              <a:rPr lang="zh-CN" altLang="en-US" sz="2400"/>
              <a:t>（little endian）：</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Intel微处理器使用小端格式，而Freescale微处理器使用大端格式。</a:t>
            </a:r>
            <a:endParaRPr lang="zh-CN" altLang="en-US" sz="2400"/>
          </a:p>
        </p:txBody>
      </p:sp>
      <p:pic>
        <p:nvPicPr>
          <p:cNvPr id="90" name="图片 90"/>
          <p:cNvPicPr>
            <a:picLocks noChangeAspect="1"/>
          </p:cNvPicPr>
          <p:nvPr/>
        </p:nvPicPr>
        <p:blipFill>
          <a:blip r:embed="rId1"/>
          <a:stretch>
            <a:fillRect/>
          </a:stretch>
        </p:blipFill>
        <p:spPr>
          <a:xfrm>
            <a:off x="1212215" y="2995930"/>
            <a:ext cx="10364470" cy="2369820"/>
          </a:xfrm>
          <a:prstGeom prst="rect">
            <a:avLst/>
          </a:prstGeom>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下图显示了ARM存储器中</a:t>
            </a:r>
            <a:endParaRPr lang="zh-CN" altLang="en-US" sz="2000"/>
          </a:p>
          <a:p>
            <a:pPr marL="0" indent="0">
              <a:buNone/>
            </a:pPr>
            <a:r>
              <a:rPr lang="zh-CN" altLang="en-US" sz="2000"/>
              <a:t>大端和小端的字节组织方</a:t>
            </a:r>
            <a:endParaRPr lang="zh-CN" altLang="en-US" sz="2000"/>
          </a:p>
          <a:p>
            <a:pPr marL="0" indent="0">
              <a:buNone/>
            </a:pPr>
            <a:r>
              <a:rPr lang="zh-CN" altLang="en-US" sz="2000"/>
              <a:t>式，ARM处理器即可以被</a:t>
            </a:r>
            <a:endParaRPr lang="zh-CN" altLang="en-US" sz="2000"/>
          </a:p>
          <a:p>
            <a:pPr marL="0" indent="0">
              <a:buNone/>
            </a:pPr>
            <a:r>
              <a:rPr lang="zh-CN" altLang="en-US" sz="2000"/>
              <a:t>配置为大端格式，也可以</a:t>
            </a:r>
            <a:endParaRPr lang="zh-CN" altLang="en-US" sz="2000"/>
          </a:p>
          <a:p>
            <a:pPr marL="0" indent="0">
              <a:buNone/>
            </a:pPr>
            <a:r>
              <a:rPr lang="zh-CN" altLang="en-US" sz="2000"/>
              <a:t>被配置为小端格式：</a:t>
            </a:r>
            <a:endParaRPr lang="zh-CN" altLang="en-US" sz="2000"/>
          </a:p>
          <a:p>
            <a:pPr marL="0" indent="0">
              <a:buNone/>
            </a:pPr>
            <a:endParaRPr lang="zh-CN" altLang="en-US" sz="2000"/>
          </a:p>
          <a:p>
            <a:pPr marL="0" indent="0">
              <a:buNone/>
            </a:pPr>
            <a:endParaRPr lang="zh-CN" altLang="en-US" sz="2000"/>
          </a:p>
          <a:p>
            <a:pPr marL="0" indent="0">
              <a:buNone/>
            </a:pPr>
            <a:r>
              <a:rPr lang="zh-CN" altLang="en-US" sz="2000"/>
              <a:t>图中使用一些ARM代码</a:t>
            </a:r>
            <a:endParaRPr lang="zh-CN" altLang="en-US" sz="2000"/>
          </a:p>
          <a:p>
            <a:pPr marL="0" indent="0">
              <a:buNone/>
            </a:pPr>
            <a:r>
              <a:rPr lang="zh-CN" altLang="en-US" sz="2000"/>
              <a:t>完成常量处理，两种模</a:t>
            </a:r>
            <a:endParaRPr lang="zh-CN" altLang="en-US" sz="2000"/>
          </a:p>
          <a:p>
            <a:pPr marL="0" indent="0">
              <a:buNone/>
            </a:pPr>
            <a:r>
              <a:rPr lang="zh-CN" altLang="en-US" sz="2000"/>
              <a:t>式下的代码和反编译结</a:t>
            </a:r>
            <a:endParaRPr lang="zh-CN" altLang="en-US" sz="2000"/>
          </a:p>
          <a:p>
            <a:pPr marL="0" indent="0">
              <a:buNone/>
            </a:pPr>
            <a:r>
              <a:rPr lang="zh-CN" altLang="en-US" sz="2000"/>
              <a:t>构完全一样，而b和c图</a:t>
            </a:r>
            <a:endParaRPr lang="zh-CN" altLang="en-US" sz="2000"/>
          </a:p>
          <a:p>
            <a:pPr marL="0" indent="0">
              <a:buNone/>
            </a:pPr>
            <a:r>
              <a:rPr lang="zh-CN" altLang="en-US" sz="2000"/>
              <a:t>里存储器中的代码和数</a:t>
            </a:r>
            <a:endParaRPr lang="zh-CN" altLang="en-US" sz="2000"/>
          </a:p>
          <a:p>
            <a:pPr marL="0" indent="0">
              <a:buNone/>
            </a:pPr>
            <a:r>
              <a:rPr lang="zh-CN" altLang="en-US" sz="2000"/>
              <a:t>据，字节次序是完全不</a:t>
            </a:r>
            <a:endParaRPr lang="zh-CN" altLang="en-US" sz="2000"/>
          </a:p>
          <a:p>
            <a:pPr marL="0" indent="0">
              <a:buNone/>
            </a:pPr>
            <a:r>
              <a:rPr lang="zh-CN" altLang="en-US" sz="2000"/>
              <a:t>同的。</a:t>
            </a:r>
            <a:endParaRPr lang="zh-CN" altLang="en-US" sz="2000"/>
          </a:p>
        </p:txBody>
      </p:sp>
      <p:pic>
        <p:nvPicPr>
          <p:cNvPr id="91" name="图片 91"/>
          <p:cNvPicPr>
            <a:picLocks noChangeAspect="1"/>
          </p:cNvPicPr>
          <p:nvPr/>
        </p:nvPicPr>
        <p:blipFill>
          <a:blip r:embed="rId1"/>
          <a:stretch>
            <a:fillRect/>
          </a:stretch>
        </p:blipFill>
        <p:spPr>
          <a:xfrm>
            <a:off x="3847465" y="975995"/>
            <a:ext cx="6146165" cy="58400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520825"/>
            <a:ext cx="10515600" cy="4656455"/>
          </a:xfrm>
        </p:spPr>
        <p:txBody>
          <a:bodyPr/>
          <a:p>
            <a:pPr marL="0" lvl="0" indent="0">
              <a:buNone/>
            </a:pPr>
            <a:r>
              <a:rPr lang="zh-CN" altLang="en-US"/>
              <a:t>（1）状态图帮助我们解决这个问题：</a:t>
            </a:r>
            <a:endParaRPr lang="zh-CN" altLang="en-US"/>
          </a:p>
        </p:txBody>
      </p:sp>
      <p:pic>
        <p:nvPicPr>
          <p:cNvPr id="9" name="图片 9"/>
          <p:cNvPicPr>
            <a:picLocks noChangeAspect="1"/>
          </p:cNvPicPr>
          <p:nvPr/>
        </p:nvPicPr>
        <p:blipFill>
          <a:blip r:embed="rId1"/>
          <a:stretch>
            <a:fillRect/>
          </a:stretch>
        </p:blipFill>
        <p:spPr>
          <a:xfrm>
            <a:off x="1943100" y="2101850"/>
            <a:ext cx="8679815" cy="4181475"/>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下面讨论ARM存储、处理和访问数据的方法。ARM存储器是</a:t>
            </a:r>
            <a:r>
              <a:rPr lang="zh-CN" altLang="en-US" sz="2000">
                <a:solidFill>
                  <a:srgbClr val="FF0000"/>
                </a:solidFill>
              </a:rPr>
              <a:t>按字节编址</a:t>
            </a:r>
            <a:r>
              <a:rPr lang="zh-CN" altLang="en-US" sz="2000"/>
              <a:t>的，连续的两个32位</a:t>
            </a:r>
            <a:endParaRPr lang="zh-CN" altLang="en-US" sz="2000"/>
          </a:p>
          <a:p>
            <a:pPr marL="0" indent="0">
              <a:buNone/>
            </a:pPr>
            <a:r>
              <a:rPr lang="zh-CN" altLang="en-US" sz="2000"/>
              <a:t>字，地址相差</a:t>
            </a:r>
            <a:r>
              <a:rPr lang="zh-CN" altLang="en-US" sz="2000">
                <a:solidFill>
                  <a:srgbClr val="FF0000"/>
                </a:solidFill>
              </a:rPr>
              <a:t>4个字节</a:t>
            </a:r>
            <a:r>
              <a:rPr lang="zh-CN" altLang="en-US" sz="2000"/>
              <a:t>。</a:t>
            </a:r>
            <a:r>
              <a:rPr lang="zh-CN" altLang="en-US" sz="2000">
                <a:solidFill>
                  <a:srgbClr val="FF0000"/>
                </a:solidFill>
              </a:rPr>
              <a:t>字数据</a:t>
            </a:r>
            <a:r>
              <a:rPr lang="zh-CN" altLang="en-US" sz="2000"/>
              <a:t>必须按照4字节字</a:t>
            </a:r>
            <a:r>
              <a:rPr lang="zh-CN" altLang="en-US" sz="2000">
                <a:solidFill>
                  <a:srgbClr val="FF0000"/>
                </a:solidFill>
              </a:rPr>
              <a:t>边界对齐</a:t>
            </a:r>
            <a:r>
              <a:rPr lang="zh-CN" altLang="en-US" sz="2000"/>
              <a:t>存放。</a:t>
            </a:r>
            <a:endParaRPr lang="zh-CN" altLang="en-US" sz="2000"/>
          </a:p>
          <a:p>
            <a:pPr marL="0" indent="0">
              <a:buNone/>
            </a:pPr>
            <a:endParaRPr lang="zh-CN" altLang="en-US" sz="2000"/>
          </a:p>
          <a:p>
            <a:pPr marL="0" indent="0">
              <a:buNone/>
            </a:pPr>
            <a:r>
              <a:rPr lang="zh-CN" altLang="en-US" sz="2000"/>
              <a:t>任何时候ARM从存储器中取出一条指令，地址的最低两位总是0，即指令地址的格式为</a:t>
            </a:r>
            <a:endParaRPr lang="zh-CN" altLang="en-US" sz="2000"/>
          </a:p>
          <a:p>
            <a:pPr marL="0" indent="0">
              <a:buNone/>
            </a:pPr>
            <a:r>
              <a:rPr lang="zh-CN" altLang="en-US" sz="2000"/>
              <a:t>xxxx,…,xxx00</a:t>
            </a:r>
            <a:r>
              <a:rPr lang="zh-CN" altLang="en-US" sz="2000" baseline="-25000"/>
              <a:t>2</a:t>
            </a:r>
            <a:r>
              <a:rPr lang="zh-CN" altLang="en-US" sz="2000"/>
              <a:t>,它能确保地址是边界对齐的。16位数（半字）按照半字边界地址对齐。</a:t>
            </a:r>
            <a:endParaRPr lang="zh-CN" altLang="en-US" sz="200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下图说明了ARM大端和小端格式的字和半字的边界对齐：</a:t>
            </a:r>
            <a:endParaRPr lang="zh-CN" altLang="en-US" sz="2000"/>
          </a:p>
        </p:txBody>
      </p:sp>
      <p:pic>
        <p:nvPicPr>
          <p:cNvPr id="92" name="图片 92"/>
          <p:cNvPicPr>
            <a:picLocks noChangeAspect="1"/>
          </p:cNvPicPr>
          <p:nvPr/>
        </p:nvPicPr>
        <p:blipFill>
          <a:blip r:embed="rId1"/>
          <a:stretch>
            <a:fillRect/>
          </a:stretch>
        </p:blipFill>
        <p:spPr>
          <a:xfrm>
            <a:off x="2425700" y="1304925"/>
            <a:ext cx="7278370" cy="4037330"/>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一些处理器对8位或16位操作也能设置条件码。如果使用32位处理器进行16位算术操作，必须</a:t>
            </a:r>
            <a:endParaRPr lang="zh-CN" altLang="en-US" sz="2000"/>
          </a:p>
          <a:p>
            <a:pPr marL="0" indent="0">
              <a:buNone/>
            </a:pPr>
            <a:r>
              <a:rPr lang="zh-CN" altLang="en-US" sz="2000"/>
              <a:t>自己检查溢出和进位位。例如，如果在16位</a:t>
            </a:r>
            <a:r>
              <a:rPr lang="zh-CN" altLang="en-US" sz="2000">
                <a:solidFill>
                  <a:srgbClr val="FF0000"/>
                </a:solidFill>
              </a:rPr>
              <a:t>无符号</a:t>
            </a:r>
            <a:r>
              <a:rPr lang="zh-CN" altLang="en-US" sz="2000"/>
              <a:t>数操作期间将r0作为目的操作数，可执行</a:t>
            </a:r>
            <a:endParaRPr lang="zh-CN" altLang="en-US" sz="2000"/>
          </a:p>
          <a:p>
            <a:pPr marL="0" indent="0">
              <a:buNone/>
            </a:pPr>
            <a:r>
              <a:rPr lang="zh-CN" altLang="en-US" sz="2000"/>
              <a:t>MOVS r</a:t>
            </a:r>
            <a:r>
              <a:rPr lang="zh-CN" altLang="en-US" sz="2000" baseline="-25000"/>
              <a:t>temp</a:t>
            </a:r>
            <a:r>
              <a:rPr lang="zh-CN" altLang="en-US" sz="2000"/>
              <a:t>,r0,LSR #16，对第17位检查进位位。该操作把r0右移16位，所以如果第16~31位都</a:t>
            </a:r>
            <a:endParaRPr lang="zh-CN" altLang="en-US" sz="2000"/>
          </a:p>
          <a:p>
            <a:pPr marL="0" indent="0">
              <a:buNone/>
            </a:pPr>
            <a:r>
              <a:rPr lang="zh-CN" altLang="en-US" sz="2000"/>
              <a:t>为0，则存储在临时寄存器里的结果为0且Z位置1，如果有进位，临时寄存器的值非零，则Z位</a:t>
            </a:r>
            <a:endParaRPr lang="zh-CN" altLang="en-US" sz="2000"/>
          </a:p>
          <a:p>
            <a:pPr marL="0" indent="0">
              <a:buNone/>
            </a:pPr>
            <a:r>
              <a:rPr lang="zh-CN" altLang="en-US" sz="2000"/>
              <a:t>清零。</a:t>
            </a:r>
            <a:endParaRPr lang="zh-CN" altLang="en-US" sz="200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当算术操作的结果超出该数表示的范围时，</a:t>
            </a:r>
            <a:r>
              <a:rPr lang="zh-CN" altLang="en-US" sz="2000">
                <a:solidFill>
                  <a:srgbClr val="FF0000"/>
                </a:solidFill>
              </a:rPr>
              <a:t>算术溢出</a:t>
            </a:r>
            <a:r>
              <a:rPr lang="zh-CN" altLang="en-US" sz="2000"/>
              <a:t>发生。</a:t>
            </a:r>
            <a:endParaRPr lang="zh-CN" altLang="en-US" sz="2000"/>
          </a:p>
          <a:p>
            <a:pPr marL="0" indent="0">
              <a:buNone/>
            </a:pPr>
            <a:endParaRPr lang="zh-CN" altLang="en-US" sz="2000"/>
          </a:p>
          <a:p>
            <a:pPr marL="0" indent="0">
              <a:buNone/>
            </a:pPr>
            <a:r>
              <a:rPr lang="zh-CN" altLang="en-US" sz="2000"/>
              <a:t>当两个正数相加符号位为1或当两个负数相加符号位为0，溢出发生。</a:t>
            </a:r>
            <a:endParaRPr lang="zh-CN" altLang="en-US" sz="2000"/>
          </a:p>
          <a:p>
            <a:pPr marL="0" indent="0">
              <a:buNone/>
            </a:pPr>
            <a:endParaRPr lang="zh-CN" altLang="en-US" sz="2000"/>
          </a:p>
          <a:p>
            <a:pPr marL="0" indent="0">
              <a:buNone/>
            </a:pPr>
            <a:r>
              <a:rPr lang="zh-CN" altLang="en-US" sz="2000"/>
              <a:t>如果32位寄存器里有一个16位，要进行32位</a:t>
            </a:r>
            <a:r>
              <a:rPr lang="zh-CN" altLang="en-US" sz="2000">
                <a:solidFill>
                  <a:srgbClr val="FF0000"/>
                </a:solidFill>
              </a:rPr>
              <a:t>算术操作</a:t>
            </a:r>
            <a:r>
              <a:rPr lang="zh-CN" altLang="en-US" sz="2000"/>
              <a:t>，则ARM从</a:t>
            </a:r>
            <a:r>
              <a:rPr lang="zh-CN" altLang="en-US" sz="2000">
                <a:solidFill>
                  <a:srgbClr val="FF0000"/>
                </a:solidFill>
              </a:rPr>
              <a:t>第31位</a:t>
            </a:r>
            <a:r>
              <a:rPr lang="zh-CN" altLang="en-US" sz="2000"/>
              <a:t>的状态检测溢出，如</a:t>
            </a:r>
            <a:endParaRPr lang="zh-CN" altLang="en-US" sz="2000"/>
          </a:p>
          <a:p>
            <a:pPr marL="0" indent="0">
              <a:buNone/>
            </a:pPr>
            <a:r>
              <a:rPr lang="zh-CN" altLang="en-US" sz="2000"/>
              <a:t>果对16位算术操作，则必须从</a:t>
            </a:r>
            <a:r>
              <a:rPr lang="zh-CN" altLang="en-US" sz="2000">
                <a:solidFill>
                  <a:srgbClr val="FF0000"/>
                </a:solidFill>
              </a:rPr>
              <a:t>第15位</a:t>
            </a:r>
            <a:r>
              <a:rPr lang="zh-CN" altLang="en-US" sz="2000"/>
              <a:t>的状态检测溢出。</a:t>
            </a:r>
            <a:endParaRPr lang="zh-CN" altLang="en-US" sz="200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考虑如下4个使用32位算术操作进行16位加法的例子：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可以用下面的代码检测算术溢出，如果数在范围内，则将Z位置为1：</a:t>
            </a:r>
            <a:endParaRPr lang="zh-CN" altLang="en-US" sz="2000"/>
          </a:p>
          <a:p>
            <a:pPr marL="0" indent="0">
              <a:buNone/>
            </a:pPr>
            <a:r>
              <a:rPr lang="zh-CN" altLang="en-US" sz="2000"/>
              <a:t>	MOVS	r1,r0, ASR #15  	; r0右移15位后放入r1</a:t>
            </a:r>
            <a:endParaRPr lang="zh-CN" altLang="en-US" sz="2000"/>
          </a:p>
          <a:p>
            <a:pPr marL="0" indent="0">
              <a:buNone/>
            </a:pPr>
            <a:r>
              <a:rPr lang="zh-CN" altLang="en-US" sz="2000"/>
              <a:t>	CMNNE	r1,#1		; 如果前一个指令将Z位置0，则执行，</a:t>
            </a:r>
            <a:endParaRPr lang="zh-CN" altLang="en-US" sz="2000"/>
          </a:p>
          <a:p>
            <a:pPr marL="0" indent="0">
              <a:buNone/>
            </a:pPr>
            <a:r>
              <a:rPr lang="en-US" altLang="zh-CN" sz="2000"/>
              <a:t>				; </a:t>
            </a:r>
            <a:r>
              <a:rPr lang="zh-CN" altLang="en-US" sz="2000"/>
              <a:t>该操作比较r1和-1，即测试r1是否为1111…1111（全1）</a:t>
            </a:r>
            <a:endParaRPr lang="zh-CN" altLang="en-US" sz="2000"/>
          </a:p>
        </p:txBody>
      </p:sp>
      <p:pic>
        <p:nvPicPr>
          <p:cNvPr id="94" name="图片 94"/>
          <p:cNvPicPr>
            <a:picLocks noChangeAspect="1"/>
          </p:cNvPicPr>
          <p:nvPr/>
        </p:nvPicPr>
        <p:blipFill>
          <a:blip r:embed="rId1"/>
          <a:stretch>
            <a:fillRect/>
          </a:stretch>
        </p:blipFill>
        <p:spPr>
          <a:xfrm>
            <a:off x="2372995" y="1359535"/>
            <a:ext cx="6924675" cy="1539875"/>
          </a:xfrm>
          <a:prstGeom prst="rect">
            <a:avLst/>
          </a:prstGeom>
        </p:spPr>
      </p:pic>
      <p:pic>
        <p:nvPicPr>
          <p:cNvPr id="95" name="图片 95"/>
          <p:cNvPicPr>
            <a:picLocks noChangeAspect="1"/>
          </p:cNvPicPr>
          <p:nvPr/>
        </p:nvPicPr>
        <p:blipFill>
          <a:blip r:embed="rId2"/>
          <a:stretch>
            <a:fillRect/>
          </a:stretch>
        </p:blipFill>
        <p:spPr>
          <a:xfrm>
            <a:off x="2352040" y="3117215"/>
            <a:ext cx="6833870" cy="1563370"/>
          </a:xfrm>
          <a:prstGeom prst="rect">
            <a:avLst/>
          </a:prstGeom>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考虑下面4个例子代码的作用：</a:t>
            </a:r>
            <a:endParaRPr lang="zh-CN" altLang="en-US" sz="2000"/>
          </a:p>
          <a:p>
            <a:pPr marL="0" indent="0">
              <a:buNone/>
            </a:pPr>
            <a:endParaRPr lang="zh-CN" altLang="en-US" sz="2000"/>
          </a:p>
          <a:p>
            <a:pPr marL="0" indent="0">
              <a:buNone/>
            </a:pPr>
            <a:r>
              <a:rPr lang="zh-CN" altLang="en-US" sz="2000"/>
              <a:t>例1</a:t>
            </a:r>
            <a:r>
              <a:rPr lang="en-US" altLang="zh-CN" sz="2000"/>
              <a:t>	</a:t>
            </a:r>
            <a:r>
              <a:rPr lang="zh-CN" altLang="en-US" sz="2000"/>
              <a:t>MOVS	r1,r0,ASR #15	; r</a:t>
            </a:r>
            <a:r>
              <a:rPr lang="en-US" altLang="zh-CN" sz="2000"/>
              <a:t>0</a:t>
            </a:r>
            <a:r>
              <a:rPr lang="zh-CN" altLang="en-US" sz="2000"/>
              <a:t>=0000000000000000  011101000000000，Z位为1</a:t>
            </a:r>
            <a:endParaRPr lang="zh-CN" altLang="en-US" sz="2000"/>
          </a:p>
          <a:p>
            <a:pPr marL="0" indent="0">
              <a:buNone/>
            </a:pPr>
            <a:r>
              <a:rPr lang="zh-CN" altLang="en-US" sz="2000"/>
              <a:t>	CMNNE	r1,#1		; 因为Z位为1，该指令不执行，Z位继续为1则无溢出		</a:t>
            </a:r>
            <a:endParaRPr lang="zh-CN" altLang="en-US" sz="2000"/>
          </a:p>
          <a:p>
            <a:pPr marL="0" indent="0">
              <a:buNone/>
            </a:pPr>
            <a:r>
              <a:rPr lang="zh-CN" altLang="en-US" sz="2000"/>
              <a:t>例2</a:t>
            </a:r>
            <a:r>
              <a:rPr lang="en-US" altLang="zh-CN" sz="2000"/>
              <a:t>	</a:t>
            </a:r>
            <a:r>
              <a:rPr lang="zh-CN" altLang="en-US" sz="2000"/>
              <a:t>MOVS	r1,r0,ASR #15 	; r</a:t>
            </a:r>
            <a:r>
              <a:rPr lang="en-US" altLang="zh-CN" sz="2000"/>
              <a:t>0</a:t>
            </a:r>
            <a:r>
              <a:rPr lang="zh-CN" altLang="en-US" sz="2000"/>
              <a:t> =1111111111111111  100101000000000，Z位为0</a:t>
            </a:r>
            <a:endParaRPr lang="zh-CN" altLang="en-US" sz="2000"/>
          </a:p>
          <a:p>
            <a:pPr marL="0" indent="0">
              <a:buNone/>
            </a:pPr>
            <a:r>
              <a:rPr lang="en-US" altLang="zh-CN" sz="2000"/>
              <a:t>	</a:t>
            </a:r>
            <a:r>
              <a:rPr lang="zh-CN" altLang="en-US" sz="2000"/>
              <a:t>CMNNE	r1,#1		; 因为Z位为0，该指令执行，Z位被置1则无溢出</a:t>
            </a:r>
            <a:endParaRPr lang="zh-CN" altLang="en-US" sz="2000"/>
          </a:p>
          <a:p>
            <a:pPr marL="0" indent="0">
              <a:buNone/>
            </a:pPr>
            <a:endParaRPr lang="zh-CN" altLang="en-US" sz="2000"/>
          </a:p>
          <a:p>
            <a:pPr marL="0" indent="0">
              <a:buNone/>
            </a:pPr>
            <a:r>
              <a:rPr lang="zh-CN" altLang="en-US" sz="2000"/>
              <a:t>例3	MOVS	r1,r0,ASR #15	; r</a:t>
            </a:r>
            <a:r>
              <a:rPr lang="en-US" altLang="zh-CN" sz="2000"/>
              <a:t>0</a:t>
            </a:r>
            <a:r>
              <a:rPr lang="zh-CN" altLang="en-US" sz="2000"/>
              <a:t>=0000000000000000  1101010000000000，Z位为0</a:t>
            </a:r>
            <a:endParaRPr lang="zh-CN" altLang="en-US" sz="2000"/>
          </a:p>
          <a:p>
            <a:pPr marL="0" indent="0">
              <a:buNone/>
            </a:pPr>
            <a:r>
              <a:rPr lang="en-US" altLang="zh-CN" sz="2000"/>
              <a:t>	</a:t>
            </a:r>
            <a:r>
              <a:rPr lang="zh-CN" altLang="en-US" sz="2000"/>
              <a:t>CMNNE	r1,#1		; 因为Z位为0,   该指令执行，Z位继续为0则溢出</a:t>
            </a:r>
            <a:endParaRPr lang="zh-CN" altLang="en-US" sz="2000"/>
          </a:p>
          <a:p>
            <a:pPr marL="0" indent="0">
              <a:buNone/>
            </a:pPr>
            <a:endParaRPr lang="zh-CN" altLang="en-US" sz="2000"/>
          </a:p>
          <a:p>
            <a:pPr marL="0" indent="0">
              <a:buNone/>
            </a:pPr>
            <a:r>
              <a:rPr lang="zh-CN" altLang="en-US" sz="2000"/>
              <a:t>例4</a:t>
            </a:r>
            <a:r>
              <a:rPr lang="en-US" altLang="zh-CN" sz="2000"/>
              <a:t>	</a:t>
            </a:r>
            <a:r>
              <a:rPr lang="zh-CN" altLang="en-US" sz="2000"/>
              <a:t>MOVS 	r1,r0,ASR #15	; r</a:t>
            </a:r>
            <a:r>
              <a:rPr lang="en-US" altLang="zh-CN" sz="2000"/>
              <a:t>0</a:t>
            </a:r>
            <a:r>
              <a:rPr lang="zh-CN" altLang="en-US" sz="2000"/>
              <a:t>=1111111111111111  01010100000000</a:t>
            </a:r>
            <a:r>
              <a:rPr lang="en-US" altLang="zh-CN" sz="2000"/>
              <a:t>0</a:t>
            </a:r>
            <a:r>
              <a:rPr lang="zh-CN" altLang="en-US" sz="2000"/>
              <a:t>0，Z位为0</a:t>
            </a:r>
            <a:endParaRPr lang="zh-CN" altLang="en-US" sz="2000"/>
          </a:p>
          <a:p>
            <a:pPr marL="0" indent="0">
              <a:buNone/>
            </a:pPr>
            <a:r>
              <a:rPr lang="zh-CN" altLang="en-US" sz="2000"/>
              <a:t>	CMNNE	r1,#1		; 因为Z位为0，该指令执行，Z位继续为0则溢出</a:t>
            </a:r>
            <a:endParaRPr lang="zh-CN" altLang="en-US" sz="200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endParaRPr lang="zh-CN" altLang="en-US" sz="2000"/>
          </a:p>
          <a:p>
            <a:pPr marL="0" indent="0">
              <a:buNone/>
            </a:pPr>
            <a:r>
              <a:rPr lang="zh-CN" altLang="en-US" sz="2000"/>
              <a:t>当考虑</a:t>
            </a:r>
            <a:r>
              <a:rPr lang="zh-CN" altLang="en-US" sz="2000">
                <a:solidFill>
                  <a:srgbClr val="FF0000"/>
                </a:solidFill>
              </a:rPr>
              <a:t>对齐</a:t>
            </a:r>
            <a:r>
              <a:rPr lang="zh-CN" altLang="en-US" sz="2000"/>
              <a:t>（即字对齐，就是字的地址为其大小的整数倍）和端格式时，问题会变得更加复</a:t>
            </a:r>
            <a:endParaRPr lang="zh-CN" altLang="en-US" sz="2000"/>
          </a:p>
          <a:p>
            <a:pPr marL="0" indent="0">
              <a:buNone/>
            </a:pPr>
            <a:r>
              <a:rPr lang="zh-CN" altLang="en-US" sz="2000"/>
              <a:t>杂。例如，要加载一个16位的半字到寄存器，而且编写程序时就不知道数据的对齐情况（即</a:t>
            </a:r>
            <a:endParaRPr lang="zh-CN" altLang="en-US" sz="2000"/>
          </a:p>
          <a:p>
            <a:pPr marL="0" indent="0">
              <a:buNone/>
            </a:pPr>
            <a:r>
              <a:rPr lang="zh-CN" altLang="en-US" sz="2000"/>
              <a:t>不知道程序运行时指针是奇数还是偶数）。</a:t>
            </a:r>
            <a:endParaRPr lang="zh-CN" altLang="en-US" sz="200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下面代码段通过两次字节访问来读取一个无符号半字，然后拼接成数据。寄存器r2指向第一</a:t>
            </a:r>
            <a:endParaRPr lang="zh-CN" altLang="en-US" sz="2000"/>
          </a:p>
          <a:p>
            <a:pPr marL="0" indent="0">
              <a:buNone/>
            </a:pPr>
            <a:r>
              <a:rPr lang="zh-CN" altLang="en-US" sz="2000"/>
              <a:t>个字节，寄存器r0接收半字，寄存器r1用作中间结果暂存器：</a:t>
            </a:r>
            <a:endParaRPr lang="zh-CN" altLang="en-US" sz="2000"/>
          </a:p>
          <a:p>
            <a:pPr marL="0" indent="0">
              <a:buNone/>
            </a:pPr>
            <a:r>
              <a:rPr lang="zh-CN" altLang="en-US" sz="2000"/>
              <a:t>		LDRB	r0,[r2,#0]		; 读r2所指的字节</a:t>
            </a:r>
            <a:endParaRPr lang="zh-CN" altLang="en-US" sz="2000"/>
          </a:p>
          <a:p>
            <a:pPr marL="0" indent="0">
              <a:buNone/>
            </a:pPr>
            <a:r>
              <a:rPr lang="zh-CN" altLang="en-US" sz="2000"/>
              <a:t>		LDRB	r1,[r2,#1]		; 读第二个字节</a:t>
            </a:r>
            <a:endParaRPr lang="zh-CN" altLang="en-US" sz="2000"/>
          </a:p>
          <a:p>
            <a:pPr marL="0" indent="0">
              <a:buNone/>
            </a:pPr>
            <a:r>
              <a:rPr lang="zh-CN" altLang="en-US" sz="2000"/>
              <a:t>		ORR	r0,r0,r1,LSL #8	</a:t>
            </a:r>
            <a:r>
              <a:rPr lang="en-US" altLang="zh-CN" sz="2000"/>
              <a:t>	</a:t>
            </a:r>
            <a:r>
              <a:rPr lang="zh-CN" altLang="en-US" sz="2000"/>
              <a:t>; 拼接两个字节</a:t>
            </a:r>
            <a:endParaRPr lang="zh-CN" altLang="en-US" sz="2000"/>
          </a:p>
          <a:p>
            <a:pPr marL="0" indent="0">
              <a:buNone/>
            </a:pPr>
            <a:endParaRPr lang="zh-CN" altLang="en-US" sz="2000"/>
          </a:p>
          <a:p>
            <a:pPr marL="0" indent="0">
              <a:buNone/>
            </a:pPr>
            <a:r>
              <a:rPr lang="zh-CN" altLang="en-US" sz="2000"/>
              <a:t>逻辑ORR指令把r1中的字节放到高地址，就是将其左移8位，然后和r0中的低地址字节拼接在</a:t>
            </a:r>
            <a:endParaRPr lang="zh-CN" altLang="en-US" sz="2000"/>
          </a:p>
          <a:p>
            <a:pPr marL="0" indent="0">
              <a:buNone/>
            </a:pPr>
            <a:r>
              <a:rPr lang="zh-CN" altLang="en-US" sz="2000"/>
              <a:t>一起。由于低地址字节构成了寄存器的低位，这是一种小端移动，等价的大端移动代码如下：</a:t>
            </a:r>
            <a:endParaRPr lang="zh-CN" altLang="en-US" sz="2000"/>
          </a:p>
          <a:p>
            <a:pPr marL="0" indent="0">
              <a:buNone/>
            </a:pPr>
            <a:r>
              <a:rPr lang="zh-CN" altLang="en-US" sz="2000"/>
              <a:t>		LDRB	r0,[r2,#0]		; 读r2所指的字节</a:t>
            </a:r>
            <a:endParaRPr lang="zh-CN" altLang="en-US" sz="2000"/>
          </a:p>
          <a:p>
            <a:pPr marL="0" indent="0">
              <a:buNone/>
            </a:pPr>
            <a:r>
              <a:rPr lang="zh-CN" altLang="en-US" sz="2000"/>
              <a:t>		LDRB	r</a:t>
            </a:r>
            <a:r>
              <a:rPr lang="en-US" altLang="zh-CN" sz="2000"/>
              <a:t>1</a:t>
            </a:r>
            <a:r>
              <a:rPr lang="zh-CN" altLang="en-US" sz="2000"/>
              <a:t>,[r2,#1]		; 读第二个字节</a:t>
            </a:r>
            <a:endParaRPr lang="zh-CN" altLang="en-US" sz="2000"/>
          </a:p>
          <a:p>
            <a:pPr marL="0" indent="0">
              <a:buNone/>
            </a:pPr>
            <a:r>
              <a:rPr lang="zh-CN" altLang="en-US" sz="2000"/>
              <a:t>		ORR	r0,r1,r0,LSL #8	</a:t>
            </a:r>
            <a:r>
              <a:rPr lang="en-US" altLang="zh-CN" sz="2000"/>
              <a:t>	</a:t>
            </a:r>
            <a:r>
              <a:rPr lang="zh-CN" altLang="en-US" sz="2000"/>
              <a:t>; 拼接两个字节</a:t>
            </a:r>
            <a:endParaRPr lang="zh-CN" altLang="en-US" sz="2000"/>
          </a:p>
          <a:p>
            <a:pPr marL="0" indent="0">
              <a:buNone/>
            </a:pPr>
            <a:endParaRPr lang="zh-CN" altLang="en-US" sz="2000"/>
          </a:p>
          <a:p>
            <a:pPr marL="0" indent="0">
              <a:buNone/>
            </a:pPr>
            <a:r>
              <a:rPr lang="en-US" altLang="zh-CN" sz="2000"/>
              <a:t>	</a:t>
            </a:r>
            <a:r>
              <a:rPr lang="zh-CN" altLang="en-US" sz="2000"/>
              <a:t>拼接前必须将低地址字节向左移动。</a:t>
            </a:r>
            <a:endParaRPr lang="zh-CN" altLang="en-US" sz="200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从</a:t>
            </a:r>
            <a:r>
              <a:rPr lang="zh-CN" altLang="en-US" sz="2000">
                <a:solidFill>
                  <a:srgbClr val="FF0000"/>
                </a:solidFill>
              </a:rPr>
              <a:t>任意对齐</a:t>
            </a:r>
            <a:r>
              <a:rPr lang="zh-CN" altLang="en-US" sz="2000"/>
              <a:t>的地址处加载32位字数据更加复杂，如下面代码，假设字数据地址在r0中，操作</a:t>
            </a:r>
            <a:endParaRPr lang="zh-CN" altLang="en-US" sz="2000"/>
          </a:p>
          <a:p>
            <a:pPr marL="0" indent="0">
              <a:buNone/>
            </a:pPr>
            <a:r>
              <a:rPr lang="zh-CN" altLang="en-US" sz="2000"/>
              <a:t>模式为小端格式，且结果保存在r1中。</a:t>
            </a:r>
            <a:endParaRPr lang="zh-CN" altLang="en-US" sz="2000"/>
          </a:p>
          <a:p>
            <a:pPr marL="0" indent="0">
              <a:buNone/>
            </a:pPr>
            <a:r>
              <a:rPr lang="zh-CN" altLang="en-US" sz="2000"/>
              <a:t>如果字按照</a:t>
            </a:r>
            <a:r>
              <a:rPr lang="zh-CN" altLang="en-US" sz="2000">
                <a:solidFill>
                  <a:srgbClr val="FF0000"/>
                </a:solidFill>
              </a:rPr>
              <a:t>字边界地址对齐</a:t>
            </a:r>
            <a:r>
              <a:rPr lang="zh-CN" altLang="en-US" sz="2000"/>
              <a:t>，则可简单写出指令LDR r1,[r0]。然而，必须从存储器中取出两个</a:t>
            </a:r>
            <a:endParaRPr lang="zh-CN" altLang="en-US" sz="2000"/>
          </a:p>
          <a:p>
            <a:pPr marL="0" indent="0">
              <a:buNone/>
            </a:pPr>
            <a:r>
              <a:rPr lang="zh-CN" altLang="en-US" sz="2000"/>
              <a:t>字，然后根据实际的对齐格式将它们的字节拼接成一个字：</a:t>
            </a:r>
            <a:endParaRPr lang="zh-CN" altLang="en-US" sz="2000"/>
          </a:p>
          <a:p>
            <a:pPr marL="0" indent="0">
              <a:buNone/>
            </a:pPr>
            <a:r>
              <a:rPr lang="zh-CN" altLang="en-US" sz="2000"/>
              <a:t>		BIC	r2,r0,#3		; 取出地址，屏蔽掉第0~1位</a:t>
            </a:r>
            <a:endParaRPr lang="zh-CN" altLang="en-US" sz="2000"/>
          </a:p>
          <a:p>
            <a:pPr marL="0" indent="0">
              <a:buNone/>
            </a:pPr>
            <a:r>
              <a:rPr lang="zh-CN" altLang="en-US" sz="2000"/>
              <a:t>		LDMIA	r2,{r1,r3}	; 将包含该字的64位数加载到寄存器r1和r3中</a:t>
            </a:r>
            <a:endParaRPr lang="zh-CN" altLang="en-US" sz="2000"/>
          </a:p>
          <a:p>
            <a:pPr marL="0" indent="0">
              <a:buNone/>
            </a:pPr>
            <a:r>
              <a:rPr lang="zh-CN" altLang="en-US" sz="2000"/>
              <a:t>		AND	r2,r0,#3		; 现在按字节对齐（在字中的偏移量）</a:t>
            </a:r>
            <a:endParaRPr lang="zh-CN" altLang="en-US" sz="2000"/>
          </a:p>
          <a:p>
            <a:pPr marL="0" indent="0">
              <a:buNone/>
            </a:pPr>
            <a:r>
              <a:rPr lang="zh-CN" altLang="en-US" sz="2000"/>
              <a:t>		MOVS	r2,r2,LSL #3	; 现在按位对齐（偏移）</a:t>
            </a:r>
            <a:endParaRPr lang="zh-CN" altLang="en-US" sz="2000"/>
          </a:p>
          <a:p>
            <a:pPr marL="0" indent="0">
              <a:buNone/>
            </a:pPr>
            <a:r>
              <a:rPr lang="zh-CN" altLang="en-US" sz="2000"/>
              <a:t>		MOVNE	r1,r1,LSR r2	; 从低32位中读数据</a:t>
            </a:r>
            <a:endParaRPr lang="zh-CN" altLang="en-US" sz="2000"/>
          </a:p>
          <a:p>
            <a:pPr marL="0" indent="0">
              <a:buNone/>
            </a:pPr>
            <a:r>
              <a:rPr lang="zh-CN" altLang="en-US" sz="2000"/>
              <a:t>		RSBNE	r2,r2,#32	; 余下的偏移量：32-偏移量</a:t>
            </a:r>
            <a:endParaRPr lang="zh-CN" altLang="en-US" sz="2000"/>
          </a:p>
          <a:p>
            <a:pPr marL="0" indent="0">
              <a:buNone/>
            </a:pPr>
            <a:r>
              <a:rPr lang="zh-CN" altLang="en-US" sz="2000"/>
              <a:t>		ORRNE	r</a:t>
            </a:r>
            <a:r>
              <a:rPr lang="en-US" altLang="zh-CN" sz="2000"/>
              <a:t>1</a:t>
            </a:r>
            <a:r>
              <a:rPr lang="zh-CN" altLang="en-US" sz="2000"/>
              <a:t>,r</a:t>
            </a:r>
            <a:r>
              <a:rPr lang="en-US" altLang="zh-CN" sz="2000"/>
              <a:t>1</a:t>
            </a:r>
            <a:r>
              <a:rPr lang="zh-CN" altLang="en-US" sz="2000"/>
              <a:t>,r3, LSL r2	; 获得高32位，并和低位组合在一起</a:t>
            </a:r>
            <a:endParaRPr lang="zh-CN" altLang="en-US" sz="2000"/>
          </a:p>
          <a:p>
            <a:pPr marL="0" indent="0">
              <a:buNone/>
            </a:pPr>
            <a:endParaRPr lang="zh-CN" altLang="en-US" sz="2000"/>
          </a:p>
          <a:p>
            <a:pPr marL="0" indent="0">
              <a:buNone/>
            </a:pPr>
            <a:r>
              <a:rPr lang="zh-CN" altLang="en-US" sz="2000">
                <a:solidFill>
                  <a:srgbClr val="FF0000"/>
                </a:solidFill>
              </a:rPr>
              <a:t>BIC（位清除）指令</a:t>
            </a:r>
            <a:r>
              <a:rPr lang="zh-CN" altLang="en-US" sz="2000"/>
              <a:t>，将r0中的位和操作数#3的</a:t>
            </a:r>
            <a:r>
              <a:rPr lang="zh-CN" altLang="en-US" sz="2000">
                <a:solidFill>
                  <a:srgbClr val="FF0000"/>
                </a:solidFill>
              </a:rPr>
              <a:t>反码</a:t>
            </a:r>
            <a:r>
              <a:rPr lang="zh-CN" altLang="en-US" sz="2000"/>
              <a:t>按位进行逻辑“</a:t>
            </a:r>
            <a:r>
              <a:rPr lang="zh-CN" altLang="en-US" sz="2000">
                <a:solidFill>
                  <a:srgbClr val="FF0000"/>
                </a:solidFill>
              </a:rPr>
              <a:t>与”运算</a:t>
            </a:r>
            <a:r>
              <a:rPr lang="zh-CN" altLang="en-US" sz="2000"/>
              <a:t>。</a:t>
            </a:r>
            <a:endParaRPr lang="zh-CN" altLang="en-US" sz="2000"/>
          </a:p>
          <a:p>
            <a:pPr marL="0" indent="0">
              <a:buNone/>
            </a:pPr>
            <a:r>
              <a:rPr lang="zh-CN" altLang="en-US" sz="2000">
                <a:solidFill>
                  <a:srgbClr val="FF0000"/>
                </a:solidFill>
              </a:rPr>
              <a:t>RSB指令</a:t>
            </a:r>
            <a:r>
              <a:rPr lang="zh-CN" altLang="en-US" sz="2000"/>
              <a:t>，逆向减法指令，即#32 – r2</a:t>
            </a:r>
            <a:endParaRPr lang="zh-CN" altLang="en-US" sz="200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下图描述了将</a:t>
            </a:r>
            <a:r>
              <a:rPr lang="zh-CN" altLang="en-US" sz="2000">
                <a:solidFill>
                  <a:srgbClr val="FF0000"/>
                </a:solidFill>
              </a:rPr>
              <a:t>未对齐</a:t>
            </a:r>
            <a:r>
              <a:rPr lang="zh-CN" altLang="en-US" sz="2000"/>
              <a:t>的</a:t>
            </a:r>
            <a:r>
              <a:rPr lang="zh-CN" altLang="en-US" sz="2000">
                <a:solidFill>
                  <a:srgbClr val="FF0000"/>
                </a:solidFill>
              </a:rPr>
              <a:t>小端格式</a:t>
            </a:r>
            <a:r>
              <a:rPr lang="zh-CN" altLang="en-US" sz="2000"/>
              <a:t>字数据加载到存储器中</a:t>
            </a:r>
            <a:r>
              <a:rPr lang="zh-CN" altLang="en-US" sz="2000">
                <a:solidFill>
                  <a:srgbClr val="FF0000"/>
                </a:solidFill>
              </a:rPr>
              <a:t>字节地址为5</a:t>
            </a:r>
            <a:r>
              <a:rPr lang="zh-CN" altLang="en-US" sz="2000"/>
              <a:t>的情形：</a:t>
            </a:r>
            <a:endParaRPr lang="zh-CN" altLang="en-US" sz="2000"/>
          </a:p>
        </p:txBody>
      </p:sp>
      <p:pic>
        <p:nvPicPr>
          <p:cNvPr id="188" name="图片 188"/>
          <p:cNvPicPr>
            <a:picLocks noChangeAspect="1"/>
          </p:cNvPicPr>
          <p:nvPr>
            <p:custDataLst>
              <p:tags r:id="rId1"/>
            </p:custDataLst>
          </p:nvPr>
        </p:nvPicPr>
        <p:blipFill>
          <a:blip r:embed="rId2"/>
          <a:stretch>
            <a:fillRect/>
          </a:stretch>
        </p:blipFill>
        <p:spPr>
          <a:xfrm>
            <a:off x="2209800" y="1563370"/>
            <a:ext cx="7772400" cy="46069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798320"/>
            <a:ext cx="10515600" cy="4378960"/>
          </a:xfrm>
        </p:spPr>
        <p:txBody>
          <a:bodyPr/>
          <a:p>
            <a:pPr marL="0" lvl="0" indent="0">
              <a:buNone/>
            </a:pPr>
            <a:r>
              <a:rPr lang="zh-CN" altLang="en-US"/>
              <a:t>对于一个数字系统，当一个特定事件（如时钟脉冲）发生时，它将从一个状态转换为另外一个状态。</a:t>
            </a:r>
            <a:endParaRPr lang="zh-CN" altLang="en-US"/>
          </a:p>
          <a:p>
            <a:pPr marL="0" lvl="0" indent="0">
              <a:buNone/>
            </a:pPr>
            <a:endParaRPr lang="zh-CN" altLang="en-US"/>
          </a:p>
          <a:p>
            <a:pPr marL="0" lvl="0" indent="0">
              <a:buNone/>
            </a:pPr>
            <a:r>
              <a:rPr lang="zh-CN" altLang="en-US"/>
              <a:t>图中有两个状态，分别是“在同一序列中”和“不在同一序列中”，每当从数串中读出一个新元素，都会</a:t>
            </a:r>
            <a:r>
              <a:rPr lang="zh-CN" altLang="en-US">
                <a:solidFill>
                  <a:srgbClr val="FF0000"/>
                </a:solidFill>
              </a:rPr>
              <a:t>发生状态转换</a:t>
            </a:r>
            <a:r>
              <a:rPr lang="zh-CN" altLang="en-US"/>
              <a:t>。</a:t>
            </a:r>
            <a:endParaRPr lang="zh-CN" alt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endParaRPr lang="zh-CN" altLang="en-US" sz="2000"/>
          </a:p>
          <a:p>
            <a:pPr marL="0" indent="0">
              <a:buNone/>
            </a:pPr>
            <a:r>
              <a:rPr lang="zh-CN" altLang="en-US" sz="2000"/>
              <a:t>进一步分析代码：</a:t>
            </a:r>
            <a:endParaRPr lang="zh-CN" altLang="en-US" sz="2000"/>
          </a:p>
          <a:p>
            <a:pPr marL="0" indent="0">
              <a:buNone/>
            </a:pPr>
            <a:r>
              <a:rPr lang="zh-CN" altLang="en-US" sz="2000"/>
              <a:t>					; r0初始化为5</a:t>
            </a:r>
            <a:endParaRPr lang="zh-CN" altLang="en-US" sz="2000"/>
          </a:p>
          <a:p>
            <a:pPr marL="0" indent="0">
              <a:buNone/>
            </a:pPr>
            <a:r>
              <a:rPr lang="zh-CN" altLang="en-US" sz="2000"/>
              <a:t>		BIC	r2,r0,#3		; r2为(000101 AND (NOT 000011)) = 000100</a:t>
            </a:r>
            <a:endParaRPr lang="zh-CN" altLang="en-US" sz="2000"/>
          </a:p>
          <a:p>
            <a:pPr marL="0" indent="0">
              <a:buNone/>
            </a:pPr>
            <a:r>
              <a:rPr lang="zh-CN" altLang="en-US" sz="2000"/>
              <a:t>		LDMIA	r2,{r1,r3}	; 将包含该字的64位数加载到寄存器r1和r3中</a:t>
            </a:r>
            <a:endParaRPr lang="zh-CN" altLang="en-US" sz="2000"/>
          </a:p>
          <a:p>
            <a:pPr marL="0" indent="0">
              <a:buNone/>
            </a:pPr>
            <a:r>
              <a:rPr lang="zh-CN" altLang="en-US" sz="2000"/>
              <a:t>					</a:t>
            </a:r>
            <a:endParaRPr lang="zh-CN" altLang="en-US" sz="2000"/>
          </a:p>
          <a:p>
            <a:pPr marL="0" indent="0">
              <a:buNone/>
            </a:pPr>
            <a:r>
              <a:rPr lang="en-US" altLang="zh-CN" sz="2000"/>
              <a:t>					</a:t>
            </a:r>
            <a:r>
              <a:rPr lang="zh-CN" altLang="en-US" sz="2000"/>
              <a:t>; r1 = b7 b6 b5 b4 ， r3 = bB bA b9 b8</a:t>
            </a:r>
            <a:endParaRPr lang="zh-CN" altLang="en-US" sz="2000"/>
          </a:p>
          <a:p>
            <a:pPr marL="0" indent="0">
              <a:buNone/>
            </a:pPr>
            <a:r>
              <a:rPr lang="zh-CN" altLang="en-US" sz="2000"/>
              <a:t>		AND	r2,r0,#3		; r2 = 01</a:t>
            </a:r>
            <a:endParaRPr lang="zh-CN" altLang="en-US" sz="2000"/>
          </a:p>
          <a:p>
            <a:pPr marL="0" indent="0">
              <a:buNone/>
            </a:pPr>
            <a:r>
              <a:rPr lang="zh-CN" altLang="en-US" sz="2000"/>
              <a:t>		MOVS	r2,r2,LSL #3	; r2 = 1000</a:t>
            </a:r>
            <a:endParaRPr lang="zh-CN" altLang="en-US" sz="2000"/>
          </a:p>
          <a:p>
            <a:pPr marL="0" indent="0">
              <a:buNone/>
            </a:pPr>
            <a:r>
              <a:rPr lang="zh-CN" altLang="en-US" sz="2000"/>
              <a:t>		MOVNE	r1,r1,LSR r2	; r1 = 00 b7 b6 b5 （右移8位之后）</a:t>
            </a:r>
            <a:endParaRPr lang="zh-CN" altLang="en-US" sz="2000"/>
          </a:p>
          <a:p>
            <a:pPr marL="0" indent="0">
              <a:buNone/>
            </a:pPr>
            <a:r>
              <a:rPr lang="zh-CN" altLang="en-US" sz="2000"/>
              <a:t>		RSBNE	r2,r2,#32	; r2 = 32 – 8 = 24</a:t>
            </a:r>
            <a:endParaRPr lang="zh-CN" altLang="en-US" sz="2000"/>
          </a:p>
          <a:p>
            <a:pPr marL="0" indent="0">
              <a:buNone/>
            </a:pPr>
            <a:r>
              <a:rPr lang="zh-CN" altLang="en-US" sz="2000"/>
              <a:t>		ORRNE	r</a:t>
            </a:r>
            <a:r>
              <a:rPr lang="en-US" altLang="zh-CN" sz="2000"/>
              <a:t>1</a:t>
            </a:r>
            <a:r>
              <a:rPr lang="zh-CN" altLang="en-US" sz="2000"/>
              <a:t>,r</a:t>
            </a:r>
            <a:r>
              <a:rPr lang="en-US" altLang="zh-CN" sz="2000"/>
              <a:t>1</a:t>
            </a:r>
            <a:r>
              <a:rPr lang="zh-CN" altLang="en-US" sz="2000"/>
              <a:t>,r3, LSL r2	; r3左移24位为b8 00 00 00</a:t>
            </a:r>
            <a:endParaRPr lang="zh-CN" altLang="en-US" sz="2000"/>
          </a:p>
          <a:p>
            <a:pPr marL="0" indent="0">
              <a:buNone/>
            </a:pPr>
            <a:r>
              <a:rPr lang="zh-CN" altLang="en-US" sz="2000"/>
              <a:t>					; r1是00 b7 b6 b5 OR b8 00 00 00 = b8 b7 b6 b5</a:t>
            </a:r>
            <a:endParaRPr lang="zh-CN" altLang="en-US" sz="200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下图给出了代码在模拟器中执行的情况：</a:t>
            </a:r>
            <a:endParaRPr lang="zh-CN" altLang="en-US" sz="2000"/>
          </a:p>
        </p:txBody>
      </p:sp>
      <p:pic>
        <p:nvPicPr>
          <p:cNvPr id="189" name="图片 189"/>
          <p:cNvPicPr>
            <a:picLocks noChangeAspect="1"/>
          </p:cNvPicPr>
          <p:nvPr/>
        </p:nvPicPr>
        <p:blipFill>
          <a:blip r:embed="rId1"/>
          <a:stretch>
            <a:fillRect/>
          </a:stretch>
        </p:blipFill>
        <p:spPr>
          <a:xfrm>
            <a:off x="1486535" y="1266825"/>
            <a:ext cx="9984740" cy="5591175"/>
          </a:xfrm>
          <a:prstGeom prst="rect">
            <a:avLst/>
          </a:prstGeom>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endParaRPr lang="zh-CN" altLang="en-US" sz="2000"/>
          </a:p>
          <a:p>
            <a:pPr marL="0" indent="0">
              <a:buNone/>
            </a:pPr>
            <a:r>
              <a:rPr lang="zh-CN" altLang="en-US" sz="2000"/>
              <a:t>用一条指令在</a:t>
            </a:r>
            <a:r>
              <a:rPr lang="zh-CN" altLang="en-US" sz="2000">
                <a:solidFill>
                  <a:srgbClr val="FF0000"/>
                </a:solidFill>
              </a:rPr>
              <a:t>寄存器组</a:t>
            </a:r>
            <a:r>
              <a:rPr lang="zh-CN" altLang="en-US" sz="2000">
                <a:solidFill>
                  <a:schemeClr val="tx1"/>
                </a:solidFill>
              </a:rPr>
              <a:t>和</a:t>
            </a:r>
            <a:r>
              <a:rPr lang="zh-CN" altLang="en-US" sz="2000">
                <a:solidFill>
                  <a:srgbClr val="FF0000"/>
                </a:solidFill>
              </a:rPr>
              <a:t>存储器</a:t>
            </a:r>
            <a:r>
              <a:rPr lang="zh-CN" altLang="en-US" sz="2000"/>
              <a:t>之间传送数据。</a:t>
            </a:r>
            <a:endParaRPr lang="zh-CN" altLang="en-US" sz="2000"/>
          </a:p>
          <a:p>
            <a:pPr marL="0" indent="0">
              <a:buNone/>
            </a:pPr>
            <a:endParaRPr lang="zh-CN" altLang="en-US" sz="2000"/>
          </a:p>
          <a:p>
            <a:pPr marL="0" indent="0">
              <a:buNone/>
            </a:pPr>
            <a:r>
              <a:rPr lang="zh-CN" altLang="en-US" sz="2000"/>
              <a:t>下述ARM代码说明了怎样从存储器将数据加载到4个寄存器：</a:t>
            </a:r>
            <a:endParaRPr lang="zh-CN" altLang="en-US" sz="2000"/>
          </a:p>
          <a:p>
            <a:pPr marL="0" indent="0">
              <a:buNone/>
            </a:pPr>
            <a:endParaRPr lang="zh-CN" altLang="en-US" sz="2000"/>
          </a:p>
          <a:p>
            <a:pPr marL="0" indent="0">
              <a:buNone/>
            </a:pPr>
            <a:r>
              <a:rPr lang="zh-CN" altLang="en-US" sz="2000"/>
              <a:t>	</a:t>
            </a:r>
            <a:r>
              <a:rPr lang="en-US" altLang="zh-CN" sz="2000"/>
              <a:t>	</a:t>
            </a:r>
            <a:r>
              <a:rPr lang="zh-CN" altLang="en-US" sz="2000"/>
              <a:t>ADR	r0,DataToGo	; 把数据区的地址加载到r0</a:t>
            </a:r>
            <a:endParaRPr lang="zh-CN" altLang="en-US" sz="2000"/>
          </a:p>
          <a:p>
            <a:pPr marL="0" indent="0">
              <a:buNone/>
            </a:pPr>
            <a:r>
              <a:rPr lang="zh-CN" altLang="en-US" sz="2000"/>
              <a:t>	</a:t>
            </a:r>
            <a:r>
              <a:rPr lang="en-US" altLang="zh-CN" sz="2000"/>
              <a:t>	</a:t>
            </a:r>
            <a:r>
              <a:rPr lang="zh-CN" altLang="en-US" sz="2000"/>
              <a:t>LDR	r1,[r0],#4	; 把r0所指的字数据加载到r1，并更新指针</a:t>
            </a:r>
            <a:endParaRPr lang="zh-CN" altLang="en-US" sz="2000"/>
          </a:p>
          <a:p>
            <a:pPr marL="0" indent="0">
              <a:buNone/>
            </a:pPr>
            <a:r>
              <a:rPr lang="zh-CN" altLang="en-US" sz="2000"/>
              <a:t>	</a:t>
            </a:r>
            <a:endParaRPr lang="zh-CN" altLang="en-US" sz="2000"/>
          </a:p>
          <a:p>
            <a:pPr marL="0" indent="0">
              <a:buNone/>
            </a:pPr>
            <a:r>
              <a:rPr lang="zh-CN" altLang="en-US" sz="2000"/>
              <a:t>	</a:t>
            </a:r>
            <a:r>
              <a:rPr lang="en-US" altLang="zh-CN" sz="2000"/>
              <a:t>	</a:t>
            </a:r>
            <a:r>
              <a:rPr lang="zh-CN" altLang="en-US" sz="2000"/>
              <a:t>LDR	r2,[r0],#4	; 把r0所指的字数据加载到r2，并更新指针</a:t>
            </a:r>
            <a:endParaRPr lang="zh-CN" altLang="en-US" sz="2000"/>
          </a:p>
          <a:p>
            <a:pPr marL="0" indent="0">
              <a:buNone/>
            </a:pPr>
            <a:r>
              <a:rPr lang="zh-CN" altLang="en-US" sz="2000"/>
              <a:t>	</a:t>
            </a:r>
            <a:r>
              <a:rPr lang="en-US" altLang="zh-CN" sz="2000"/>
              <a:t>	</a:t>
            </a:r>
            <a:r>
              <a:rPr lang="zh-CN" altLang="en-US" sz="2000"/>
              <a:t>LDR	r3,[r0],#4	; 对寄存器r3和r5也同样如此</a:t>
            </a:r>
            <a:endParaRPr lang="zh-CN" altLang="en-US" sz="2000"/>
          </a:p>
          <a:p>
            <a:pPr marL="0" indent="0">
              <a:buNone/>
            </a:pPr>
            <a:r>
              <a:rPr lang="zh-CN" altLang="en-US" sz="2000"/>
              <a:t>	</a:t>
            </a:r>
            <a:r>
              <a:rPr lang="en-US" altLang="zh-CN" sz="2000"/>
              <a:t>	</a:t>
            </a:r>
            <a:r>
              <a:rPr lang="zh-CN" altLang="en-US" sz="2000"/>
              <a:t>LDR	r5,[r0],#4	;</a:t>
            </a:r>
            <a:endParaRPr lang="zh-CN" altLang="en-US" sz="200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有些CISC处理器能在寄存器组和存储器之间拷贝块数据。ARM有将块移动到存储器的</a:t>
            </a:r>
            <a:r>
              <a:rPr lang="zh-CN" altLang="en-US" sz="2000">
                <a:solidFill>
                  <a:srgbClr val="FF0000"/>
                </a:solidFill>
              </a:rPr>
              <a:t>指令STM</a:t>
            </a:r>
            <a:endParaRPr lang="zh-CN" altLang="en-US" sz="2000">
              <a:solidFill>
                <a:srgbClr val="FF0000"/>
              </a:solidFill>
            </a:endParaRPr>
          </a:p>
          <a:p>
            <a:pPr marL="0" indent="0">
              <a:buNone/>
            </a:pPr>
            <a:r>
              <a:rPr lang="zh-CN" altLang="en-US" sz="2000"/>
              <a:t>与存储器移出块的</a:t>
            </a:r>
            <a:r>
              <a:rPr lang="zh-CN" altLang="en-US" sz="2000">
                <a:solidFill>
                  <a:srgbClr val="FF0000"/>
                </a:solidFill>
              </a:rPr>
              <a:t>指令LDM</a:t>
            </a:r>
            <a:r>
              <a:rPr lang="zh-CN" altLang="en-US" sz="2000"/>
              <a:t>，它们能在寄存器组合存储器之间拷贝块。这两条块移动指令用</a:t>
            </a:r>
            <a:endParaRPr lang="zh-CN" altLang="en-US" sz="2000"/>
          </a:p>
          <a:p>
            <a:pPr marL="0" indent="0">
              <a:buNone/>
            </a:pPr>
            <a:r>
              <a:rPr lang="zh-CN" altLang="en-US" sz="2000"/>
              <a:t>两个后缀描述了如何访问数据。</a:t>
            </a:r>
            <a:endParaRPr lang="zh-CN" altLang="en-US" sz="2000"/>
          </a:p>
          <a:p>
            <a:pPr marL="0" indent="0">
              <a:buNone/>
            </a:pPr>
            <a:endParaRPr lang="zh-CN" altLang="en-US" sz="2000"/>
          </a:p>
          <a:p>
            <a:pPr marL="0" indent="0">
              <a:buNone/>
            </a:pPr>
            <a:r>
              <a:rPr lang="zh-CN" altLang="en-US" sz="2000"/>
              <a:t>从概念上来说，块移动很容易理解，要么是“</a:t>
            </a:r>
            <a:r>
              <a:rPr lang="zh-CN" altLang="en-US" sz="2000">
                <a:solidFill>
                  <a:srgbClr val="FF0000"/>
                </a:solidFill>
              </a:rPr>
              <a:t>将这些寄存器的内容复制到存储器</a:t>
            </a:r>
            <a:r>
              <a:rPr lang="zh-CN" altLang="en-US" sz="2000"/>
              <a:t>”，要么相</a:t>
            </a:r>
            <a:endParaRPr lang="zh-CN" altLang="en-US" sz="2000"/>
          </a:p>
          <a:p>
            <a:pPr marL="0" indent="0">
              <a:buNone/>
            </a:pPr>
            <a:r>
              <a:rPr lang="zh-CN" altLang="en-US" sz="2000"/>
              <a:t>反。ARM提供了一整套选项以确定如何进行移动（如寄存器是从高地址移到低地址还是从低</a:t>
            </a:r>
            <a:endParaRPr lang="zh-CN" altLang="en-US" sz="2000"/>
          </a:p>
          <a:p>
            <a:pPr marL="0" indent="0">
              <a:buNone/>
            </a:pPr>
            <a:r>
              <a:rPr lang="zh-CN" altLang="en-US" sz="2000"/>
              <a:t>地址移到高地址，存储指针更新是在传输之前还是在传输之后）。从寄存器r1、r2、r3和r5的</a:t>
            </a:r>
            <a:endParaRPr lang="zh-CN" altLang="en-US" sz="2000"/>
          </a:p>
          <a:p>
            <a:pPr marL="0" indent="0">
              <a:buNone/>
            </a:pPr>
            <a:r>
              <a:rPr lang="zh-CN" altLang="en-US" sz="2000"/>
              <a:t>内容移到地址连续的存储单元开始，指令为：</a:t>
            </a:r>
            <a:endParaRPr lang="zh-CN" altLang="en-US" sz="2000"/>
          </a:p>
          <a:p>
            <a:pPr marL="0" indent="0">
              <a:buNone/>
            </a:pPr>
            <a:r>
              <a:rPr lang="zh-CN" altLang="en-US" sz="2000"/>
              <a:t>	</a:t>
            </a:r>
            <a:endParaRPr lang="zh-CN" altLang="en-US" sz="2000"/>
          </a:p>
          <a:p>
            <a:pPr marL="0" indent="0">
              <a:buNone/>
            </a:pPr>
            <a:r>
              <a:rPr lang="en-US" altLang="zh-CN" sz="2000"/>
              <a:t>	</a:t>
            </a:r>
            <a:r>
              <a:rPr lang="zh-CN" altLang="en-US" sz="2000">
                <a:solidFill>
                  <a:srgbClr val="FF0000"/>
                </a:solidFill>
              </a:rPr>
              <a:t>STMIA	r0!,{r1-r3,r5}</a:t>
            </a:r>
            <a:r>
              <a:rPr lang="zh-CN" altLang="en-US" sz="2000"/>
              <a:t>	;注意语法，需要进行移动的寄存器放在大括号里</a:t>
            </a:r>
            <a:endParaRPr lang="zh-CN" altLang="en-US" sz="2000"/>
          </a:p>
          <a:p>
            <a:pPr marL="0" indent="0">
              <a:buNone/>
            </a:pPr>
            <a:r>
              <a:rPr lang="zh-CN" altLang="en-US" sz="1800"/>
              <a:t>	</a:t>
            </a:r>
            <a:endParaRPr lang="zh-CN" altLang="en-US" sz="1800"/>
          </a:p>
          <a:p>
            <a:pPr marL="0" indent="0">
              <a:buNone/>
            </a:pPr>
            <a:r>
              <a:rPr lang="en-US" altLang="zh-CN" sz="1800"/>
              <a:t>	</a:t>
            </a:r>
            <a:r>
              <a:rPr lang="zh-CN" altLang="en-US" sz="1800"/>
              <a:t>该指令将寄存器r1~r3以及r5复制到地址连续的存储单元中，用r0作为带自动索引的指</a:t>
            </a:r>
            <a:endParaRPr lang="zh-CN" altLang="en-US" sz="1800"/>
          </a:p>
          <a:p>
            <a:pPr marL="0" indent="0">
              <a:buNone/>
            </a:pPr>
            <a:r>
              <a:rPr lang="zh-CN" altLang="en-US" sz="1800"/>
              <a:t>针（用</a:t>
            </a:r>
            <a:r>
              <a:rPr lang="zh-CN" altLang="en-US" sz="1800">
                <a:solidFill>
                  <a:srgbClr val="FF0000"/>
                </a:solidFill>
              </a:rPr>
              <a:t>后缀!</a:t>
            </a:r>
            <a:r>
              <a:rPr lang="zh-CN" altLang="en-US" sz="1800"/>
              <a:t>指明）。</a:t>
            </a:r>
            <a:r>
              <a:rPr lang="zh-CN" altLang="en-US" sz="1800">
                <a:solidFill>
                  <a:srgbClr val="FF0000"/>
                </a:solidFill>
              </a:rPr>
              <a:t>后缀IA</a:t>
            </a:r>
            <a:r>
              <a:rPr lang="zh-CN" altLang="en-US" sz="1800"/>
              <a:t>表明索引寄存器r0将在每一次数据传输后递增，从而使地址变大。</a:t>
            </a:r>
            <a:endParaRPr lang="zh-CN" altLang="en-US" sz="1800"/>
          </a:p>
          <a:p>
            <a:pPr marL="0" indent="0">
              <a:buNone/>
            </a:pPr>
            <a:r>
              <a:rPr lang="zh-CN" altLang="en-US" sz="1800"/>
              <a:t>ARM</a:t>
            </a:r>
            <a:r>
              <a:rPr lang="zh-CN" altLang="en-US" sz="1800">
                <a:solidFill>
                  <a:srgbClr val="FF0000"/>
                </a:solidFill>
              </a:rPr>
              <a:t>总是</a:t>
            </a:r>
            <a:r>
              <a:rPr lang="zh-CN" altLang="en-US" sz="1800"/>
              <a:t>把编号最低的寄存器存储到地址最低的位置，接着把编号次低的寄存器保存到次低</a:t>
            </a:r>
            <a:endParaRPr lang="zh-CN" altLang="en-US" sz="1800"/>
          </a:p>
          <a:p>
            <a:pPr marL="0" indent="0">
              <a:buNone/>
            </a:pPr>
            <a:r>
              <a:rPr lang="zh-CN" altLang="en-US" sz="1800"/>
              <a:t>地址处。</a:t>
            </a:r>
            <a:endParaRPr lang="zh-CN" altLang="en-US" sz="180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1800"/>
              <a:t>下图给出了ARM模拟器在加载并执行这些指令之后的输出结果：</a:t>
            </a:r>
            <a:endParaRPr lang="zh-CN" altLang="en-US" sz="1800"/>
          </a:p>
          <a:p>
            <a:pPr marL="0" indent="0">
              <a:buNone/>
            </a:pPr>
            <a:endParaRPr lang="zh-CN" altLang="en-US" sz="1800"/>
          </a:p>
        </p:txBody>
      </p:sp>
      <p:pic>
        <p:nvPicPr>
          <p:cNvPr id="184" name="图片 184"/>
          <p:cNvPicPr>
            <a:picLocks noChangeAspect="1"/>
          </p:cNvPicPr>
          <p:nvPr/>
        </p:nvPicPr>
        <p:blipFill>
          <a:blip r:embed="rId1"/>
          <a:stretch>
            <a:fillRect/>
          </a:stretch>
        </p:blipFill>
        <p:spPr>
          <a:xfrm>
            <a:off x="1891030" y="1329055"/>
            <a:ext cx="8864600" cy="5441315"/>
          </a:xfrm>
          <a:prstGeom prst="rect">
            <a:avLst/>
          </a:prstGeom>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在程序之后用</a:t>
            </a:r>
            <a:r>
              <a:rPr lang="zh-CN" altLang="en-US" sz="2000">
                <a:solidFill>
                  <a:srgbClr val="FF0000"/>
                </a:solidFill>
              </a:rPr>
              <a:t>SPACE伪指令</a:t>
            </a:r>
            <a:r>
              <a:rPr lang="zh-CN" altLang="en-US" sz="2000"/>
              <a:t>预留20字节的存储空间以保存数据。存储器窗口中有两个数据块：</a:t>
            </a:r>
            <a:endParaRPr lang="zh-CN" altLang="en-US" sz="2000"/>
          </a:p>
          <a:p>
            <a:pPr marL="0" indent="0">
              <a:buNone/>
            </a:pPr>
            <a:r>
              <a:rPr lang="zh-CN" altLang="en-US" sz="2000"/>
              <a:t>一个在0x38处，另一个在0x4C处。位于0x4C的第二个数据块是常量池，由LDR r1,=0x11111111</a:t>
            </a:r>
            <a:endParaRPr lang="zh-CN" altLang="en-US" sz="2000"/>
          </a:p>
          <a:p>
            <a:pPr marL="0" indent="0">
              <a:buNone/>
            </a:pPr>
            <a:r>
              <a:rPr lang="zh-CN" altLang="en-US" sz="2000"/>
              <a:t>等指令建立，这些数据在程序运行前加载。位于0x38的数据块包括保存在存储器中的4个寄存</a:t>
            </a:r>
            <a:endParaRPr lang="zh-CN" altLang="en-US" sz="2000"/>
          </a:p>
          <a:p>
            <a:pPr marL="0" indent="0">
              <a:buNone/>
            </a:pPr>
            <a:r>
              <a:rPr lang="zh-CN" altLang="en-US" sz="2000"/>
              <a:t>器的数据。存储器列表中的r0，值为0x48，它是存储器中下一个空闲地址，可以确认r0会在每</a:t>
            </a:r>
            <a:endParaRPr lang="zh-CN" altLang="en-US" sz="2000"/>
          </a:p>
          <a:p>
            <a:pPr marL="0" indent="0">
              <a:buNone/>
            </a:pPr>
            <a:r>
              <a:rPr lang="zh-CN" altLang="en-US" sz="2000"/>
              <a:t>一次访存后递增。</a:t>
            </a:r>
            <a:endParaRPr lang="zh-CN" altLang="en-US" sz="200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下个例子使用多寄存器加载指令实现一个存储区与多个寄存器之间进行块传输。注意LDR、</a:t>
            </a:r>
            <a:endParaRPr lang="zh-CN" altLang="en-US" sz="2000"/>
          </a:p>
          <a:p>
            <a:pPr marL="0" indent="0">
              <a:buNone/>
            </a:pPr>
            <a:r>
              <a:rPr lang="zh-CN" altLang="en-US" sz="2000"/>
              <a:t>STR指令和LDMIA、STMIA指令的区别，单个加载/存储指令级那个寄存器放在前面，然后是有</a:t>
            </a:r>
            <a:endParaRPr lang="zh-CN" altLang="en-US" sz="2000"/>
          </a:p>
          <a:p>
            <a:pPr marL="0" indent="0">
              <a:buNone/>
            </a:pPr>
            <a:r>
              <a:rPr lang="zh-CN" altLang="en-US" sz="2000"/>
              <a:t>效地址。而多寄存器加载/存储指令将指针寄存器放在前面，然后是需要保存的寄存器列表：</a:t>
            </a:r>
            <a:endParaRPr lang="zh-CN" altLang="en-US" sz="2000"/>
          </a:p>
          <a:p>
            <a:pPr marL="0" indent="0">
              <a:buNone/>
            </a:pPr>
            <a:r>
              <a:rPr lang="zh-CN" altLang="en-US" sz="2000"/>
              <a:t>		LDMIA	r0,{r3,r4,r5,r9}		; 把r0所指的数加载到r3</a:t>
            </a:r>
            <a:endParaRPr lang="zh-CN" altLang="en-US" sz="2000"/>
          </a:p>
          <a:p>
            <a:pPr marL="0" indent="0">
              <a:buNone/>
            </a:pPr>
            <a:r>
              <a:rPr lang="zh-CN" altLang="en-US" sz="2000"/>
              <a:t>						; 把r0+4所指的数加载到r4</a:t>
            </a:r>
            <a:endParaRPr lang="zh-CN" altLang="en-US" sz="2000"/>
          </a:p>
          <a:p>
            <a:pPr marL="0" indent="0">
              <a:buNone/>
            </a:pPr>
            <a:r>
              <a:rPr lang="zh-CN" altLang="en-US" sz="2000"/>
              <a:t>						; 把r0+8所指的数加载到r5</a:t>
            </a:r>
            <a:endParaRPr lang="zh-CN" altLang="en-US" sz="2000"/>
          </a:p>
          <a:p>
            <a:pPr marL="0" indent="0">
              <a:buNone/>
            </a:pPr>
            <a:r>
              <a:rPr lang="zh-CN" altLang="en-US" sz="2000"/>
              <a:t>						; 把r0+12所指的数加载到r9</a:t>
            </a:r>
            <a:endParaRPr lang="zh-CN" altLang="en-US" sz="2000"/>
          </a:p>
          <a:p>
            <a:pPr marL="0" indent="0">
              <a:buNone/>
            </a:pPr>
            <a:endParaRPr lang="zh-CN" altLang="en-US" sz="2000"/>
          </a:p>
          <a:p>
            <a:pPr marL="0" indent="0">
              <a:buNone/>
            </a:pPr>
            <a:r>
              <a:rPr lang="zh-CN" altLang="en-US" sz="2000"/>
              <a:t>注意这不是一个栈操作，因为数据传输后指针寄存器r0</a:t>
            </a:r>
            <a:r>
              <a:rPr lang="zh-CN" altLang="en-US" sz="2000">
                <a:solidFill>
                  <a:srgbClr val="FF0000"/>
                </a:solidFill>
              </a:rPr>
              <a:t>并没有被更新</a:t>
            </a:r>
            <a:r>
              <a:rPr lang="zh-CN" altLang="en-US" sz="2000"/>
              <a:t>。当使用栈指针移动数</a:t>
            </a:r>
            <a:endParaRPr lang="zh-CN" altLang="en-US" sz="2000"/>
          </a:p>
          <a:p>
            <a:pPr marL="0" indent="0">
              <a:buNone/>
            </a:pPr>
            <a:r>
              <a:rPr lang="zh-CN" altLang="en-US" sz="2000"/>
              <a:t>据时，必须通过基址寄存器（即栈指针）添加</a:t>
            </a:r>
            <a:r>
              <a:rPr lang="zh-CN" altLang="en-US" sz="2000">
                <a:solidFill>
                  <a:srgbClr val="FF0000"/>
                </a:solidFill>
              </a:rPr>
              <a:t>后缀</a:t>
            </a:r>
            <a:r>
              <a:rPr lang="en-US" altLang="zh-CN" sz="2000">
                <a:solidFill>
                  <a:srgbClr val="FF0000"/>
                </a:solidFill>
              </a:rPr>
              <a:t>!</a:t>
            </a:r>
            <a:r>
              <a:rPr lang="zh-CN" altLang="en-US" sz="2000"/>
              <a:t>来更新栈指针。如STMIA r13!,{r3,r4,r5,r9}，</a:t>
            </a:r>
            <a:endParaRPr lang="zh-CN" altLang="en-US" sz="2000"/>
          </a:p>
          <a:p>
            <a:pPr marL="0" indent="0">
              <a:buNone/>
            </a:pPr>
            <a:r>
              <a:rPr lang="zh-CN" altLang="en-US" sz="2000"/>
              <a:t>则r13的值会在每次移动寄存器时加4。</a:t>
            </a:r>
            <a:endParaRPr lang="zh-CN" altLang="en-US" sz="200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下图给出了ARM块移动指令的编码：</a:t>
            </a:r>
            <a:endParaRPr lang="zh-CN" altLang="en-US" sz="2000"/>
          </a:p>
        </p:txBody>
      </p:sp>
      <p:pic>
        <p:nvPicPr>
          <p:cNvPr id="191" name="图片 191"/>
          <p:cNvPicPr>
            <a:picLocks noChangeAspect="1"/>
          </p:cNvPicPr>
          <p:nvPr/>
        </p:nvPicPr>
        <p:blipFill>
          <a:blip r:embed="rId1"/>
          <a:stretch>
            <a:fillRect/>
          </a:stretch>
        </p:blipFill>
        <p:spPr>
          <a:xfrm>
            <a:off x="2767330" y="1443990"/>
            <a:ext cx="7363460" cy="4845685"/>
          </a:xfrm>
          <a:prstGeom prst="rect">
            <a:avLst/>
          </a:prstGeom>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下图给出了ARM块移动指令的编码：</a:t>
            </a:r>
            <a:endParaRPr lang="zh-CN" altLang="en-US" sz="2000"/>
          </a:p>
        </p:txBody>
      </p:sp>
      <p:pic>
        <p:nvPicPr>
          <p:cNvPr id="190" name="图片 190"/>
          <p:cNvPicPr>
            <a:picLocks noChangeAspect="1"/>
          </p:cNvPicPr>
          <p:nvPr/>
        </p:nvPicPr>
        <p:blipFill>
          <a:blip r:embed="rId1"/>
          <a:stretch>
            <a:fillRect/>
          </a:stretch>
        </p:blipFill>
        <p:spPr>
          <a:xfrm>
            <a:off x="2146935" y="1391285"/>
            <a:ext cx="8349615" cy="5257800"/>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ARM块移动指令形式多样，因为它支持4种可能的栈模式：这些模式的区别是</a:t>
            </a:r>
            <a:r>
              <a:rPr lang="zh-CN" altLang="en-US" sz="2000">
                <a:solidFill>
                  <a:srgbClr val="FF0000"/>
                </a:solidFill>
              </a:rPr>
              <a:t>栈的生长方向</a:t>
            </a:r>
            <a:endParaRPr lang="zh-CN" altLang="en-US" sz="2000"/>
          </a:p>
          <a:p>
            <a:pPr marL="0" indent="0">
              <a:buNone/>
            </a:pPr>
            <a:r>
              <a:rPr lang="zh-CN" altLang="en-US" sz="2000"/>
              <a:t>（向高地址方向向下生长 或 向低地址方向向上生长）以及</a:t>
            </a:r>
            <a:r>
              <a:rPr lang="zh-CN" altLang="en-US" sz="2000">
                <a:solidFill>
                  <a:srgbClr val="FF0000"/>
                </a:solidFill>
              </a:rPr>
              <a:t>栈指针指向</a:t>
            </a:r>
            <a:r>
              <a:rPr lang="zh-CN" altLang="en-US" sz="2000"/>
              <a:t>栈顶数据还是指向栈顶</a:t>
            </a:r>
            <a:endParaRPr lang="zh-CN" altLang="en-US" sz="2000"/>
          </a:p>
          <a:p>
            <a:pPr marL="0" indent="0">
              <a:buNone/>
            </a:pPr>
            <a:r>
              <a:rPr lang="zh-CN" altLang="en-US" sz="2000"/>
              <a:t>的下一个空位置。</a:t>
            </a:r>
            <a:endParaRPr lang="zh-CN" altLang="en-US" sz="2000"/>
          </a:p>
          <a:p>
            <a:pPr marL="0" indent="0">
              <a:buNone/>
            </a:pPr>
            <a:endParaRPr lang="zh-CN" altLang="en-US" sz="2000"/>
          </a:p>
          <a:p>
            <a:pPr marL="0" indent="0">
              <a:buNone/>
            </a:pPr>
            <a:r>
              <a:rPr lang="zh-CN" altLang="en-US" sz="2000"/>
              <a:t>ARM用4个术语描述栈：</a:t>
            </a:r>
            <a:endParaRPr lang="zh-CN" altLang="en-US" sz="2000"/>
          </a:p>
          <a:p>
            <a:pPr marL="0" indent="0">
              <a:buNone/>
            </a:pPr>
            <a:r>
              <a:rPr lang="zh-CN" altLang="en-US" sz="2000"/>
              <a:t>	FD	满下降</a:t>
            </a:r>
            <a:endParaRPr lang="zh-CN" altLang="en-US" sz="2000"/>
          </a:p>
          <a:p>
            <a:pPr marL="0" indent="0">
              <a:buNone/>
            </a:pPr>
            <a:r>
              <a:rPr lang="zh-CN" altLang="en-US" sz="2000"/>
              <a:t>	FA	满上升		</a:t>
            </a:r>
            <a:endParaRPr lang="zh-CN" altLang="en-US" sz="2000"/>
          </a:p>
          <a:p>
            <a:pPr marL="0" indent="0">
              <a:buNone/>
            </a:pPr>
            <a:r>
              <a:rPr lang="zh-CN" altLang="en-US" sz="2000"/>
              <a:t>	ED	空下降	</a:t>
            </a:r>
            <a:endParaRPr lang="zh-CN" altLang="en-US" sz="2000"/>
          </a:p>
          <a:p>
            <a:pPr marL="0" indent="0">
              <a:buNone/>
            </a:pPr>
            <a:r>
              <a:rPr lang="zh-CN" altLang="en-US" sz="2000"/>
              <a:t>	EA	空上升</a:t>
            </a:r>
            <a:endParaRPr lang="zh-CN" altLang="en-US" sz="2000"/>
          </a:p>
          <a:p>
            <a:pPr marL="0" indent="0">
              <a:buNone/>
            </a:pPr>
            <a:endParaRPr lang="zh-CN" altLang="en-US" sz="2000"/>
          </a:p>
          <a:p>
            <a:pPr marL="0" indent="0">
              <a:buNone/>
            </a:pPr>
            <a:r>
              <a:rPr lang="zh-CN" altLang="en-US" sz="2000"/>
              <a:t>注意ARM用术语</a:t>
            </a:r>
            <a:r>
              <a:rPr lang="zh-CN" altLang="en-US" sz="2000">
                <a:solidFill>
                  <a:srgbClr val="FF0000"/>
                </a:solidFill>
              </a:rPr>
              <a:t>上升和下降</a:t>
            </a:r>
            <a:r>
              <a:rPr lang="zh-CN" altLang="en-US" sz="2000"/>
              <a:t>描述栈朝高地址或低地址方向生长。如果栈指针指向栈顶元素，</a:t>
            </a:r>
            <a:endParaRPr lang="zh-CN" altLang="en-US" sz="2000"/>
          </a:p>
          <a:p>
            <a:pPr marL="0" indent="0">
              <a:buNone/>
            </a:pPr>
            <a:r>
              <a:rPr lang="zh-CN" altLang="en-US" sz="2000"/>
              <a:t>则这个栈被称为</a:t>
            </a:r>
            <a:r>
              <a:rPr lang="zh-CN" altLang="en-US" sz="2000">
                <a:solidFill>
                  <a:srgbClr val="FF0000"/>
                </a:solidFill>
              </a:rPr>
              <a:t>满</a:t>
            </a:r>
            <a:r>
              <a:rPr lang="zh-CN" altLang="en-US" sz="2000"/>
              <a:t>的，如果栈指针指向栈顶之上的一个空元素，则这个栈被称为</a:t>
            </a:r>
            <a:r>
              <a:rPr lang="zh-CN" altLang="en-US" sz="2000">
                <a:solidFill>
                  <a:srgbClr val="FF0000"/>
                </a:solidFill>
              </a:rPr>
              <a:t>空</a:t>
            </a:r>
            <a:r>
              <a:rPr lang="zh-CN" altLang="en-US" sz="2000"/>
              <a:t>的。</a:t>
            </a:r>
            <a:endParaRPr lang="zh-CN"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468120"/>
            <a:ext cx="10515600" cy="4709160"/>
          </a:xfrm>
        </p:spPr>
        <p:txBody>
          <a:bodyPr/>
          <a:p>
            <a:pPr marL="0" lvl="0" indent="0">
              <a:buNone/>
            </a:pPr>
            <a:r>
              <a:rPr lang="zh-CN" altLang="en-US"/>
              <a:t>（2）如图，列出一个接一个读入数串的数字后系统状态的转换情况，状态的改变会发生在序列的第二个数字或结束序列的那个数字上。</a:t>
            </a:r>
            <a:endParaRPr lang="zh-CN" altLang="en-US"/>
          </a:p>
          <a:p>
            <a:pPr marL="0" lvl="0" indent="0">
              <a:buNone/>
            </a:pPr>
            <a:endParaRPr lang="zh-CN" altLang="en-US"/>
          </a:p>
        </p:txBody>
      </p:sp>
      <p:pic>
        <p:nvPicPr>
          <p:cNvPr id="17" name="图片 6"/>
          <p:cNvPicPr>
            <a:picLocks noChangeAspect="1"/>
          </p:cNvPicPr>
          <p:nvPr/>
        </p:nvPicPr>
        <p:blipFill>
          <a:blip r:embed="rId1"/>
          <a:stretch>
            <a:fillRect/>
          </a:stretch>
        </p:blipFill>
        <p:spPr>
          <a:xfrm>
            <a:off x="2331085" y="2705735"/>
            <a:ext cx="7308215" cy="3140710"/>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下表把ARM的块模式传输后缀与图中的每种情况关联到一起：</a:t>
            </a:r>
            <a:endParaRPr lang="zh-CN" altLang="en-US" sz="2000"/>
          </a:p>
        </p:txBody>
      </p:sp>
      <p:pic>
        <p:nvPicPr>
          <p:cNvPr id="192" name="图片 192"/>
          <p:cNvPicPr>
            <a:picLocks noChangeAspect="1"/>
          </p:cNvPicPr>
          <p:nvPr/>
        </p:nvPicPr>
        <p:blipFill>
          <a:blip r:embed="rId1"/>
          <a:stretch>
            <a:fillRect/>
          </a:stretch>
        </p:blipFill>
        <p:spPr>
          <a:xfrm>
            <a:off x="838200" y="1471930"/>
            <a:ext cx="10654030" cy="4257040"/>
          </a:xfrm>
          <a:prstGeom prst="rect">
            <a:avLst/>
          </a:prstGeom>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下表把ARM的块模式传输后缀与图中的每种情况关联到一起：</a:t>
            </a:r>
            <a:endParaRPr lang="zh-CN" altLang="en-US" sz="2000"/>
          </a:p>
        </p:txBody>
      </p:sp>
      <p:pic>
        <p:nvPicPr>
          <p:cNvPr id="193" name="图片 193"/>
          <p:cNvPicPr>
            <a:picLocks noChangeAspect="1"/>
          </p:cNvPicPr>
          <p:nvPr/>
        </p:nvPicPr>
        <p:blipFill>
          <a:blip r:embed="rId1"/>
          <a:stretch>
            <a:fillRect/>
          </a:stretch>
        </p:blipFill>
        <p:spPr>
          <a:xfrm>
            <a:off x="1595120" y="1333500"/>
            <a:ext cx="8618855" cy="5412740"/>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下表把ARM的块模式传输后缀与图中的每种情况关联到一起：</a:t>
            </a:r>
            <a:endParaRPr lang="zh-CN" altLang="en-US" sz="2000"/>
          </a:p>
        </p:txBody>
      </p:sp>
      <p:pic>
        <p:nvPicPr>
          <p:cNvPr id="194" name="图片 194"/>
          <p:cNvPicPr>
            <a:picLocks noChangeAspect="1"/>
          </p:cNvPicPr>
          <p:nvPr/>
        </p:nvPicPr>
        <p:blipFill>
          <a:blip r:embed="rId1"/>
          <a:stretch>
            <a:fillRect/>
          </a:stretch>
        </p:blipFill>
        <p:spPr>
          <a:xfrm>
            <a:off x="622300" y="1428750"/>
            <a:ext cx="11142980" cy="4875530"/>
          </a:xfrm>
          <a:prstGeom prst="rect">
            <a:avLst/>
          </a:prstGeo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下表把ARM的块模式传输后缀与图中的每种情况关联到一起：</a:t>
            </a:r>
            <a:endParaRPr lang="zh-CN" altLang="en-US" sz="2000"/>
          </a:p>
        </p:txBody>
      </p:sp>
      <p:pic>
        <p:nvPicPr>
          <p:cNvPr id="195" name="图片 195"/>
          <p:cNvPicPr>
            <a:picLocks noChangeAspect="1"/>
          </p:cNvPicPr>
          <p:nvPr/>
        </p:nvPicPr>
        <p:blipFill>
          <a:blip r:embed="rId1"/>
          <a:stretch>
            <a:fillRect/>
          </a:stretch>
        </p:blipFill>
        <p:spPr>
          <a:xfrm>
            <a:off x="1652905" y="1336040"/>
            <a:ext cx="8656320" cy="5434330"/>
          </a:xfrm>
          <a:prstGeom prst="rect">
            <a:avLst/>
          </a:prstGeom>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ARM有两种方法描述栈。栈操作可以描述为</a:t>
            </a:r>
            <a:r>
              <a:rPr lang="zh-CN" altLang="en-US" sz="2000">
                <a:solidFill>
                  <a:srgbClr val="FF0000"/>
                </a:solidFill>
              </a:rPr>
              <a:t>它</a:t>
            </a:r>
            <a:r>
              <a:rPr lang="zh-CN" altLang="en-US" sz="2000">
                <a:solidFill>
                  <a:srgbClr val="FF0000"/>
                </a:solidFill>
              </a:rPr>
              <a:t>做什么</a:t>
            </a:r>
            <a:r>
              <a:rPr lang="zh-CN" altLang="en-US" sz="2000"/>
              <a:t>或者</a:t>
            </a:r>
            <a:r>
              <a:rPr lang="zh-CN" altLang="en-US" sz="2000">
                <a:solidFill>
                  <a:srgbClr val="FF0000"/>
                </a:solidFill>
              </a:rPr>
              <a:t>它如何去做</a:t>
            </a:r>
            <a:r>
              <a:rPr lang="zh-CN" altLang="en-US" sz="2000"/>
              <a:t>。</a:t>
            </a:r>
            <a:endParaRPr lang="zh-CN" altLang="en-US" sz="2000"/>
          </a:p>
          <a:p>
            <a:pPr marL="0" indent="0">
              <a:buNone/>
            </a:pPr>
            <a:endParaRPr lang="zh-CN" altLang="en-US" sz="2000"/>
          </a:p>
          <a:p>
            <a:pPr marL="0" indent="0">
              <a:buNone/>
            </a:pPr>
            <a:r>
              <a:rPr lang="zh-CN" altLang="en-US" sz="2000"/>
              <a:t>例如，如果决定实现一个最常用的栈，</a:t>
            </a:r>
            <a:r>
              <a:rPr lang="zh-CN" altLang="en-US" sz="2000">
                <a:solidFill>
                  <a:srgbClr val="FF0000"/>
                </a:solidFill>
              </a:rPr>
              <a:t>指向栈顶元素</a:t>
            </a:r>
            <a:r>
              <a:rPr lang="zh-CN" altLang="en-US" sz="2000"/>
              <a:t>且</a:t>
            </a:r>
            <a:r>
              <a:rPr lang="zh-CN" altLang="en-US" sz="2000">
                <a:solidFill>
                  <a:srgbClr val="FF0000"/>
                </a:solidFill>
              </a:rPr>
              <a:t>向低地址方向生长</a:t>
            </a:r>
            <a:r>
              <a:rPr lang="zh-CN" altLang="en-US" sz="2000"/>
              <a:t>，它就是满下降栈，</a:t>
            </a:r>
            <a:endParaRPr lang="zh-CN" altLang="en-US" sz="2000"/>
          </a:p>
          <a:p>
            <a:pPr marL="0" indent="0">
              <a:buNone/>
            </a:pPr>
            <a:r>
              <a:rPr lang="zh-CN" altLang="en-US" sz="2000"/>
              <a:t>即FD。因此可以在r0和r1入栈时使用指令STMFD sp!,{r0,r1}，而在r0和r1出栈时使用LDMFD </a:t>
            </a:r>
            <a:endParaRPr lang="zh-CN" altLang="en-US" sz="2000"/>
          </a:p>
          <a:p>
            <a:pPr marL="0" indent="0">
              <a:buNone/>
            </a:pPr>
            <a:r>
              <a:rPr lang="zh-CN" altLang="en-US" sz="2000"/>
              <a:t>sp!,{r0,r1}。满下降栈通过先将指针递减，然后把数据存储到该地址（入栈）或者先读取栈顶</a:t>
            </a:r>
            <a:endParaRPr lang="zh-CN" altLang="en-US" sz="2000"/>
          </a:p>
          <a:p>
            <a:pPr marL="0" indent="0">
              <a:buNone/>
            </a:pPr>
            <a:r>
              <a:rPr lang="zh-CN" altLang="en-US" sz="2000"/>
              <a:t>数据，然后指针递增（出栈）来实现。因此可以用指令STMDB sp!,{r0,r1}或LDMIA sp!,{r0,r1}来</a:t>
            </a:r>
            <a:endParaRPr lang="zh-CN" altLang="en-US" sz="2000"/>
          </a:p>
          <a:p>
            <a:pPr marL="0" indent="0">
              <a:buNone/>
            </a:pPr>
            <a:r>
              <a:rPr lang="zh-CN" altLang="en-US" sz="2000"/>
              <a:t>代替STMFD/LDMFD。</a:t>
            </a:r>
            <a:endParaRPr lang="zh-CN" altLang="en-US" sz="200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2.块移动指令的应用</a:t>
            </a:r>
            <a:endParaRPr lang="en-US" altLang="zh-CN">
              <a:sym typeface="+mn-ea"/>
            </a:endParaRPr>
          </a:p>
        </p:txBody>
      </p:sp>
      <p:sp>
        <p:nvSpPr>
          <p:cNvPr id="3" name="内容占位符 2"/>
          <p:cNvSpPr/>
          <p:nvPr>
            <p:ph idx="1"/>
          </p:nvPr>
        </p:nvSpPr>
        <p:spPr>
          <a:xfrm>
            <a:off x="838200" y="963295"/>
            <a:ext cx="10515600" cy="5807075"/>
          </a:xfrm>
        </p:spPr>
        <p:txBody>
          <a:bodyPr>
            <a:normAutofit fontScale="90000"/>
          </a:bodyPr>
          <a:p>
            <a:pPr marL="0" indent="0">
              <a:buNone/>
            </a:pPr>
            <a:r>
              <a:rPr lang="zh-CN" altLang="en-US" sz="2000"/>
              <a:t>ARM块移动指令最重要的应用之一是在</a:t>
            </a:r>
            <a:r>
              <a:rPr lang="zh-CN" altLang="en-US" sz="2000">
                <a:solidFill>
                  <a:srgbClr val="FF0000"/>
                </a:solidFill>
              </a:rPr>
              <a:t>进入</a:t>
            </a:r>
            <a:r>
              <a:rPr lang="zh-CN" altLang="en-US" sz="2000"/>
              <a:t>子程序时</a:t>
            </a:r>
            <a:r>
              <a:rPr lang="zh-CN" altLang="en-US" sz="2000">
                <a:solidFill>
                  <a:srgbClr val="FF0000"/>
                </a:solidFill>
              </a:rPr>
              <a:t>保存寄存器</a:t>
            </a:r>
            <a:r>
              <a:rPr lang="zh-CN" altLang="en-US" sz="2000"/>
              <a:t>和从子程序</a:t>
            </a:r>
            <a:r>
              <a:rPr lang="zh-CN" altLang="en-US" sz="2000">
                <a:solidFill>
                  <a:srgbClr val="FF0000"/>
                </a:solidFill>
              </a:rPr>
              <a:t>返回</a:t>
            </a:r>
            <a:r>
              <a:rPr lang="zh-CN" altLang="en-US" sz="2000"/>
              <a:t>时</a:t>
            </a:r>
            <a:r>
              <a:rPr lang="zh-CN" altLang="en-US" sz="2000">
                <a:solidFill>
                  <a:srgbClr val="FF0000"/>
                </a:solidFill>
              </a:rPr>
              <a:t>恢复寄存器</a:t>
            </a:r>
            <a:r>
              <a:rPr lang="zh-CN" altLang="en-US" sz="2000"/>
              <a:t>，考虑下面代码：	</a:t>
            </a:r>
            <a:endParaRPr lang="zh-CN" altLang="en-US" sz="2000"/>
          </a:p>
          <a:p>
            <a:pPr marL="0" indent="0">
              <a:buNone/>
            </a:pPr>
            <a:r>
              <a:rPr lang="en-US" altLang="zh-CN" sz="2000"/>
              <a:t>		</a:t>
            </a:r>
            <a:r>
              <a:rPr lang="zh-CN" altLang="en-US" sz="2000"/>
              <a:t>BL	test			; 调用子程序test，将返回地址保存到r14</a:t>
            </a:r>
            <a:endParaRPr lang="zh-CN" altLang="en-US" sz="2000"/>
          </a:p>
          <a:p>
            <a:pPr marL="0" indent="0">
              <a:buNone/>
            </a:pPr>
            <a:r>
              <a:rPr lang="en-US" altLang="zh-CN" sz="2000"/>
              <a:t>	</a:t>
            </a:r>
            <a:r>
              <a:rPr lang="zh-CN" altLang="en-US" sz="2000"/>
              <a:t>test 	STMFD	r13!{r0-r4,r10}		; 子程序test，保存6个工作寄存器</a:t>
            </a:r>
            <a:endParaRPr lang="zh-CN" altLang="en-US" sz="2000"/>
          </a:p>
          <a:p>
            <a:pPr marL="0" indent="0">
              <a:buNone/>
            </a:pPr>
            <a:r>
              <a:rPr lang="zh-CN" altLang="en-US" sz="2000"/>
              <a:t>		.</a:t>
            </a:r>
            <a:endParaRPr lang="zh-CN" altLang="en-US" sz="2000"/>
          </a:p>
          <a:p>
            <a:pPr marL="0" indent="0">
              <a:buNone/>
            </a:pPr>
            <a:r>
              <a:rPr lang="zh-CN" altLang="en-US" sz="2000"/>
              <a:t>		.	body of code	</a:t>
            </a:r>
            <a:r>
              <a:rPr lang="en-US" altLang="zh-CN" sz="2000"/>
              <a:t>	; </a:t>
            </a:r>
            <a:r>
              <a:rPr lang="zh-CN" altLang="en-US" sz="2000"/>
              <a:t>代码主体</a:t>
            </a:r>
            <a:endParaRPr lang="zh-CN" altLang="en-US" sz="2000"/>
          </a:p>
          <a:p>
            <a:pPr marL="0" indent="0">
              <a:buNone/>
            </a:pPr>
            <a:r>
              <a:rPr lang="zh-CN" altLang="en-US" sz="2000"/>
              <a:t>		.</a:t>
            </a:r>
            <a:endParaRPr lang="zh-CN" altLang="en-US" sz="2000"/>
          </a:p>
          <a:p>
            <a:pPr marL="0" indent="0">
              <a:buNone/>
            </a:pPr>
            <a:r>
              <a:rPr lang="zh-CN" altLang="en-US" sz="2000"/>
              <a:t>		LDMFD	r13!,{r0-r4,r10}	</a:t>
            </a:r>
            <a:r>
              <a:rPr lang="en-US" altLang="zh-CN" sz="2000"/>
              <a:t>	</a:t>
            </a:r>
            <a:r>
              <a:rPr lang="zh-CN" altLang="en-US" sz="2000"/>
              <a:t>; 子程序完成，恢复寄存器</a:t>
            </a:r>
            <a:endParaRPr lang="zh-CN" altLang="en-US" sz="2000"/>
          </a:p>
          <a:p>
            <a:pPr marL="0" indent="0">
              <a:buNone/>
            </a:pPr>
            <a:r>
              <a:rPr lang="zh-CN" altLang="en-US" sz="2000"/>
              <a:t>		MOV	pc,r14			; 将r14中的返回地址复制到PC</a:t>
            </a:r>
            <a:endParaRPr lang="zh-CN" altLang="en-US" sz="2000"/>
          </a:p>
          <a:p>
            <a:pPr marL="0" indent="0">
              <a:buNone/>
            </a:pPr>
            <a:endParaRPr lang="zh-CN" altLang="en-US" sz="2000"/>
          </a:p>
          <a:p>
            <a:pPr marL="0" indent="0">
              <a:buNone/>
            </a:pPr>
            <a:r>
              <a:rPr lang="zh-CN" altLang="en-US" sz="2000"/>
              <a:t>可以减少这段代码的体积，因为指令MOV pc,r14是</a:t>
            </a:r>
            <a:r>
              <a:rPr lang="zh-CN" altLang="en-US" sz="2000">
                <a:solidFill>
                  <a:srgbClr val="FF0000"/>
                </a:solidFill>
              </a:rPr>
              <a:t>多余</a:t>
            </a:r>
            <a:r>
              <a:rPr lang="zh-CN" altLang="en-US" sz="2000"/>
              <a:t>的，Why？因为既然使用了块移动指令从栈中恢</a:t>
            </a:r>
            <a:endParaRPr lang="zh-CN" altLang="en-US" sz="2000"/>
          </a:p>
          <a:p>
            <a:pPr marL="0" indent="0">
              <a:buNone/>
            </a:pPr>
            <a:r>
              <a:rPr lang="zh-CN" altLang="en-US" sz="2000"/>
              <a:t>复寄存器，自然也可以包括PC，代码改为：</a:t>
            </a:r>
            <a:endParaRPr lang="zh-CN" altLang="en-US" sz="2000"/>
          </a:p>
          <a:p>
            <a:pPr marL="0" indent="0">
              <a:buNone/>
            </a:pPr>
            <a:r>
              <a:rPr lang="en-US" altLang="zh-CN" sz="2000"/>
              <a:t>	</a:t>
            </a:r>
            <a:r>
              <a:rPr lang="zh-CN" altLang="en-US" sz="2000"/>
              <a:t>test 	STMFD 	r13!,{r0-r4,r10,r14}		; 保存工作寄存器，并将返回地址保存到r14中</a:t>
            </a:r>
            <a:endParaRPr lang="zh-CN" altLang="en-US" sz="2000"/>
          </a:p>
          <a:p>
            <a:pPr marL="0" indent="0">
              <a:buNone/>
            </a:pPr>
            <a:r>
              <a:rPr lang="zh-CN" altLang="en-US" sz="2000"/>
              <a:t>		.</a:t>
            </a:r>
            <a:endParaRPr lang="zh-CN" altLang="en-US" sz="2000"/>
          </a:p>
          <a:p>
            <a:pPr marL="0" indent="0">
              <a:buNone/>
            </a:pPr>
            <a:r>
              <a:rPr lang="zh-CN" altLang="en-US" sz="2000"/>
              <a:t>		LDMFD	r13!,{r0-r4,r10,r15}		; 恢复工作寄存器，把r14送入PC中</a:t>
            </a:r>
            <a:endParaRPr lang="zh-CN" altLang="en-US" sz="200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2.块移动指令的应用</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块移动提供了一个在</a:t>
            </a:r>
            <a:r>
              <a:rPr lang="zh-CN" altLang="en-US" sz="2000">
                <a:solidFill>
                  <a:srgbClr val="FF0000"/>
                </a:solidFill>
              </a:rPr>
              <a:t>存储区之间复制数据</a:t>
            </a:r>
            <a:r>
              <a:rPr lang="zh-CN" altLang="en-US" sz="2000"/>
              <a:t>的快捷方法，将256个字数据从table1复制到table2。</a:t>
            </a:r>
            <a:endParaRPr lang="zh-CN" altLang="en-US" sz="2000"/>
          </a:p>
          <a:p>
            <a:pPr marL="0" indent="0">
              <a:buNone/>
            </a:pPr>
            <a:r>
              <a:rPr lang="zh-CN" altLang="en-US" sz="2000"/>
              <a:t>块移动指令允许一次移动8个寄存器：</a:t>
            </a:r>
            <a:endParaRPr lang="zh-CN" altLang="en-US" sz="2000"/>
          </a:p>
          <a:p>
            <a:pPr marL="0" indent="0">
              <a:buNone/>
            </a:pPr>
            <a:r>
              <a:rPr lang="zh-CN" altLang="en-US" sz="2000"/>
              <a:t>		ADR	r0,table1	; r0指向源表格</a:t>
            </a:r>
            <a:endParaRPr lang="zh-CN" altLang="en-US" sz="2000"/>
          </a:p>
          <a:p>
            <a:pPr marL="0" indent="0">
              <a:buNone/>
            </a:pPr>
            <a:r>
              <a:rPr lang="zh-CN" altLang="en-US" sz="2000"/>
              <a:t>		ADR	r1,table2	; r1指向目的表格</a:t>
            </a:r>
            <a:endParaRPr lang="zh-CN" altLang="en-US" sz="2000"/>
          </a:p>
          <a:p>
            <a:pPr marL="0" indent="0">
              <a:buNone/>
            </a:pPr>
            <a:r>
              <a:rPr lang="zh-CN" altLang="en-US" sz="2000"/>
              <a:t>		MOV	r2,#32	</a:t>
            </a:r>
            <a:r>
              <a:rPr lang="en-US" altLang="zh-CN" sz="2000"/>
              <a:t>	</a:t>
            </a:r>
            <a:r>
              <a:rPr lang="zh-CN" altLang="en-US" sz="2000"/>
              <a:t>; 要移动32</a:t>
            </a:r>
            <a:r>
              <a:rPr lang="en-US" altLang="zh-CN" sz="2000"/>
              <a:t>(</a:t>
            </a:r>
            <a:r>
              <a:rPr lang="zh-CN" altLang="en-US" sz="2000"/>
              <a:t>块</a:t>
            </a:r>
            <a:r>
              <a:rPr lang="en-US" altLang="zh-CN" sz="2000"/>
              <a:t>) </a:t>
            </a:r>
            <a:r>
              <a:rPr lang="zh-CN" altLang="en-US" sz="2000"/>
              <a:t>x  8 = 256字的数据</a:t>
            </a:r>
            <a:endParaRPr lang="zh-CN" altLang="en-US" sz="2000"/>
          </a:p>
          <a:p>
            <a:pPr marL="0" indent="0">
              <a:buNone/>
            </a:pPr>
            <a:r>
              <a:rPr lang="zh-CN" altLang="en-US" sz="2000"/>
              <a:t>	Loop	LD</a:t>
            </a:r>
            <a:r>
              <a:rPr lang="en-US" altLang="zh-CN" sz="2000"/>
              <a:t>M</a:t>
            </a:r>
            <a:r>
              <a:rPr lang="zh-CN" altLang="en-US" sz="2000"/>
              <a:t>FD	r0!,{r3-r10}	; REPEAT</a:t>
            </a:r>
            <a:r>
              <a:rPr lang="en-US" altLang="zh-CN" sz="2000"/>
              <a:t>	  </a:t>
            </a:r>
            <a:r>
              <a:rPr lang="zh-CN" altLang="en-US" sz="2000"/>
              <a:t>将8个字数据加载到寄存器r3~r10</a:t>
            </a:r>
            <a:endParaRPr lang="zh-CN" altLang="en-US" sz="2000"/>
          </a:p>
          <a:p>
            <a:pPr marL="0" indent="0">
              <a:buNone/>
            </a:pPr>
            <a:r>
              <a:rPr lang="zh-CN" altLang="en-US" sz="2000"/>
              <a:t>		ST</a:t>
            </a:r>
            <a:r>
              <a:rPr lang="en-US" altLang="zh-CN" sz="2000"/>
              <a:t>M</a:t>
            </a:r>
            <a:r>
              <a:rPr lang="zh-CN" altLang="en-US" sz="2000"/>
              <a:t>FD	r1!,{r3,r10}	;	把它们存储到目的表格</a:t>
            </a:r>
            <a:endParaRPr lang="zh-CN" altLang="en-US" sz="2000"/>
          </a:p>
          <a:p>
            <a:pPr marL="0" indent="0">
              <a:buNone/>
            </a:pPr>
            <a:r>
              <a:rPr lang="zh-CN" altLang="en-US" sz="2000"/>
              <a:t>		SUBS	r2,r2,#1		; 	计数器减1</a:t>
            </a:r>
            <a:endParaRPr lang="zh-CN" altLang="en-US" sz="2000"/>
          </a:p>
          <a:p>
            <a:pPr marL="0" indent="0">
              <a:buNone/>
            </a:pPr>
            <a:r>
              <a:rPr lang="zh-CN" altLang="en-US" sz="2000"/>
              <a:t>		BNE	Loop		; UNTIL	32个块移动完毕</a:t>
            </a:r>
            <a:endParaRPr lang="zh-CN" altLang="en-US" sz="200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中篇</a:t>
            </a:r>
            <a:r>
              <a:rPr lang="en-US" altLang="zh-CN"/>
              <a:t>——JZ</a:t>
            </a:r>
            <a:r>
              <a:rPr lang="zh-CN" altLang="en-US"/>
              <a:t>想说</a:t>
            </a:r>
            <a:endParaRPr lang="zh-CN" altLang="en-US"/>
          </a:p>
        </p:txBody>
      </p:sp>
      <p:sp>
        <p:nvSpPr>
          <p:cNvPr id="3" name="内容占位符 2"/>
          <p:cNvSpPr>
            <a:spLocks noGrp="1"/>
          </p:cNvSpPr>
          <p:nvPr>
            <p:ph idx="1"/>
          </p:nvPr>
        </p:nvSpPr>
        <p:spPr/>
        <p:txBody>
          <a:bodyPr/>
          <a:p>
            <a:r>
              <a:rPr lang="zh-CN"/>
              <a:t>《</a:t>
            </a:r>
            <a:r>
              <a:rPr lang="en-US" altLang="zh-CN"/>
              <a:t>JZ</a:t>
            </a:r>
            <a:r>
              <a:rPr lang="zh-CN" altLang="en-US"/>
              <a:t>想说</a:t>
            </a:r>
            <a:r>
              <a:rPr lang="zh-CN"/>
              <a:t>》</a:t>
            </a:r>
            <a:endParaRPr lang="zh-CN"/>
          </a:p>
          <a:p>
            <a:pPr lvl="1"/>
            <a:r>
              <a:rPr lang="en-US" altLang="zh-CN"/>
              <a:t>--jz</a:t>
            </a:r>
            <a:r>
              <a:rPr lang="zh-CN" altLang="en-US"/>
              <a:t>的个人分享</a:t>
            </a:r>
            <a:endParaRPr lang="zh-CN" altLang="en-US"/>
          </a:p>
          <a:p>
            <a:pPr lvl="1"/>
            <a:endParaRPr lang="zh-CN" altLang="en-US"/>
          </a:p>
          <a:p>
            <a:pPr lvl="1"/>
            <a:r>
              <a:rPr lang="zh-CN" altLang="en-US"/>
              <a:t>程序员</a:t>
            </a:r>
            <a:r>
              <a:rPr lang="en-US" altLang="zh-CN"/>
              <a:t>35</a:t>
            </a:r>
            <a:r>
              <a:rPr lang="zh-CN" altLang="en-US"/>
              <a:t>岁那道坎</a:t>
            </a:r>
            <a:endParaRPr lang="zh-CN" altLang="en-US"/>
          </a:p>
          <a:p>
            <a:pPr lvl="1"/>
            <a:r>
              <a:rPr lang="zh-CN" altLang="en-US"/>
              <a:t>谁是世界上最好的编程语言</a:t>
            </a:r>
            <a:endParaRPr lang="zh-CN" altLang="en-US"/>
          </a:p>
          <a:p>
            <a:pPr lvl="1"/>
            <a:r>
              <a:rPr lang="zh-CN" altLang="en-US"/>
              <a:t>两条腿走路</a:t>
            </a:r>
            <a:endParaRPr lang="zh-CN" altLang="en-US"/>
          </a:p>
          <a:p>
            <a:pPr lvl="1"/>
            <a:r>
              <a:rPr lang="zh-CN" altLang="en-US"/>
              <a:t>程序员的</a:t>
            </a:r>
            <a:r>
              <a:rPr lang="en-US" altLang="zh-CN"/>
              <a:t>b</a:t>
            </a:r>
            <a:r>
              <a:rPr lang="zh-CN" altLang="en-US"/>
              <a:t>格和自我修养</a:t>
            </a:r>
            <a:endParaRPr lang="zh-CN" altLang="en-US"/>
          </a:p>
          <a:p>
            <a:pPr lvl="1"/>
            <a:r>
              <a:rPr lang="en-US" altLang="zh-CN"/>
              <a:t>......</a:t>
            </a:r>
            <a:endParaRPr lang="en-US" altLang="zh-CN"/>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中篇</a:t>
            </a:r>
            <a:r>
              <a:rPr lang="en-US" altLang="zh-CN"/>
              <a:t>——JZ</a:t>
            </a:r>
            <a:r>
              <a:rPr lang="zh-CN" altLang="en-US"/>
              <a:t>想说</a:t>
            </a:r>
            <a:endParaRPr lang="zh-CN" altLang="en-US"/>
          </a:p>
        </p:txBody>
      </p:sp>
      <p:sp>
        <p:nvSpPr>
          <p:cNvPr id="3" name="内容占位符 2"/>
          <p:cNvSpPr>
            <a:spLocks noGrp="1"/>
          </p:cNvSpPr>
          <p:nvPr>
            <p:ph idx="1"/>
          </p:nvPr>
        </p:nvSpPr>
        <p:spPr/>
        <p:txBody>
          <a:bodyPr/>
          <a:p>
            <a:r>
              <a:rPr lang="en-US" altLang="zh-CN"/>
              <a:t>1.</a:t>
            </a:r>
            <a:r>
              <a:rPr lang="zh-CN" altLang="en-US"/>
              <a:t>观众朋友们给</a:t>
            </a:r>
            <a:r>
              <a:rPr lang="en-US" altLang="zh-CN"/>
              <a:t>JZ</a:t>
            </a:r>
            <a:r>
              <a:rPr lang="zh-CN" altLang="en-US"/>
              <a:t>的一些反馈</a:t>
            </a:r>
            <a:endParaRPr lang="zh-CN" altLang="en-US"/>
          </a:p>
          <a:p>
            <a:pPr lvl="1"/>
            <a:r>
              <a:rPr lang="zh-CN" altLang="en-US" sz="2400"/>
              <a:t>吞吞吐吐的</a:t>
            </a:r>
            <a:r>
              <a:rPr lang="en-US" altLang="zh-CN" sz="2400"/>
              <a:t>jz</a:t>
            </a:r>
            <a:endParaRPr lang="en-US" altLang="zh-CN" sz="2400"/>
          </a:p>
          <a:p>
            <a:pPr lvl="1"/>
            <a:r>
              <a:rPr lang="en-US" altLang="zh-CN"/>
              <a:t>jz</a:t>
            </a:r>
            <a:r>
              <a:rPr lang="zh-CN" altLang="en-US"/>
              <a:t>你</a:t>
            </a:r>
            <a:r>
              <a:rPr lang="zh-CN" altLang="en-US"/>
              <a:t>的鼠标呢</a:t>
            </a:r>
            <a:endParaRPr lang="zh-CN" altLang="en-US"/>
          </a:p>
          <a:p>
            <a:pPr lvl="1"/>
            <a:r>
              <a:rPr lang="en-US" altLang="zh-CN"/>
              <a:t>jz</a:t>
            </a:r>
            <a:r>
              <a:rPr lang="zh-CN" altLang="en-US"/>
              <a:t>这个地方说的不对</a:t>
            </a:r>
            <a:endParaRPr lang="zh-CN" altLang="en-US"/>
          </a:p>
          <a:p>
            <a:pPr lvl="1"/>
            <a:r>
              <a:rPr lang="zh-CN" altLang="en-US"/>
              <a:t>希望</a:t>
            </a:r>
            <a:r>
              <a:rPr lang="en-US" altLang="zh-CN"/>
              <a:t>jz</a:t>
            </a:r>
            <a:r>
              <a:rPr lang="zh-CN" altLang="en-US"/>
              <a:t>坚持更新下去</a:t>
            </a:r>
            <a:endParaRPr lang="zh-CN" altLang="en-US"/>
          </a:p>
          <a:p>
            <a:pPr lvl="1"/>
            <a:r>
              <a:rPr lang="en-US" altLang="zh-CN"/>
              <a:t>jz</a:t>
            </a:r>
            <a:r>
              <a:rPr lang="zh-CN" altLang="en-US"/>
              <a:t>加油</a:t>
            </a:r>
            <a:endParaRPr lang="zh-CN" altLang="en-US"/>
          </a:p>
          <a:p>
            <a:pPr lvl="1"/>
            <a:r>
              <a:rPr lang="en-US" altLang="zh-CN"/>
              <a:t>......</a:t>
            </a:r>
            <a:endParaRPr lang="zh-CN" altLang="en-US"/>
          </a:p>
          <a:p>
            <a:pPr lvl="1"/>
            <a:endParaRPr lang="zh-CN" altLang="en-US"/>
          </a:p>
          <a:p>
            <a:endParaRPr lang="zh-CN" altLang="en-US"/>
          </a:p>
          <a:p>
            <a:pPr lvl="1"/>
            <a:endParaRPr lang="zh-CN" altLang="en-US"/>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中篇</a:t>
            </a:r>
            <a:r>
              <a:rPr lang="en-US" altLang="zh-CN"/>
              <a:t>——JZ</a:t>
            </a:r>
            <a:r>
              <a:rPr lang="zh-CN" altLang="en-US"/>
              <a:t>想说</a:t>
            </a:r>
            <a:endParaRPr lang="zh-CN" altLang="en-US"/>
          </a:p>
        </p:txBody>
      </p:sp>
      <p:sp>
        <p:nvSpPr>
          <p:cNvPr id="3" name="内容占位符 2"/>
          <p:cNvSpPr>
            <a:spLocks noGrp="1"/>
          </p:cNvSpPr>
          <p:nvPr>
            <p:ph idx="1"/>
          </p:nvPr>
        </p:nvSpPr>
        <p:spPr>
          <a:xfrm>
            <a:off x="838200" y="1388745"/>
            <a:ext cx="10515600" cy="4788535"/>
          </a:xfrm>
        </p:spPr>
        <p:txBody>
          <a:bodyPr>
            <a:normAutofit fontScale="60000"/>
          </a:bodyPr>
          <a:p>
            <a:r>
              <a:rPr lang="en-US" altLang="zh-CN"/>
              <a:t>2.</a:t>
            </a:r>
            <a:r>
              <a:rPr lang="zh-CN" altLang="en-US"/>
              <a:t>聊聊</a:t>
            </a:r>
            <a:r>
              <a:rPr lang="zh-CN" altLang="en-US"/>
              <a:t>大学中计算机专业的课程</a:t>
            </a:r>
            <a:endParaRPr lang="zh-CN" altLang="en-US"/>
          </a:p>
          <a:p>
            <a:pPr lvl="1"/>
            <a:r>
              <a:rPr lang="en-US" altLang="zh-CN"/>
              <a:t>C</a:t>
            </a:r>
            <a:r>
              <a:rPr lang="zh-CN" altLang="en-US"/>
              <a:t>语言</a:t>
            </a:r>
            <a:endParaRPr lang="zh-CN" altLang="en-US"/>
          </a:p>
          <a:p>
            <a:pPr lvl="1"/>
            <a:r>
              <a:rPr lang="zh-CN" altLang="en-US"/>
              <a:t>数据库原理</a:t>
            </a:r>
            <a:endParaRPr lang="zh-CN" altLang="en-US"/>
          </a:p>
          <a:p>
            <a:pPr lvl="1"/>
            <a:r>
              <a:rPr lang="zh-CN" altLang="en-US"/>
              <a:t>汇编语言</a:t>
            </a:r>
            <a:endParaRPr lang="zh-CN" altLang="en-US"/>
          </a:p>
          <a:p>
            <a:pPr lvl="1"/>
            <a:r>
              <a:rPr lang="zh-CN" altLang="en-US"/>
              <a:t>编译原理</a:t>
            </a:r>
            <a:endParaRPr lang="zh-CN" altLang="en-US"/>
          </a:p>
          <a:p>
            <a:pPr lvl="1"/>
            <a:r>
              <a:rPr lang="zh-CN" altLang="en-US"/>
              <a:t>操作系统</a:t>
            </a:r>
            <a:endParaRPr lang="zh-CN" altLang="en-US"/>
          </a:p>
          <a:p>
            <a:pPr lvl="1"/>
            <a:r>
              <a:rPr lang="zh-CN" altLang="en-US"/>
              <a:t>计算机网络</a:t>
            </a:r>
            <a:endParaRPr lang="zh-CN" altLang="en-US"/>
          </a:p>
          <a:p>
            <a:pPr lvl="1"/>
            <a:r>
              <a:rPr lang="zh-CN" altLang="en-US"/>
              <a:t>数据结构与算法</a:t>
            </a:r>
            <a:endParaRPr lang="zh-CN" altLang="en-US"/>
          </a:p>
          <a:p>
            <a:pPr lvl="1"/>
            <a:r>
              <a:rPr lang="zh-CN" altLang="en-US"/>
              <a:t>软件工程</a:t>
            </a:r>
            <a:endParaRPr lang="zh-CN" altLang="en-US"/>
          </a:p>
          <a:p>
            <a:pPr lvl="1"/>
            <a:endParaRPr lang="zh-CN" altLang="en-US"/>
          </a:p>
          <a:p>
            <a:pPr lvl="1"/>
            <a:endParaRPr lang="zh-CN" altLang="en-US"/>
          </a:p>
          <a:p>
            <a:pPr lvl="1"/>
            <a:r>
              <a:rPr lang="zh-CN" altLang="en-US"/>
              <a:t>线性代数</a:t>
            </a:r>
            <a:endParaRPr lang="zh-CN" altLang="en-US"/>
          </a:p>
          <a:p>
            <a:pPr lvl="1"/>
            <a:r>
              <a:rPr lang="zh-CN" altLang="en-US"/>
              <a:t>高等数学</a:t>
            </a:r>
            <a:endParaRPr lang="zh-CN" altLang="en-US"/>
          </a:p>
          <a:p>
            <a:pPr lvl="1"/>
            <a:r>
              <a:rPr lang="zh-CN" altLang="en-US"/>
              <a:t>离散数学</a:t>
            </a:r>
            <a:endParaRPr lang="zh-CN" altLang="en-US"/>
          </a:p>
          <a:p>
            <a:pPr lvl="1"/>
            <a:r>
              <a:rPr lang="zh-CN" altLang="en-US"/>
              <a:t>逻辑电路</a:t>
            </a:r>
            <a:endParaRPr lang="zh-CN" altLang="en-US"/>
          </a:p>
          <a:p>
            <a:pPr lvl="1"/>
            <a:r>
              <a:rPr lang="zh-CN" altLang="en-US"/>
              <a:t>概率论</a:t>
            </a:r>
            <a:endParaRPr lang="zh-CN" altLang="en-US"/>
          </a:p>
          <a:p>
            <a:pPr lvl="1"/>
            <a:r>
              <a:rPr lang="en-US" altLang="zh-CN"/>
              <a:t>......</a:t>
            </a:r>
            <a:endParaRPr lang="en-US" altLang="zh-CN"/>
          </a:p>
          <a:p>
            <a:pPr lvl="1"/>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468120"/>
            <a:ext cx="10515600" cy="4709160"/>
          </a:xfrm>
        </p:spPr>
        <p:txBody>
          <a:bodyPr/>
          <a:p>
            <a:pPr marL="0" lvl="0" indent="0">
              <a:buNone/>
            </a:pPr>
            <a:r>
              <a:rPr lang="zh-CN" altLang="en-US"/>
              <a:t>（2）如图，列出一个接一个读入数串的数字后系统状态的转换情况，状态的改变会发生在序列的第二个数字或结束序列的那个数字上。</a:t>
            </a:r>
            <a:endParaRPr lang="zh-CN" altLang="en-US"/>
          </a:p>
        </p:txBody>
      </p:sp>
      <p:pic>
        <p:nvPicPr>
          <p:cNvPr id="10" name="图片 10"/>
          <p:cNvPicPr>
            <a:picLocks noChangeAspect="1"/>
          </p:cNvPicPr>
          <p:nvPr/>
        </p:nvPicPr>
        <p:blipFill>
          <a:blip r:embed="rId1"/>
          <a:stretch>
            <a:fillRect/>
          </a:stretch>
        </p:blipFill>
        <p:spPr>
          <a:xfrm>
            <a:off x="2134870" y="2670175"/>
            <a:ext cx="7503160" cy="3253105"/>
          </a:xfrm>
          <a:prstGeom prst="rect">
            <a:avLst/>
          </a:prstGeom>
        </p:spPr>
      </p:pic>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61085"/>
          </a:xfrm>
        </p:spPr>
        <p:txBody>
          <a:bodyPr/>
          <a:p>
            <a:r>
              <a:t>第4章 指令集体系结构——广度和深度</a:t>
            </a:r>
          </a:p>
        </p:txBody>
      </p:sp>
      <p:sp>
        <p:nvSpPr>
          <p:cNvPr id="3" name="内容占位符 2"/>
          <p:cNvSpPr>
            <a:spLocks noGrp="1"/>
          </p:cNvSpPr>
          <p:nvPr>
            <p:ph idx="1"/>
          </p:nvPr>
        </p:nvSpPr>
        <p:spPr>
          <a:xfrm>
            <a:off x="838200" y="1691005"/>
            <a:ext cx="10515600" cy="4486275"/>
          </a:xfrm>
        </p:spPr>
        <p:txBody>
          <a:bodyPr>
            <a:normAutofit/>
          </a:bodyPr>
          <a:p>
            <a:pPr lvl="1" algn="l"/>
            <a:r>
              <a:rPr lang="en-US" altLang="zh-CN"/>
              <a:t>4.1 </a:t>
            </a:r>
            <a:r>
              <a:rPr lang="zh-CN" altLang="en-US"/>
              <a:t>数据存储和栈</a:t>
            </a:r>
            <a:endParaRPr lang="zh-CN" altLang="en-US"/>
          </a:p>
          <a:p>
            <a:pPr lvl="1" algn="l"/>
            <a:r>
              <a:rPr lang="en-US" altLang="zh-CN"/>
              <a:t>4.2 </a:t>
            </a:r>
            <a:r>
              <a:rPr lang="zh-CN" altLang="en-US"/>
              <a:t>特权模式和异常</a:t>
            </a:r>
            <a:endParaRPr lang="zh-CN" altLang="en-US"/>
          </a:p>
          <a:p>
            <a:pPr lvl="1" algn="l"/>
            <a:r>
              <a:rPr lang="en-US" altLang="zh-CN"/>
              <a:t>4.3 MIPS</a:t>
            </a:r>
            <a:r>
              <a:rPr lang="zh-CN" altLang="en-US"/>
              <a:t>：另一种</a:t>
            </a:r>
            <a:r>
              <a:rPr lang="en-US" altLang="zh-CN"/>
              <a:t>RISC</a:t>
            </a:r>
            <a:endParaRPr lang="en-US" altLang="zh-CN"/>
          </a:p>
          <a:p>
            <a:pPr lvl="1" algn="l"/>
            <a:r>
              <a:rPr lang="en-US" altLang="zh-CN"/>
              <a:t>4.4 </a:t>
            </a:r>
            <a:r>
              <a:rPr lang="zh-CN" altLang="en-US"/>
              <a:t>数据处理与数据传送</a:t>
            </a:r>
            <a:endParaRPr lang="zh-CN" altLang="en-US"/>
          </a:p>
          <a:p>
            <a:pPr lvl="1" algn="l"/>
            <a:r>
              <a:rPr lang="en-US" altLang="zh-CN"/>
              <a:t>4.5 </a:t>
            </a:r>
            <a:r>
              <a:rPr lang="zh-CN" altLang="en-US"/>
              <a:t>存储器间接寻址</a:t>
            </a:r>
            <a:endParaRPr lang="zh-CN" altLang="en-US"/>
          </a:p>
          <a:p>
            <a:pPr lvl="1" algn="l"/>
            <a:r>
              <a:rPr lang="en-US" altLang="zh-CN"/>
              <a:t>4.6 </a:t>
            </a:r>
            <a:r>
              <a:rPr lang="zh-CN" altLang="en-US"/>
              <a:t>压缩代码、</a:t>
            </a:r>
            <a:r>
              <a:rPr lang="en-US" altLang="zh-CN"/>
              <a:t>RISC</a:t>
            </a:r>
            <a:r>
              <a:rPr lang="zh-CN" altLang="en-US"/>
              <a:t>、</a:t>
            </a:r>
            <a:r>
              <a:rPr lang="en-US" altLang="zh-CN"/>
              <a:t>Thumb</a:t>
            </a:r>
            <a:r>
              <a:rPr lang="zh-CN" altLang="en-US"/>
              <a:t>和</a:t>
            </a:r>
            <a:r>
              <a:rPr lang="en-US" altLang="zh-CN"/>
              <a:t>MIPS16</a:t>
            </a:r>
            <a:endParaRPr lang="en-US" altLang="zh-CN"/>
          </a:p>
          <a:p>
            <a:pPr lvl="1" algn="l"/>
            <a:r>
              <a:rPr lang="en-US" altLang="zh-CN"/>
              <a:t>4.7 </a:t>
            </a:r>
            <a:r>
              <a:rPr lang="zh-CN" altLang="en-US"/>
              <a:t>变长指令</a:t>
            </a:r>
            <a:endParaRPr lang="zh-CN" altLang="en-US"/>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sym typeface="+mn-ea"/>
              </a:rPr>
              <a:t>4.1数据存储和栈</a:t>
            </a:r>
            <a:endParaRPr lang="zh-CN" altLang="en-US"/>
          </a:p>
        </p:txBody>
      </p:sp>
      <p:sp>
        <p:nvSpPr>
          <p:cNvPr id="3" name="内容占位符 2"/>
          <p:cNvSpPr>
            <a:spLocks noGrp="1"/>
          </p:cNvSpPr>
          <p:nvPr>
            <p:ph idx="1"/>
          </p:nvPr>
        </p:nvSpPr>
        <p:spPr/>
        <p:txBody>
          <a:bodyPr/>
          <a:p>
            <a:pPr marL="457200" lvl="1" indent="0" algn="l">
              <a:buNone/>
            </a:pPr>
            <a:r>
              <a:rPr>
                <a:latin typeface="微软雅黑" panose="020B0503020204020204" charset="-122"/>
                <a:ea typeface="微软雅黑" panose="020B0503020204020204" charset="-122"/>
                <a:sym typeface="+mn-ea"/>
              </a:rPr>
              <a:t>高级语言程序员用</a:t>
            </a:r>
            <a:r>
              <a:rPr>
                <a:solidFill>
                  <a:srgbClr val="FF0000"/>
                </a:solidFill>
                <a:latin typeface="微软雅黑" panose="020B0503020204020204" charset="-122"/>
                <a:ea typeface="微软雅黑" panose="020B0503020204020204" charset="-122"/>
                <a:sym typeface="+mn-ea"/>
              </a:rPr>
              <a:t>变量</a:t>
            </a:r>
            <a:r>
              <a:rPr>
                <a:latin typeface="微软雅黑" panose="020B0503020204020204" charset="-122"/>
                <a:ea typeface="微软雅黑" panose="020B0503020204020204" charset="-122"/>
                <a:sym typeface="+mn-ea"/>
              </a:rPr>
              <a:t>代表抽象数据单元的数据元素，这些数据单元是抽</a:t>
            </a:r>
            <a:endParaRPr>
              <a:latin typeface="微软雅黑" panose="020B0503020204020204" charset="-122"/>
              <a:ea typeface="微软雅黑" panose="020B0503020204020204" charset="-122"/>
            </a:endParaRPr>
          </a:p>
          <a:p>
            <a:pPr marL="457200" lvl="1" indent="0" algn="l">
              <a:buNone/>
            </a:pPr>
            <a:r>
              <a:rPr>
                <a:latin typeface="微软雅黑" panose="020B0503020204020204" charset="-122"/>
                <a:ea typeface="微软雅黑" panose="020B0503020204020204" charset="-122"/>
                <a:sym typeface="+mn-ea"/>
              </a:rPr>
              <a:t>象的，它可以保存程序员定义的任何类型的数据元素。</a:t>
            </a:r>
            <a:endParaRPr>
              <a:latin typeface="微软雅黑" panose="020B0503020204020204" charset="-122"/>
              <a:ea typeface="微软雅黑" panose="020B0503020204020204" charset="-122"/>
              <a:sym typeface="+mn-ea"/>
            </a:endParaRPr>
          </a:p>
          <a:p>
            <a:pPr marL="457200" lvl="1" indent="0" algn="l">
              <a:buNone/>
            </a:pP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对程序员来说，抽象数据单元具有一个真实存储单元的全部属性：可以读、</a:t>
            </a: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写数据。程序员可以给一个变量命名。除了名字，变量还有一个与它相关</a:t>
            </a: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的</a:t>
            </a:r>
            <a:r>
              <a:rPr>
                <a:solidFill>
                  <a:srgbClr val="FF0000"/>
                </a:solidFill>
                <a:latin typeface="微软雅黑" panose="020B0503020204020204" charset="-122"/>
                <a:ea typeface="微软雅黑" panose="020B0503020204020204" charset="-122"/>
                <a:sym typeface="+mn-ea"/>
              </a:rPr>
              <a:t>作用域</a:t>
            </a:r>
            <a:r>
              <a:rPr>
                <a:latin typeface="微软雅黑" panose="020B0503020204020204" charset="-122"/>
                <a:ea typeface="微软雅黑" panose="020B0503020204020204" charset="-122"/>
                <a:sym typeface="+mn-ea"/>
              </a:rPr>
              <a:t>，变量作用域定义了它在程序内</a:t>
            </a:r>
            <a:r>
              <a:rPr>
                <a:solidFill>
                  <a:srgbClr val="FF0000"/>
                </a:solidFill>
                <a:latin typeface="微软雅黑" panose="020B0503020204020204" charset="-122"/>
                <a:ea typeface="微软雅黑" panose="020B0503020204020204" charset="-122"/>
                <a:sym typeface="+mn-ea"/>
              </a:rPr>
              <a:t>可见或访问的范围</a:t>
            </a:r>
            <a:r>
              <a:rPr>
                <a:latin typeface="微软雅黑" panose="020B0503020204020204" charset="-122"/>
                <a:ea typeface="微软雅黑" panose="020B0503020204020204" charset="-122"/>
                <a:sym typeface="+mn-ea"/>
              </a:rPr>
              <a:t>。</a:t>
            </a:r>
            <a:endParaRPr>
              <a:latin typeface="微软雅黑" panose="020B0503020204020204" charset="-122"/>
              <a:ea typeface="微软雅黑" panose="020B0503020204020204" charset="-122"/>
            </a:endParaRPr>
          </a:p>
          <a:p>
            <a:endParaRPr lang="zh-CN" alt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522095"/>
            <a:ext cx="10515600" cy="4655185"/>
          </a:xfrm>
        </p:spPr>
        <p:txBody>
          <a:bodyPr/>
          <a:p>
            <a:pPr marL="457200" lvl="1" indent="0" algn="l">
              <a:buNone/>
            </a:pPr>
            <a:r>
              <a:rPr>
                <a:latin typeface="微软雅黑" panose="020B0503020204020204" charset="-122"/>
                <a:ea typeface="微软雅黑" panose="020B0503020204020204" charset="-122"/>
                <a:sym typeface="+mn-ea"/>
              </a:rPr>
              <a:t>下图描述了变量在一个块结构的高级语言代码中的作用域：</a:t>
            </a:r>
            <a:endParaRPr>
              <a:latin typeface="微软雅黑" panose="020B0503020204020204" charset="-122"/>
              <a:ea typeface="微软雅黑" panose="020B0503020204020204" charset="-122"/>
              <a:sym typeface="+mn-ea"/>
            </a:endParaRPr>
          </a:p>
        </p:txBody>
      </p:sp>
      <p:pic>
        <p:nvPicPr>
          <p:cNvPr id="196" name="图片 196"/>
          <p:cNvPicPr>
            <a:picLocks noChangeAspect="1"/>
          </p:cNvPicPr>
          <p:nvPr/>
        </p:nvPicPr>
        <p:blipFill>
          <a:blip r:embed="rId1"/>
          <a:stretch>
            <a:fillRect/>
          </a:stretch>
        </p:blipFill>
        <p:spPr>
          <a:xfrm>
            <a:off x="1776730" y="1945640"/>
            <a:ext cx="8132445" cy="4820285"/>
          </a:xfrm>
          <a:prstGeom prst="rect">
            <a:avLst/>
          </a:prstGeom>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522095"/>
            <a:ext cx="10515600" cy="4655185"/>
          </a:xfrm>
        </p:spPr>
        <p:txBody>
          <a:bodyPr/>
          <a:p>
            <a:pPr marL="457200" lvl="1" indent="0" algn="l">
              <a:buNone/>
            </a:pPr>
            <a:r>
              <a:rPr>
                <a:latin typeface="微软雅黑" panose="020B0503020204020204" charset="-122"/>
                <a:ea typeface="微软雅黑" panose="020B0503020204020204" charset="-122"/>
                <a:sym typeface="+mn-ea"/>
              </a:rPr>
              <a:t>下图描述了变量在一个块结构的高级语言代码中的作用域：</a:t>
            </a:r>
            <a:endParaRPr>
              <a:latin typeface="微软雅黑" panose="020B0503020204020204" charset="-122"/>
              <a:ea typeface="微软雅黑" panose="020B0503020204020204" charset="-122"/>
              <a:sym typeface="+mn-ea"/>
            </a:endParaRPr>
          </a:p>
        </p:txBody>
      </p:sp>
      <p:pic>
        <p:nvPicPr>
          <p:cNvPr id="15" name="图片 15"/>
          <p:cNvPicPr>
            <a:picLocks noChangeAspect="1"/>
          </p:cNvPicPr>
          <p:nvPr/>
        </p:nvPicPr>
        <p:blipFill>
          <a:blip r:embed="rId1"/>
          <a:stretch>
            <a:fillRect/>
          </a:stretch>
        </p:blipFill>
        <p:spPr>
          <a:xfrm>
            <a:off x="2226945" y="2015490"/>
            <a:ext cx="7293610" cy="4494530"/>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522095"/>
            <a:ext cx="10515600" cy="4655185"/>
          </a:xfrm>
        </p:spPr>
        <p:txBody>
          <a:bodyPr/>
          <a:p>
            <a:pPr marL="457200" lvl="1" indent="0" algn="l">
              <a:buNone/>
            </a:pPr>
            <a:r>
              <a:rPr>
                <a:latin typeface="微软雅黑" panose="020B0503020204020204" charset="-122"/>
                <a:ea typeface="微软雅黑" panose="020B0503020204020204" charset="-122"/>
                <a:sym typeface="+mn-ea"/>
              </a:rPr>
              <a:t>每个变量都有生命周期。为变量分配名称并为它们保留存储空间的即为</a:t>
            </a:r>
            <a:r>
              <a:rPr>
                <a:solidFill>
                  <a:srgbClr val="FF0000"/>
                </a:solidFill>
                <a:latin typeface="微软雅黑" panose="020B0503020204020204" charset="-122"/>
                <a:ea typeface="微软雅黑" panose="020B0503020204020204" charset="-122"/>
                <a:sym typeface="+mn-ea"/>
              </a:rPr>
              <a:t>可</a:t>
            </a:r>
            <a:endParaRPr>
              <a:solidFill>
                <a:srgbClr val="FF0000"/>
              </a:solidFill>
              <a:latin typeface="微软雅黑" panose="020B0503020204020204" charset="-122"/>
              <a:ea typeface="微软雅黑" panose="020B0503020204020204" charset="-122"/>
              <a:sym typeface="+mn-ea"/>
            </a:endParaRPr>
          </a:p>
          <a:p>
            <a:pPr marL="457200" lvl="1" indent="0" algn="l">
              <a:buNone/>
            </a:pPr>
            <a:r>
              <a:rPr>
                <a:solidFill>
                  <a:srgbClr val="FF0000"/>
                </a:solidFill>
                <a:latin typeface="微软雅黑" panose="020B0503020204020204" charset="-122"/>
                <a:ea typeface="微软雅黑" panose="020B0503020204020204" charset="-122"/>
                <a:sym typeface="+mn-ea"/>
              </a:rPr>
              <a:t>声明变量</a:t>
            </a:r>
            <a:r>
              <a:rPr>
                <a:latin typeface="微软雅黑" panose="020B0503020204020204" charset="-122"/>
                <a:ea typeface="微软雅黑" panose="020B0503020204020204" charset="-122"/>
                <a:sym typeface="+mn-ea"/>
              </a:rPr>
              <a:t>。</a:t>
            </a:r>
            <a:endParaRPr>
              <a:latin typeface="微软雅黑" panose="020B0503020204020204" charset="-122"/>
              <a:ea typeface="微软雅黑" panose="020B0503020204020204" charset="-122"/>
              <a:sym typeface="+mn-ea"/>
            </a:endParaRPr>
          </a:p>
          <a:p>
            <a:pPr marL="457200" lvl="1" indent="0" algn="l">
              <a:buNone/>
            </a:pP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从汇编语言程序员来看，变量的存在始于它们被载入存储器，止于程序运</a:t>
            </a: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行结束。</a:t>
            </a:r>
            <a:endParaRPr>
              <a:latin typeface="微软雅黑" panose="020B0503020204020204" charset="-122"/>
              <a:ea typeface="微软雅黑" panose="020B0503020204020204" charset="-122"/>
              <a:sym typeface="+mn-ea"/>
            </a:endParaRPr>
          </a:p>
          <a:p>
            <a:pPr marL="457200" lvl="1" indent="0" algn="l">
              <a:buNone/>
            </a:pP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在高级语言中，变量在一段特定的时间内被绑定到一块存储区上，一旦超</a:t>
            </a: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出</a:t>
            </a:r>
            <a:r>
              <a:rPr>
                <a:solidFill>
                  <a:srgbClr val="FF0000"/>
                </a:solidFill>
                <a:latin typeface="微软雅黑" panose="020B0503020204020204" charset="-122"/>
                <a:ea typeface="微软雅黑" panose="020B0503020204020204" charset="-122"/>
                <a:sym typeface="+mn-ea"/>
              </a:rPr>
              <a:t>变量的生命周期</a:t>
            </a:r>
            <a:r>
              <a:rPr>
                <a:latin typeface="微软雅黑" panose="020B0503020204020204" charset="-122"/>
                <a:ea typeface="微软雅黑" panose="020B0503020204020204" charset="-122"/>
                <a:sym typeface="+mn-ea"/>
              </a:rPr>
              <a:t>，这块存储区会被释放。</a:t>
            </a:r>
            <a:endParaRPr>
              <a:latin typeface="微软雅黑" panose="020B0503020204020204" charset="-122"/>
              <a:ea typeface="微软雅黑" panose="020B0503020204020204" charset="-122"/>
              <a:sym typeface="+mn-ea"/>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522095"/>
            <a:ext cx="10515600" cy="4655185"/>
          </a:xfrm>
        </p:spPr>
        <p:txBody>
          <a:bodyPr/>
          <a:p>
            <a:pPr marL="0" lvl="0" indent="0" algn="l">
              <a:buNone/>
            </a:pPr>
            <a:r>
              <a:rPr sz="2400">
                <a:latin typeface="微软雅黑" panose="020B0503020204020204" charset="-122"/>
                <a:ea typeface="微软雅黑" panose="020B0503020204020204" charset="-122"/>
                <a:sym typeface="+mn-ea"/>
              </a:rPr>
              <a:t>在</a:t>
            </a:r>
            <a:r>
              <a:rPr sz="2400">
                <a:solidFill>
                  <a:srgbClr val="FF0000"/>
                </a:solidFill>
                <a:latin typeface="微软雅黑" panose="020B0503020204020204" charset="-122"/>
                <a:ea typeface="微软雅黑" panose="020B0503020204020204" charset="-122"/>
                <a:sym typeface="+mn-ea"/>
              </a:rPr>
              <a:t>运行时</a:t>
            </a:r>
            <a:r>
              <a:rPr sz="2400">
                <a:latin typeface="微软雅黑" panose="020B0503020204020204" charset="-122"/>
                <a:ea typeface="微软雅黑" panose="020B0503020204020204" charset="-122"/>
                <a:sym typeface="+mn-ea"/>
              </a:rPr>
              <a:t>为变量分配存储空间的过程叫作</a:t>
            </a:r>
            <a:r>
              <a:rPr sz="2400">
                <a:solidFill>
                  <a:srgbClr val="FF0000"/>
                </a:solidFill>
                <a:latin typeface="微软雅黑" panose="020B0503020204020204" charset="-122"/>
                <a:ea typeface="微软雅黑" panose="020B0503020204020204" charset="-122"/>
                <a:sym typeface="+mn-ea"/>
              </a:rPr>
              <a:t>动态分配</a:t>
            </a:r>
            <a:r>
              <a:rPr sz="2400">
                <a:latin typeface="微软雅黑" panose="020B0503020204020204" charset="-122"/>
                <a:ea typeface="微软雅黑" panose="020B0503020204020204" charset="-122"/>
                <a:sym typeface="+mn-ea"/>
              </a:rPr>
              <a:t>，如java。有些语言则</a:t>
            </a:r>
            <a:endParaRPr sz="2400">
              <a:latin typeface="微软雅黑" panose="020B0503020204020204" charset="-122"/>
              <a:ea typeface="微软雅黑" panose="020B0503020204020204" charset="-122"/>
              <a:sym typeface="+mn-ea"/>
            </a:endParaRPr>
          </a:p>
          <a:p>
            <a:pPr marL="0" lvl="0" indent="0" algn="l">
              <a:buNone/>
            </a:pPr>
            <a:r>
              <a:rPr sz="2400">
                <a:latin typeface="微软雅黑" panose="020B0503020204020204" charset="-122"/>
                <a:ea typeface="微软雅黑" panose="020B0503020204020204" charset="-122"/>
                <a:sym typeface="+mn-ea"/>
              </a:rPr>
              <a:t>采用</a:t>
            </a:r>
            <a:r>
              <a:rPr sz="2400">
                <a:solidFill>
                  <a:srgbClr val="FF0000"/>
                </a:solidFill>
                <a:latin typeface="微软雅黑" panose="020B0503020204020204" charset="-122"/>
                <a:ea typeface="微软雅黑" panose="020B0503020204020204" charset="-122"/>
                <a:sym typeface="+mn-ea"/>
              </a:rPr>
              <a:t>静态分配</a:t>
            </a:r>
            <a:r>
              <a:rPr sz="2400">
                <a:latin typeface="微软雅黑" panose="020B0503020204020204" charset="-122"/>
                <a:ea typeface="微软雅黑" panose="020B0503020204020204" charset="-122"/>
                <a:sym typeface="+mn-ea"/>
              </a:rPr>
              <a:t>，且所有绑定都在</a:t>
            </a:r>
            <a:r>
              <a:rPr sz="2400">
                <a:solidFill>
                  <a:srgbClr val="FF0000"/>
                </a:solidFill>
                <a:latin typeface="微软雅黑" panose="020B0503020204020204" charset="-122"/>
                <a:ea typeface="微软雅黑" panose="020B0503020204020204" charset="-122"/>
                <a:sym typeface="+mn-ea"/>
              </a:rPr>
              <a:t>编译时</a:t>
            </a:r>
            <a:r>
              <a:rPr sz="2400">
                <a:latin typeface="微软雅黑" panose="020B0503020204020204" charset="-122"/>
                <a:ea typeface="微软雅黑" panose="020B0503020204020204" charset="-122"/>
                <a:sym typeface="+mn-ea"/>
              </a:rPr>
              <a:t>进行，在编译程序时，为变量分配</a:t>
            </a:r>
            <a:endParaRPr sz="2400">
              <a:latin typeface="微软雅黑" panose="020B0503020204020204" charset="-122"/>
              <a:ea typeface="微软雅黑" panose="020B0503020204020204" charset="-122"/>
              <a:sym typeface="+mn-ea"/>
            </a:endParaRPr>
          </a:p>
          <a:p>
            <a:pPr marL="0" lvl="0" indent="0" algn="l">
              <a:buNone/>
            </a:pPr>
            <a:r>
              <a:rPr sz="2400">
                <a:latin typeface="微软雅黑" panose="020B0503020204020204" charset="-122"/>
                <a:ea typeface="微软雅黑" panose="020B0503020204020204" charset="-122"/>
                <a:sym typeface="+mn-ea"/>
              </a:rPr>
              <a:t>存储值。</a:t>
            </a:r>
            <a:endParaRPr sz="2400">
              <a:latin typeface="微软雅黑" panose="020B0503020204020204" charset="-122"/>
              <a:ea typeface="微软雅黑" panose="020B0503020204020204" charset="-122"/>
              <a:sym typeface="+mn-ea"/>
            </a:endParaRPr>
          </a:p>
          <a:p>
            <a:pPr marL="0" lvl="0" indent="0" algn="l">
              <a:buNone/>
            </a:pPr>
            <a:endParaRPr sz="2400">
              <a:latin typeface="微软雅黑" panose="020B0503020204020204" charset="-122"/>
              <a:ea typeface="微软雅黑" panose="020B0503020204020204" charset="-122"/>
              <a:sym typeface="+mn-ea"/>
            </a:endParaRPr>
          </a:p>
          <a:p>
            <a:pPr marL="0" lvl="0" indent="0" algn="l">
              <a:buNone/>
            </a:pPr>
            <a:r>
              <a:rPr sz="2400">
                <a:latin typeface="微软雅黑" panose="020B0503020204020204" charset="-122"/>
                <a:ea typeface="微软雅黑" panose="020B0503020204020204" charset="-122"/>
                <a:sym typeface="+mn-ea"/>
              </a:rPr>
              <a:t>当将程序从高级语言转换为机器代码时，每个变量都被分配一个存储位置，</a:t>
            </a:r>
            <a:endParaRPr sz="2400">
              <a:latin typeface="微软雅黑" panose="020B0503020204020204" charset="-122"/>
              <a:ea typeface="微软雅黑" panose="020B0503020204020204" charset="-122"/>
              <a:sym typeface="+mn-ea"/>
            </a:endParaRPr>
          </a:p>
          <a:p>
            <a:pPr marL="0" lvl="0" indent="0" algn="l">
              <a:buNone/>
            </a:pPr>
            <a:r>
              <a:rPr sz="2400">
                <a:latin typeface="微软雅黑" panose="020B0503020204020204" charset="-122"/>
                <a:ea typeface="微软雅黑" panose="020B0503020204020204" charset="-122"/>
                <a:sym typeface="+mn-ea"/>
              </a:rPr>
              <a:t>且每个变量都将保持这个存储位置，直至程序终止。</a:t>
            </a:r>
            <a:endParaRPr sz="2400">
              <a:latin typeface="微软雅黑" panose="020B0503020204020204" charset="-122"/>
              <a:ea typeface="微软雅黑" panose="020B0503020204020204" charset="-122"/>
              <a:sym typeface="+mn-ea"/>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402715"/>
            <a:ext cx="10515600" cy="5184140"/>
          </a:xfrm>
        </p:spPr>
        <p:txBody>
          <a:bodyPr>
            <a:noAutofit/>
          </a:bodyPr>
          <a:p>
            <a:pPr marL="0" lvl="0" indent="0" algn="l">
              <a:buNone/>
            </a:pPr>
            <a:r>
              <a:rPr sz="2300">
                <a:latin typeface="微软雅黑" panose="020B0503020204020204" charset="-122"/>
                <a:ea typeface="微软雅黑" panose="020B0503020204020204" charset="-122"/>
                <a:sym typeface="+mn-ea"/>
              </a:rPr>
              <a:t>静态分配</a:t>
            </a:r>
            <a:r>
              <a:rPr sz="2300">
                <a:solidFill>
                  <a:srgbClr val="FF0000"/>
                </a:solidFill>
                <a:latin typeface="微软雅黑" panose="020B0503020204020204" charset="-122"/>
                <a:ea typeface="微软雅黑" panose="020B0503020204020204" charset="-122"/>
                <a:sym typeface="+mn-ea"/>
              </a:rPr>
              <a:t>不允许递归</a:t>
            </a:r>
            <a:r>
              <a:rPr sz="2300">
                <a:latin typeface="微软雅黑" panose="020B0503020204020204" charset="-122"/>
                <a:ea typeface="微软雅黑" panose="020B0503020204020204" charset="-122"/>
                <a:sym typeface="+mn-ea"/>
              </a:rPr>
              <a:t>。递归要求动态存储，因为每次调用一个过程时都必</a:t>
            </a:r>
            <a:endParaRPr sz="2300">
              <a:latin typeface="微软雅黑" panose="020B0503020204020204" charset="-122"/>
              <a:ea typeface="微软雅黑" panose="020B0503020204020204" charset="-122"/>
              <a:sym typeface="+mn-ea"/>
            </a:endParaRPr>
          </a:p>
          <a:p>
            <a:pPr marL="0" lvl="0" indent="0" algn="l">
              <a:buNone/>
            </a:pPr>
            <a:r>
              <a:rPr sz="2300">
                <a:latin typeface="微软雅黑" panose="020B0503020204020204" charset="-122"/>
                <a:ea typeface="微软雅黑" panose="020B0503020204020204" charset="-122"/>
                <a:sym typeface="+mn-ea"/>
              </a:rPr>
              <a:t>须为它的局部变量创建一个新的拷贝</a:t>
            </a:r>
            <a:r>
              <a:rPr lang="zh-CN" sz="2300">
                <a:latin typeface="微软雅黑" panose="020B0503020204020204" charset="-122"/>
                <a:ea typeface="微软雅黑" panose="020B0503020204020204" charset="-122"/>
                <a:sym typeface="+mn-ea"/>
              </a:rPr>
              <a:t>：</a:t>
            </a: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r>
              <a:rPr lang="zh-CN" sz="2300">
                <a:latin typeface="微软雅黑" panose="020B0503020204020204" charset="-122"/>
                <a:ea typeface="微软雅黑" panose="020B0503020204020204" charset="-122"/>
                <a:sym typeface="+mn-ea"/>
              </a:rPr>
              <a:t>Java等高级语言采用</a:t>
            </a:r>
            <a:r>
              <a:rPr lang="zh-CN" sz="2300">
                <a:solidFill>
                  <a:srgbClr val="FF0000"/>
                </a:solidFill>
                <a:latin typeface="微软雅黑" panose="020B0503020204020204" charset="-122"/>
                <a:ea typeface="微软雅黑" panose="020B0503020204020204" charset="-122"/>
                <a:sym typeface="+mn-ea"/>
              </a:rPr>
              <a:t>栈</a:t>
            </a:r>
            <a:r>
              <a:rPr lang="zh-CN" sz="2300">
                <a:latin typeface="微软雅黑" panose="020B0503020204020204" charset="-122"/>
                <a:ea typeface="微软雅黑" panose="020B0503020204020204" charset="-122"/>
                <a:sym typeface="+mn-ea"/>
              </a:rPr>
              <a:t>来保存变量，因为它们先被创建，然后又被释放。</a:t>
            </a: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r>
              <a:rPr lang="zh-CN" sz="2300">
                <a:latin typeface="微软雅黑" panose="020B0503020204020204" charset="-122"/>
                <a:ea typeface="微软雅黑" panose="020B0503020204020204" charset="-122"/>
                <a:sym typeface="+mn-ea"/>
              </a:rPr>
              <a:t>如果存储空间的分配在</a:t>
            </a:r>
            <a:r>
              <a:rPr lang="zh-CN" sz="2300">
                <a:solidFill>
                  <a:srgbClr val="FF0000"/>
                </a:solidFill>
                <a:latin typeface="微软雅黑" panose="020B0503020204020204" charset="-122"/>
                <a:ea typeface="微软雅黑" panose="020B0503020204020204" charset="-122"/>
                <a:sym typeface="+mn-ea"/>
              </a:rPr>
              <a:t>运行时</a:t>
            </a:r>
            <a:r>
              <a:rPr lang="zh-CN" sz="2300">
                <a:latin typeface="微软雅黑" panose="020B0503020204020204" charset="-122"/>
                <a:ea typeface="微软雅黑" panose="020B0503020204020204" charset="-122"/>
                <a:sym typeface="+mn-ea"/>
              </a:rPr>
              <a:t>于程序执行期间完成，变量地址显然是</a:t>
            </a:r>
            <a:r>
              <a:rPr lang="zh-CN" sz="2300">
                <a:solidFill>
                  <a:srgbClr val="FF0000"/>
                </a:solidFill>
                <a:latin typeface="微软雅黑" panose="020B0503020204020204" charset="-122"/>
                <a:ea typeface="微软雅黑" panose="020B0503020204020204" charset="-122"/>
                <a:sym typeface="+mn-ea"/>
              </a:rPr>
              <a:t>动态</a:t>
            </a:r>
            <a:endParaRPr lang="zh-CN" sz="2300">
              <a:solidFill>
                <a:srgbClr val="FF0000"/>
              </a:solidFill>
              <a:latin typeface="微软雅黑" panose="020B0503020204020204" charset="-122"/>
              <a:ea typeface="微软雅黑" panose="020B0503020204020204" charset="-122"/>
              <a:sym typeface="+mn-ea"/>
            </a:endParaRPr>
          </a:p>
          <a:p>
            <a:pPr marL="0" lvl="0" indent="0" algn="l">
              <a:buNone/>
            </a:pPr>
            <a:r>
              <a:rPr lang="zh-CN" sz="2300">
                <a:solidFill>
                  <a:srgbClr val="FF0000"/>
                </a:solidFill>
                <a:latin typeface="微软雅黑" panose="020B0503020204020204" charset="-122"/>
                <a:ea typeface="微软雅黑" panose="020B0503020204020204" charset="-122"/>
                <a:sym typeface="+mn-ea"/>
              </a:rPr>
              <a:t>的</a:t>
            </a:r>
            <a:r>
              <a:rPr lang="zh-CN" sz="2300">
                <a:latin typeface="微软雅黑" panose="020B0503020204020204" charset="-122"/>
                <a:ea typeface="微软雅黑" panose="020B0503020204020204" charset="-122"/>
                <a:sym typeface="+mn-ea"/>
              </a:rPr>
              <a:t>。这意味着数据元素在存储器中的位置会在程序运行时改变。</a:t>
            </a:r>
            <a:endParaRPr lang="zh-CN" sz="2300">
              <a:latin typeface="微软雅黑" panose="020B0503020204020204" charset="-122"/>
              <a:ea typeface="微软雅黑" panose="020B0503020204020204" charset="-122"/>
              <a:sym typeface="+mn-ea"/>
            </a:endParaRPr>
          </a:p>
        </p:txBody>
      </p:sp>
      <p:pic>
        <p:nvPicPr>
          <p:cNvPr id="121" name="图片 121"/>
          <p:cNvPicPr>
            <a:picLocks noChangeAspect="1"/>
          </p:cNvPicPr>
          <p:nvPr/>
        </p:nvPicPr>
        <p:blipFill>
          <a:blip r:embed="rId1"/>
          <a:stretch>
            <a:fillRect/>
          </a:stretch>
        </p:blipFill>
        <p:spPr>
          <a:xfrm>
            <a:off x="2576830" y="2275205"/>
            <a:ext cx="4399280" cy="2122170"/>
          </a:xfrm>
          <a:prstGeom prst="rect">
            <a:avLst/>
          </a:prstGeom>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过程，子程序和函数</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子程序</a:t>
            </a:r>
            <a:r>
              <a:rPr lang="zh-CN" sz="2400">
                <a:latin typeface="微软雅黑" panose="020B0503020204020204" charset="-122"/>
                <a:ea typeface="微软雅黑" panose="020B0503020204020204" charset="-122"/>
                <a:sym typeface="+mn-ea"/>
              </a:rPr>
              <a:t>：是主程序调用的一段代码，它执行结束后会返回到调用点。低级</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语言总是会提供子程序调用和返回机制。如ARM中的BL 和MOV pc,lr。</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过程</a:t>
            </a:r>
            <a:r>
              <a:rPr lang="zh-CN" sz="2400">
                <a:latin typeface="微软雅黑" panose="020B0503020204020204" charset="-122"/>
                <a:ea typeface="微软雅黑" panose="020B0503020204020204" charset="-122"/>
                <a:sym typeface="+mn-ea"/>
              </a:rPr>
              <a:t>：是对子程序的扩展，可以使用</a:t>
            </a:r>
            <a:r>
              <a:rPr lang="zh-CN" sz="2400">
                <a:solidFill>
                  <a:srgbClr val="FF0000"/>
                </a:solidFill>
                <a:latin typeface="微软雅黑" panose="020B0503020204020204" charset="-122"/>
                <a:ea typeface="微软雅黑" panose="020B0503020204020204" charset="-122"/>
                <a:sym typeface="+mn-ea"/>
              </a:rPr>
              <a:t>输入和输出参数</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函数</a:t>
            </a:r>
            <a:r>
              <a:rPr lang="zh-CN" sz="2400">
                <a:latin typeface="微软雅黑" panose="020B0503020204020204" charset="-122"/>
                <a:ea typeface="微软雅黑" panose="020B0503020204020204" charset="-122"/>
                <a:sym typeface="+mn-ea"/>
              </a:rPr>
              <a:t>：通常被定义为会</a:t>
            </a:r>
            <a:r>
              <a:rPr lang="zh-CN" sz="2400">
                <a:solidFill>
                  <a:srgbClr val="FF0000"/>
                </a:solidFill>
                <a:latin typeface="微软雅黑" panose="020B0503020204020204" charset="-122"/>
                <a:ea typeface="微软雅黑" panose="020B0503020204020204" charset="-122"/>
                <a:sym typeface="+mn-ea"/>
              </a:rPr>
              <a:t>返回一个值的子程序</a:t>
            </a:r>
            <a:r>
              <a:rPr lang="zh-CN" sz="2400">
                <a:latin typeface="微软雅黑" panose="020B0503020204020204" charset="-122"/>
                <a:ea typeface="微软雅黑" panose="020B0503020204020204" charset="-122"/>
                <a:sym typeface="+mn-ea"/>
              </a:rPr>
              <a:t>。C语言只使用术语函数（即</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没有子程序和过程）。</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4.1.1存储和栈</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当某种编程语言使用动态数据存储调用一个过程时，这被称作</a:t>
            </a:r>
            <a:r>
              <a:rPr lang="zh-CN" sz="2400">
                <a:solidFill>
                  <a:srgbClr val="FF0000"/>
                </a:solidFill>
                <a:latin typeface="微软雅黑" panose="020B0503020204020204" charset="-122"/>
                <a:ea typeface="微软雅黑" panose="020B0503020204020204" charset="-122"/>
                <a:sym typeface="+mn-ea"/>
              </a:rPr>
              <a:t>激活了一个过</a:t>
            </a:r>
            <a:endParaRPr lang="zh-CN" sz="2400">
              <a:solidFill>
                <a:srgbClr val="FF0000"/>
              </a:solidFill>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程</a:t>
            </a:r>
            <a:r>
              <a:rPr lang="zh-CN" sz="2400">
                <a:latin typeface="微软雅黑" panose="020B0503020204020204" charset="-122"/>
                <a:ea typeface="微软雅黑" panose="020B0503020204020204" charset="-122"/>
                <a:sym typeface="+mn-ea"/>
              </a:rPr>
              <a:t>，每个过程以及每次过程调用都有一个</a:t>
            </a:r>
            <a:r>
              <a:rPr lang="zh-CN" sz="2400">
                <a:solidFill>
                  <a:srgbClr val="FF0000"/>
                </a:solidFill>
                <a:latin typeface="微软雅黑" panose="020B0503020204020204" charset="-122"/>
                <a:ea typeface="微软雅黑" panose="020B0503020204020204" charset="-122"/>
                <a:sym typeface="+mn-ea"/>
              </a:rPr>
              <a:t>与其关联</a:t>
            </a:r>
            <a:r>
              <a:rPr lang="zh-CN" sz="2400">
                <a:latin typeface="微软雅黑" panose="020B0503020204020204" charset="-122"/>
                <a:ea typeface="微软雅黑" panose="020B0503020204020204" charset="-122"/>
                <a:sym typeface="+mn-ea"/>
              </a:rPr>
              <a:t>的激活记录，它包含所有</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执行该</a:t>
            </a:r>
            <a:r>
              <a:rPr lang="zh-CN" sz="2400">
                <a:solidFill>
                  <a:srgbClr val="FF0000"/>
                </a:solidFill>
                <a:latin typeface="微软雅黑" panose="020B0503020204020204" charset="-122"/>
                <a:ea typeface="微软雅黑" panose="020B0503020204020204" charset="-122"/>
                <a:sym typeface="+mn-ea"/>
              </a:rPr>
              <a:t>过程的信息</a:t>
            </a:r>
            <a:r>
              <a:rPr lang="zh-CN" sz="2400">
                <a:latin typeface="微软雅黑" panose="020B0503020204020204" charset="-122"/>
                <a:ea typeface="微软雅黑" panose="020B0503020204020204" charset="-122"/>
                <a:sym typeface="+mn-ea"/>
              </a:rPr>
              <a:t>。支持递归的编程语言使用</a:t>
            </a:r>
            <a:r>
              <a:rPr lang="zh-CN" sz="2400">
                <a:solidFill>
                  <a:srgbClr val="FF0000"/>
                </a:solidFill>
                <a:latin typeface="微软雅黑" panose="020B0503020204020204" charset="-122"/>
                <a:ea typeface="微软雅黑" panose="020B0503020204020204" charset="-122"/>
                <a:sym typeface="+mn-ea"/>
              </a:rPr>
              <a:t>动态存储</a:t>
            </a:r>
            <a:r>
              <a:rPr lang="zh-CN" sz="2400">
                <a:latin typeface="微软雅黑" panose="020B0503020204020204" charset="-122"/>
                <a:ea typeface="微软雅黑" panose="020B0503020204020204" charset="-122"/>
                <a:sym typeface="+mn-ea"/>
              </a:rPr>
              <a:t>，因为所需的存储空</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间随程序的执行变化。存储必须在运行时分配。</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4.1.1存储和栈</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下图描述了激活记录的概念：</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激活记录有时也被称作</a:t>
            </a:r>
            <a:r>
              <a:rPr lang="zh-CN" sz="2400">
                <a:solidFill>
                  <a:srgbClr val="FF0000"/>
                </a:solidFill>
                <a:latin typeface="微软雅黑" panose="020B0503020204020204" charset="-122"/>
                <a:ea typeface="微软雅黑" panose="020B0503020204020204" charset="-122"/>
                <a:sym typeface="+mn-ea"/>
              </a:rPr>
              <a:t>帧</a:t>
            </a:r>
            <a:r>
              <a:rPr lang="zh-CN" sz="2400">
                <a:latin typeface="微软雅黑" panose="020B0503020204020204" charset="-122"/>
                <a:ea typeface="微软雅黑" panose="020B0503020204020204" charset="-122"/>
                <a:sym typeface="+mn-ea"/>
              </a:rPr>
              <a:t>。一个激活</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记录被使用过之后，执行从过程返回</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的命令会释放该记录所占的存储空间。</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现在来看看如何在机器级创建和管理</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帧，并说明怎样使用两个指针寄存器</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高效</a:t>
            </a:r>
            <a:r>
              <a:rPr lang="zh-CN" sz="2400">
                <a:solidFill>
                  <a:srgbClr val="FF0000"/>
                </a:solidFill>
                <a:latin typeface="微软雅黑" panose="020B0503020204020204" charset="-122"/>
                <a:ea typeface="微软雅黑" panose="020B0503020204020204" charset="-122"/>
                <a:sym typeface="+mn-ea"/>
              </a:rPr>
              <a:t>创建</a:t>
            </a:r>
            <a:r>
              <a:rPr lang="zh-CN" sz="2400">
                <a:latin typeface="微软雅黑" panose="020B0503020204020204" charset="-122"/>
                <a:ea typeface="微软雅黑" panose="020B0503020204020204" charset="-122"/>
                <a:sym typeface="+mn-ea"/>
              </a:rPr>
              <a:t>与</a:t>
            </a:r>
            <a:r>
              <a:rPr lang="zh-CN" sz="2400">
                <a:solidFill>
                  <a:srgbClr val="FF0000"/>
                </a:solidFill>
                <a:latin typeface="微软雅黑" panose="020B0503020204020204" charset="-122"/>
                <a:ea typeface="微软雅黑" panose="020B0503020204020204" charset="-122"/>
                <a:sym typeface="+mn-ea"/>
              </a:rPr>
              <a:t>释放</a:t>
            </a:r>
            <a:r>
              <a:rPr lang="zh-CN" sz="2400">
                <a:latin typeface="微软雅黑" panose="020B0503020204020204" charset="-122"/>
                <a:ea typeface="微软雅黑" panose="020B0503020204020204" charset="-122"/>
                <a:sym typeface="+mn-ea"/>
              </a:rPr>
              <a:t>激活记录。</a:t>
            </a:r>
            <a:endParaRPr lang="zh-CN" sz="2400">
              <a:latin typeface="微软雅黑" panose="020B0503020204020204" charset="-122"/>
              <a:ea typeface="微软雅黑" panose="020B0503020204020204" charset="-122"/>
              <a:sym typeface="+mn-ea"/>
            </a:endParaRPr>
          </a:p>
        </p:txBody>
      </p:sp>
      <p:pic>
        <p:nvPicPr>
          <p:cNvPr id="122" name="图片 122"/>
          <p:cNvPicPr>
            <a:picLocks noChangeAspect="1"/>
          </p:cNvPicPr>
          <p:nvPr/>
        </p:nvPicPr>
        <p:blipFill>
          <a:blip r:embed="rId1"/>
          <a:stretch>
            <a:fillRect/>
          </a:stretch>
        </p:blipFill>
        <p:spPr>
          <a:xfrm>
            <a:off x="5993765" y="38100"/>
            <a:ext cx="4602480" cy="67964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第</a:t>
            </a:r>
            <a:r>
              <a:rPr lang="en-US" altLang="zh-CN">
                <a:sym typeface="+mn-ea"/>
              </a:rPr>
              <a:t>1</a:t>
            </a:r>
            <a:r>
              <a:rPr lang="zh-CN" altLang="en-US">
                <a:sym typeface="+mn-ea"/>
              </a:rPr>
              <a:t>章 计算机系统体系结构</a:t>
            </a:r>
            <a:endParaRPr lang="zh-CN" altLang="en-US"/>
          </a:p>
        </p:txBody>
      </p:sp>
      <p:sp>
        <p:nvSpPr>
          <p:cNvPr id="3" name="内容占位符 2"/>
          <p:cNvSpPr>
            <a:spLocks noGrp="1"/>
          </p:cNvSpPr>
          <p:nvPr>
            <p:ph idx="1"/>
          </p:nvPr>
        </p:nvSpPr>
        <p:spPr/>
        <p:txBody>
          <a:bodyPr/>
          <a:p>
            <a:r>
              <a:rPr lang="en-US" altLang="zh-CN"/>
              <a:t>1.1</a:t>
            </a:r>
            <a:r>
              <a:rPr lang="zh-CN" altLang="en-US"/>
              <a:t>什么是计算机体系结构</a:t>
            </a:r>
            <a:endParaRPr lang="zh-CN" altLang="en-US"/>
          </a:p>
          <a:p>
            <a:r>
              <a:rPr lang="en-US" altLang="zh-CN"/>
              <a:t>1.2</a:t>
            </a:r>
            <a:r>
              <a:rPr lang="zh-CN" altLang="en-US"/>
              <a:t>体系结构和组成</a:t>
            </a:r>
            <a:endParaRPr lang="zh-CN" altLang="en-US"/>
          </a:p>
          <a:p>
            <a:r>
              <a:rPr lang="en-US" altLang="zh-CN"/>
              <a:t>1.3</a:t>
            </a:r>
            <a:r>
              <a:rPr lang="zh-CN" altLang="en-US"/>
              <a:t>计算机的发展</a:t>
            </a:r>
            <a:endParaRPr lang="zh-CN" altLang="en-US"/>
          </a:p>
          <a:p>
            <a:r>
              <a:rPr lang="en-US" altLang="zh-CN"/>
              <a:t>1.4</a:t>
            </a:r>
            <a:r>
              <a:rPr lang="zh-CN" altLang="en-US"/>
              <a:t>存储程序计算机</a:t>
            </a:r>
            <a:endParaRPr lang="zh-CN" altLang="en-US"/>
          </a:p>
          <a:p>
            <a:r>
              <a:rPr lang="en-US" altLang="zh-CN"/>
              <a:t>1.5</a:t>
            </a:r>
            <a:r>
              <a:rPr lang="zh-CN" altLang="en-US"/>
              <a:t>存储程序的概论</a:t>
            </a:r>
            <a:endParaRPr lang="zh-CN" altLang="en-US"/>
          </a:p>
          <a:p>
            <a:r>
              <a:rPr lang="en-US" altLang="zh-CN"/>
              <a:t>1.6</a:t>
            </a:r>
            <a:r>
              <a:rPr lang="zh-CN" altLang="en-US"/>
              <a:t>计算机系统概览</a:t>
            </a:r>
            <a:endParaRPr lang="zh-CN" altLang="en-US"/>
          </a:p>
          <a:p>
            <a:pPr marL="0" indent="0">
              <a:buNone/>
            </a:pP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468120"/>
            <a:ext cx="10515600" cy="4709160"/>
          </a:xfrm>
        </p:spPr>
        <p:txBody>
          <a:bodyPr/>
          <a:p>
            <a:pPr marL="0" lvl="0" indent="0">
              <a:buNone/>
            </a:pPr>
            <a:r>
              <a:rPr lang="zh-CN" altLang="en-US"/>
              <a:t>（3）如表，将这些数字组织成更容易理解的形式。最上面一行是每个数字在数串S中的位置或地址，下一行是串S中这个数字的值。第一个元素是？，因为上一个元素的值是未知的。</a:t>
            </a:r>
            <a:endParaRPr lang="zh-CN" altLang="en-US"/>
          </a:p>
          <a:p>
            <a:pPr marL="0" lvl="0" indent="0">
              <a:buNone/>
            </a:pPr>
            <a:endParaRPr lang="zh-CN" altLang="en-US"/>
          </a:p>
          <a:p>
            <a:pPr marL="0" lvl="0" indent="0">
              <a:buNone/>
            </a:pPr>
            <a:endParaRPr lang="zh-CN" altLang="en-US"/>
          </a:p>
        </p:txBody>
      </p:sp>
      <p:pic>
        <p:nvPicPr>
          <p:cNvPr id="11" name="图片 11"/>
          <p:cNvPicPr>
            <a:picLocks noChangeAspect="1"/>
          </p:cNvPicPr>
          <p:nvPr/>
        </p:nvPicPr>
        <p:blipFill>
          <a:blip r:embed="rId1"/>
          <a:stretch>
            <a:fillRect/>
          </a:stretch>
        </p:blipFill>
        <p:spPr>
          <a:xfrm>
            <a:off x="709295" y="3252470"/>
            <a:ext cx="10204450" cy="1809750"/>
          </a:xfrm>
          <a:prstGeom prst="rect">
            <a:avLst/>
          </a:prstGeom>
        </p:spPr>
      </p:pic>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1.栈帧与局部变量</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过程通常需要为它们的</a:t>
            </a:r>
            <a:r>
              <a:rPr lang="zh-CN" sz="2400">
                <a:solidFill>
                  <a:srgbClr val="FF0000"/>
                </a:solidFill>
                <a:latin typeface="微软雅黑" panose="020B0503020204020204" charset="-122"/>
                <a:ea typeface="微软雅黑" panose="020B0503020204020204" charset="-122"/>
                <a:sym typeface="+mn-ea"/>
              </a:rPr>
              <a:t>临时变量</a:t>
            </a:r>
            <a:r>
              <a:rPr lang="zh-CN" sz="2400">
                <a:latin typeface="微软雅黑" panose="020B0503020204020204" charset="-122"/>
                <a:ea typeface="微软雅黑" panose="020B0503020204020204" charset="-122"/>
                <a:sym typeface="+mn-ea"/>
              </a:rPr>
              <a:t>申请</a:t>
            </a:r>
            <a:r>
              <a:rPr lang="zh-CN" sz="2400">
                <a:solidFill>
                  <a:srgbClr val="FF0000"/>
                </a:solidFill>
                <a:latin typeface="微软雅黑" panose="020B0503020204020204" charset="-122"/>
                <a:ea typeface="微软雅黑" panose="020B0503020204020204" charset="-122"/>
                <a:sym typeface="+mn-ea"/>
              </a:rPr>
              <a:t>局部工作区</a:t>
            </a:r>
            <a:r>
              <a:rPr lang="zh-CN" sz="2400">
                <a:latin typeface="微软雅黑" panose="020B0503020204020204" charset="-122"/>
                <a:ea typeface="微软雅黑" panose="020B0503020204020204" charset="-122"/>
                <a:sym typeface="+mn-ea"/>
              </a:rPr>
              <a:t>（local workspace）。术语</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“局部”的意思是工作区是过程私有的，不能被调用程序或子程序访问。</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每次调用一个过程都必须为它分配一个新的工作区。如果一个过程已被区域</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固定的工作区，它的运行被中断并且又被中断例程调用，那么固定区域内的</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任何数据都有可能被过程的重用所覆盖。</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通常，所有CISC计算机都维持一个硬件</a:t>
            </a:r>
            <a:r>
              <a:rPr lang="zh-CN" sz="2400">
                <a:solidFill>
                  <a:srgbClr val="FF0000"/>
                </a:solidFill>
                <a:latin typeface="微软雅黑" panose="020B0503020204020204" charset="-122"/>
                <a:ea typeface="微软雅黑" panose="020B0503020204020204" charset="-122"/>
                <a:sym typeface="+mn-ea"/>
              </a:rPr>
              <a:t>SP指针</a:t>
            </a:r>
            <a:r>
              <a:rPr lang="zh-CN" sz="2400">
                <a:latin typeface="微软雅黑" panose="020B0503020204020204" charset="-122"/>
                <a:ea typeface="微软雅黑" panose="020B0503020204020204" charset="-122"/>
                <a:sym typeface="+mn-ea"/>
              </a:rPr>
              <a:t>，但执行BSR或RTS时它会自</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动调整。ARM那样的RISC处理器没有显示的SP指针，按照约定</a:t>
            </a:r>
            <a:r>
              <a:rPr lang="zh-CN" sz="2400">
                <a:solidFill>
                  <a:srgbClr val="FF0000"/>
                </a:solidFill>
                <a:latin typeface="微软雅黑" panose="020B0503020204020204" charset="-122"/>
                <a:ea typeface="微软雅黑" panose="020B0503020204020204" charset="-122"/>
                <a:sym typeface="+mn-ea"/>
              </a:rPr>
              <a:t>r13</a:t>
            </a:r>
            <a:r>
              <a:rPr lang="zh-CN" sz="2400">
                <a:latin typeface="微软雅黑" panose="020B0503020204020204" charset="-122"/>
                <a:ea typeface="微软雅黑" panose="020B0503020204020204" charset="-122"/>
                <a:sym typeface="+mn-ea"/>
              </a:rPr>
              <a:t>作为ARM</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程序员维护的</a:t>
            </a:r>
            <a:r>
              <a:rPr lang="zh-CN" sz="2400">
                <a:solidFill>
                  <a:srgbClr val="FF0000"/>
                </a:solidFill>
                <a:latin typeface="微软雅黑" panose="020B0503020204020204" charset="-122"/>
                <a:ea typeface="微软雅黑" panose="020B0503020204020204" charset="-122"/>
                <a:sym typeface="+mn-ea"/>
              </a:rPr>
              <a:t>栈指针</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栈指针</a:t>
            </a:r>
            <a:r>
              <a:rPr lang="zh-CN" sz="2400">
                <a:latin typeface="微软雅黑" panose="020B0503020204020204" charset="-122"/>
                <a:ea typeface="微软雅黑" panose="020B0503020204020204" charset="-122"/>
                <a:sym typeface="+mn-ea"/>
              </a:rPr>
              <a:t>总是指向</a:t>
            </a:r>
            <a:r>
              <a:rPr lang="zh-CN" sz="2400">
                <a:solidFill>
                  <a:srgbClr val="FF0000"/>
                </a:solidFill>
                <a:latin typeface="微软雅黑" panose="020B0503020204020204" charset="-122"/>
                <a:ea typeface="微软雅黑" panose="020B0503020204020204" charset="-122"/>
                <a:sym typeface="+mn-ea"/>
              </a:rPr>
              <a:t>栈顶</a:t>
            </a:r>
            <a:r>
              <a:rPr lang="zh-CN" sz="2400">
                <a:latin typeface="微软雅黑" panose="020B0503020204020204" charset="-122"/>
                <a:ea typeface="微软雅黑" panose="020B0503020204020204" charset="-122"/>
                <a:sym typeface="+mn-ea"/>
              </a:rPr>
              <a:t>，</a:t>
            </a:r>
            <a:r>
              <a:rPr lang="zh-CN" sz="2400">
                <a:solidFill>
                  <a:srgbClr val="FF0000"/>
                </a:solidFill>
                <a:latin typeface="微软雅黑" panose="020B0503020204020204" charset="-122"/>
                <a:ea typeface="微软雅黑" panose="020B0503020204020204" charset="-122"/>
                <a:sym typeface="+mn-ea"/>
              </a:rPr>
              <a:t>帧指针</a:t>
            </a:r>
            <a:r>
              <a:rPr lang="zh-CN" sz="2400">
                <a:latin typeface="微软雅黑" panose="020B0503020204020204" charset="-122"/>
                <a:ea typeface="微软雅黑" panose="020B0503020204020204" charset="-122"/>
                <a:sym typeface="+mn-ea"/>
              </a:rPr>
              <a:t>则指向当前</a:t>
            </a:r>
            <a:r>
              <a:rPr lang="zh-CN" sz="2400">
                <a:solidFill>
                  <a:srgbClr val="FF0000"/>
                </a:solidFill>
                <a:latin typeface="微软雅黑" panose="020B0503020204020204" charset="-122"/>
                <a:ea typeface="微软雅黑" panose="020B0503020204020204" charset="-122"/>
                <a:sym typeface="+mn-ea"/>
              </a:rPr>
              <a:t>栈帧的底</a:t>
            </a:r>
            <a:r>
              <a:rPr lang="zh-CN" sz="2400">
                <a:latin typeface="微软雅黑" panose="020B0503020204020204" charset="-122"/>
                <a:ea typeface="微软雅黑" panose="020B0503020204020204" charset="-122"/>
                <a:sym typeface="+mn-ea"/>
              </a:rPr>
              <a:t>。在当前过程执行期间栈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指针可以改变，但</a:t>
            </a:r>
            <a:r>
              <a:rPr lang="zh-CN" sz="2400">
                <a:solidFill>
                  <a:srgbClr val="FF0000"/>
                </a:solidFill>
                <a:latin typeface="微软雅黑" panose="020B0503020204020204" charset="-122"/>
                <a:ea typeface="微软雅黑" panose="020B0503020204020204" charset="-122"/>
                <a:sym typeface="+mn-ea"/>
              </a:rPr>
              <a:t>帧指针却保持不变</a:t>
            </a:r>
            <a:r>
              <a:rPr lang="zh-CN" sz="2400">
                <a:latin typeface="微软雅黑" panose="020B0503020204020204" charset="-122"/>
                <a:ea typeface="微软雅黑" panose="020B0503020204020204" charset="-122"/>
                <a:sym typeface="+mn-ea"/>
              </a:rPr>
              <a:t>。用栈指针或帧指针都可以访问栈帧中</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的数据。按照约定，</a:t>
            </a:r>
            <a:r>
              <a:rPr lang="zh-CN" sz="2400">
                <a:solidFill>
                  <a:srgbClr val="FF0000"/>
                </a:solidFill>
                <a:latin typeface="微软雅黑" panose="020B0503020204020204" charset="-122"/>
                <a:ea typeface="微软雅黑" panose="020B0503020204020204" charset="-122"/>
                <a:sym typeface="+mn-ea"/>
              </a:rPr>
              <a:t>r11</a:t>
            </a:r>
            <a:r>
              <a:rPr lang="zh-CN" sz="2400">
                <a:latin typeface="微软雅黑" panose="020B0503020204020204" charset="-122"/>
                <a:ea typeface="微软雅黑" panose="020B0503020204020204" charset="-122"/>
                <a:sym typeface="+mn-ea"/>
              </a:rPr>
              <a:t>被用作ARM中的帧指针。</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栈为工作区的动态分配提供了实现机制。栈帧（SF）和栈指针（FP）是与动</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态存储技术有关的两个概念。</a:t>
            </a:r>
            <a:r>
              <a:rPr lang="zh-CN" sz="2400">
                <a:solidFill>
                  <a:srgbClr val="FF0000"/>
                </a:solidFill>
                <a:latin typeface="微软雅黑" panose="020B0503020204020204" charset="-122"/>
                <a:ea typeface="微软雅黑" panose="020B0503020204020204" charset="-122"/>
                <a:sym typeface="+mn-ea"/>
              </a:rPr>
              <a:t>栈帧</a:t>
            </a:r>
            <a:r>
              <a:rPr lang="zh-CN" sz="2400">
                <a:latin typeface="微软雅黑" panose="020B0503020204020204" charset="-122"/>
                <a:ea typeface="微软雅黑" panose="020B0503020204020204" charset="-122"/>
                <a:sym typeface="+mn-ea"/>
              </a:rPr>
              <a:t>是位于当前栈顶部的一块临时存储区域。</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下图说明了子程序开始时是怎样通过将栈指针向上移动d个字节来创建一个d</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字节的栈帧的。在</a:t>
            </a:r>
            <a:r>
              <a:rPr lang="zh-CN" sz="2400">
                <a:solidFill>
                  <a:srgbClr val="FF0000"/>
                </a:solidFill>
                <a:latin typeface="微软雅黑" panose="020B0503020204020204" charset="-122"/>
                <a:ea typeface="微软雅黑" panose="020B0503020204020204" charset="-122"/>
                <a:sym typeface="+mn-ea"/>
              </a:rPr>
              <a:t>本节中</a:t>
            </a:r>
            <a:r>
              <a:rPr lang="zh-CN" sz="2400">
                <a:latin typeface="微软雅黑" panose="020B0503020204020204" charset="-122"/>
                <a:ea typeface="微软雅黑" panose="020B0503020204020204" charset="-122"/>
                <a:sym typeface="+mn-ea"/>
              </a:rPr>
              <a:t>，假定栈指针</a:t>
            </a:r>
            <a:r>
              <a:rPr lang="zh-CN" sz="2400">
                <a:solidFill>
                  <a:srgbClr val="FF0000"/>
                </a:solidFill>
                <a:latin typeface="微软雅黑" panose="020B0503020204020204" charset="-122"/>
                <a:ea typeface="微软雅黑" panose="020B0503020204020204" charset="-122"/>
                <a:sym typeface="+mn-ea"/>
              </a:rPr>
              <a:t>向上朝低地址方向生长</a:t>
            </a:r>
            <a:r>
              <a:rPr lang="zh-CN" sz="2400">
                <a:latin typeface="微软雅黑" panose="020B0503020204020204" charset="-122"/>
                <a:ea typeface="微软雅黑" panose="020B0503020204020204" charset="-122"/>
                <a:sym typeface="+mn-ea"/>
              </a:rPr>
              <a:t>，并且总是指</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向当前位于栈顶的项。</a:t>
            </a:r>
            <a:endParaRPr lang="zh-CN" sz="2400">
              <a:latin typeface="微软雅黑" panose="020B0503020204020204" charset="-122"/>
              <a:ea typeface="微软雅黑" panose="020B0503020204020204" charset="-122"/>
              <a:sym typeface="+mn-ea"/>
            </a:endParaRPr>
          </a:p>
        </p:txBody>
      </p:sp>
      <p:pic>
        <p:nvPicPr>
          <p:cNvPr id="197" name="图片 197"/>
          <p:cNvPicPr>
            <a:picLocks noChangeAspect="1"/>
          </p:cNvPicPr>
          <p:nvPr/>
        </p:nvPicPr>
        <p:blipFill>
          <a:blip r:embed="rId1"/>
          <a:stretch>
            <a:fillRect/>
          </a:stretch>
        </p:blipFill>
        <p:spPr>
          <a:xfrm>
            <a:off x="2421890" y="2829560"/>
            <a:ext cx="7013575" cy="3554095"/>
          </a:xfrm>
          <a:prstGeom prst="rect">
            <a:avLst/>
          </a:prstGeom>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下图说明了子程序开始时是怎样通过将栈指针向上移动d个字节来创建一个d</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字节的栈帧的。在</a:t>
            </a:r>
            <a:r>
              <a:rPr lang="zh-CN" sz="2400">
                <a:solidFill>
                  <a:srgbClr val="FF0000"/>
                </a:solidFill>
                <a:latin typeface="微软雅黑" panose="020B0503020204020204" charset="-122"/>
                <a:ea typeface="微软雅黑" panose="020B0503020204020204" charset="-122"/>
                <a:sym typeface="+mn-ea"/>
              </a:rPr>
              <a:t>本节中</a:t>
            </a:r>
            <a:r>
              <a:rPr lang="zh-CN" sz="2400">
                <a:latin typeface="微软雅黑" panose="020B0503020204020204" charset="-122"/>
                <a:ea typeface="微软雅黑" panose="020B0503020204020204" charset="-122"/>
                <a:sym typeface="+mn-ea"/>
              </a:rPr>
              <a:t>，假定栈指针</a:t>
            </a:r>
            <a:r>
              <a:rPr lang="zh-CN" sz="2400">
                <a:solidFill>
                  <a:srgbClr val="FF0000"/>
                </a:solidFill>
                <a:latin typeface="微软雅黑" panose="020B0503020204020204" charset="-122"/>
                <a:ea typeface="微软雅黑" panose="020B0503020204020204" charset="-122"/>
                <a:sym typeface="+mn-ea"/>
              </a:rPr>
              <a:t>向上朝低地址方向生长</a:t>
            </a:r>
            <a:r>
              <a:rPr lang="zh-CN" sz="2400">
                <a:latin typeface="微软雅黑" panose="020B0503020204020204" charset="-122"/>
                <a:ea typeface="微软雅黑" panose="020B0503020204020204" charset="-122"/>
                <a:sym typeface="+mn-ea"/>
              </a:rPr>
              <a:t>，并且总是指</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向当前位于栈顶的项。</a:t>
            </a:r>
            <a:endParaRPr lang="zh-CN" sz="2400">
              <a:latin typeface="微软雅黑" panose="020B0503020204020204" charset="-122"/>
              <a:ea typeface="微软雅黑" panose="020B0503020204020204" charset="-122"/>
              <a:sym typeface="+mn-ea"/>
            </a:endParaRPr>
          </a:p>
        </p:txBody>
      </p:sp>
      <p:pic>
        <p:nvPicPr>
          <p:cNvPr id="198" name="图片 198"/>
          <p:cNvPicPr>
            <a:picLocks noChangeAspect="1"/>
          </p:cNvPicPr>
          <p:nvPr/>
        </p:nvPicPr>
        <p:blipFill>
          <a:blip r:embed="rId1"/>
          <a:stretch>
            <a:fillRect/>
          </a:stretch>
        </p:blipFill>
        <p:spPr>
          <a:xfrm>
            <a:off x="2572385" y="2857500"/>
            <a:ext cx="6784340" cy="3517265"/>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fontScale="80000"/>
          </a:bodyPr>
          <a:p>
            <a:pPr marL="0" lvl="0" indent="0" algn="l">
              <a:buNone/>
            </a:pPr>
            <a:r>
              <a:rPr lang="zh-CN" sz="2400">
                <a:latin typeface="微软雅黑" panose="020B0503020204020204" charset="-122"/>
                <a:ea typeface="微软雅黑" panose="020B0503020204020204" charset="-122"/>
                <a:sym typeface="+mn-ea"/>
              </a:rPr>
              <a:t>因为栈朝着存储器的</a:t>
            </a:r>
            <a:r>
              <a:rPr lang="zh-CN" sz="2400">
                <a:solidFill>
                  <a:srgbClr val="FF0000"/>
                </a:solidFill>
                <a:latin typeface="微软雅黑" panose="020B0503020204020204" charset="-122"/>
                <a:ea typeface="微软雅黑" panose="020B0503020204020204" charset="-122"/>
                <a:sym typeface="+mn-ea"/>
              </a:rPr>
              <a:t>低地址生长</a:t>
            </a:r>
            <a:r>
              <a:rPr lang="zh-CN" sz="2400">
                <a:latin typeface="微软雅黑" panose="020B0503020204020204" charset="-122"/>
                <a:ea typeface="微软雅黑" panose="020B0503020204020204" charset="-122"/>
                <a:sym typeface="+mn-ea"/>
              </a:rPr>
              <a:t>，创建栈帧后</a:t>
            </a:r>
            <a:r>
              <a:rPr lang="zh-CN" sz="2400">
                <a:solidFill>
                  <a:srgbClr val="FF0000"/>
                </a:solidFill>
                <a:latin typeface="微软雅黑" panose="020B0503020204020204" charset="-122"/>
                <a:ea typeface="微软雅黑" panose="020B0503020204020204" charset="-122"/>
                <a:sym typeface="+mn-ea"/>
              </a:rPr>
              <a:t>栈指针会递减</a:t>
            </a:r>
            <a:r>
              <a:rPr lang="zh-CN" sz="2400">
                <a:latin typeface="微软雅黑" panose="020B0503020204020204" charset="-122"/>
                <a:ea typeface="微软雅黑" panose="020B0503020204020204" charset="-122"/>
                <a:sym typeface="+mn-ea"/>
              </a:rPr>
              <a:t>。如，通过下面指令可</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以在存储器中预留100个字节：</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SUB r13,r13,#100	; 将栈指针上移100个字节</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在从子程序返回之前，必须执行指令ADD r13,r13,#100将栈指针下移从而</a:t>
            </a:r>
            <a:r>
              <a:rPr lang="zh-CN" sz="2400">
                <a:solidFill>
                  <a:srgbClr val="FF0000"/>
                </a:solidFill>
                <a:latin typeface="微软雅黑" panose="020B0503020204020204" charset="-122"/>
                <a:ea typeface="微软雅黑" panose="020B0503020204020204" charset="-122"/>
                <a:sym typeface="+mn-ea"/>
              </a:rPr>
              <a:t>释放栈帧</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通常，对栈帧的操作必须是平衡的，即如果将一些数据放在栈帧中，那么一定要记</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得将其移除。</a:t>
            </a:r>
            <a:endParaRPr lang="zh-CN" sz="2400">
              <a:latin typeface="微软雅黑" panose="020B0503020204020204" charset="-122"/>
              <a:ea typeface="微软雅黑" panose="020B0503020204020204" charset="-122"/>
              <a:sym typeface="+mn-ea"/>
            </a:endParaRPr>
          </a:p>
          <a:p>
            <a:pPr marL="0" lvl="0" indent="0" algn="l">
              <a:buNone/>
            </a:pP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考虑下面简单的过程实例：</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Proc	SUB</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r13,r13,#16	; 将栈指针上移16个字节</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Code			; 部分代码</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STR</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r1,[r13,#8]	; 将数据保存到栈帧中栈顶下8个字节处</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Code			; 其他代码</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ADD </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r13,r13,#16	; 退出栈帧</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MOV </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pc,r14		; 恢复PC以返回</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可以用栈指针来访问栈帧中的</a:t>
            </a:r>
            <a:r>
              <a:rPr lang="zh-CN" sz="2400">
                <a:solidFill>
                  <a:srgbClr val="FF0000"/>
                </a:solidFill>
                <a:latin typeface="微软雅黑" panose="020B0503020204020204" charset="-122"/>
                <a:ea typeface="微软雅黑" panose="020B0503020204020204" charset="-122"/>
                <a:sym typeface="+mn-ea"/>
              </a:rPr>
              <a:t>临时变量</a:t>
            </a:r>
            <a:r>
              <a:rPr lang="zh-CN" sz="2400">
                <a:latin typeface="微软雅黑" panose="020B0503020204020204" charset="-122"/>
                <a:ea typeface="微软雅黑" panose="020B0503020204020204" charset="-122"/>
                <a:sym typeface="+mn-ea"/>
              </a:rPr>
              <a:t>。下图（a），变量XYZ位于栈指针下</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12个字节处，可以通过有效地址[r13,#12]访问XYZ。因为栈指针会随着其他</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信息进入或离开栈而移动，最好构造一个带有独立于栈指针的</a:t>
            </a:r>
            <a:r>
              <a:rPr lang="zh-CN" sz="2400">
                <a:solidFill>
                  <a:srgbClr val="FF0000"/>
                </a:solidFill>
                <a:latin typeface="微软雅黑" panose="020B0503020204020204" charset="-122"/>
                <a:ea typeface="微软雅黑" panose="020B0503020204020204" charset="-122"/>
                <a:sym typeface="+mn-ea"/>
              </a:rPr>
              <a:t>固定指针的栈</a:t>
            </a:r>
            <a:endParaRPr lang="zh-CN" sz="2400">
              <a:solidFill>
                <a:srgbClr val="FF0000"/>
              </a:solidFill>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帧</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p:txBody>
      </p:sp>
      <p:pic>
        <p:nvPicPr>
          <p:cNvPr id="199" name="图片 199"/>
          <p:cNvPicPr>
            <a:picLocks noChangeAspect="1"/>
          </p:cNvPicPr>
          <p:nvPr/>
        </p:nvPicPr>
        <p:blipFill>
          <a:blip r:embed="rId1"/>
          <a:stretch>
            <a:fillRect/>
          </a:stretch>
        </p:blipFill>
        <p:spPr>
          <a:xfrm>
            <a:off x="2079625" y="2910840"/>
            <a:ext cx="8032750" cy="3676015"/>
          </a:xfrm>
          <a:prstGeom prst="rect">
            <a:avLst/>
          </a:prstGeom>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可以用栈指针来访问栈帧中的</a:t>
            </a:r>
            <a:r>
              <a:rPr lang="zh-CN" sz="2400">
                <a:solidFill>
                  <a:srgbClr val="FF0000"/>
                </a:solidFill>
                <a:latin typeface="微软雅黑" panose="020B0503020204020204" charset="-122"/>
                <a:ea typeface="微软雅黑" panose="020B0503020204020204" charset="-122"/>
                <a:sym typeface="+mn-ea"/>
              </a:rPr>
              <a:t>临时变量</a:t>
            </a:r>
            <a:r>
              <a:rPr lang="zh-CN" sz="2400">
                <a:latin typeface="微软雅黑" panose="020B0503020204020204" charset="-122"/>
                <a:ea typeface="微软雅黑" panose="020B0503020204020204" charset="-122"/>
                <a:sym typeface="+mn-ea"/>
              </a:rPr>
              <a:t>。下图（a），变量XYZ位于栈指针下</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12个字节处，可以通过有效地址[r13,#12]访问XYZ。因为栈指针会随着其他</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信息进入或离开栈而移动，最好构造一个带有独立于栈指针的</a:t>
            </a:r>
            <a:r>
              <a:rPr lang="zh-CN" sz="2400">
                <a:solidFill>
                  <a:srgbClr val="FF0000"/>
                </a:solidFill>
                <a:latin typeface="微软雅黑" panose="020B0503020204020204" charset="-122"/>
                <a:ea typeface="微软雅黑" panose="020B0503020204020204" charset="-122"/>
                <a:sym typeface="+mn-ea"/>
              </a:rPr>
              <a:t>固定指针的栈</a:t>
            </a:r>
            <a:endParaRPr lang="zh-CN" sz="2400">
              <a:solidFill>
                <a:srgbClr val="FF0000"/>
              </a:solidFill>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帧</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p:txBody>
      </p:sp>
      <p:pic>
        <p:nvPicPr>
          <p:cNvPr id="200" name="图片 200"/>
          <p:cNvPicPr>
            <a:picLocks noChangeAspect="1"/>
          </p:cNvPicPr>
          <p:nvPr/>
        </p:nvPicPr>
        <p:blipFill>
          <a:blip r:embed="rId1"/>
          <a:stretch>
            <a:fillRect/>
          </a:stretch>
        </p:blipFill>
        <p:spPr>
          <a:xfrm>
            <a:off x="1824990" y="2891790"/>
            <a:ext cx="9190355" cy="3615055"/>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上图（b）用帧指针（FP）描述了栈帧，此时帧指针指向栈帧的底部且与栈指</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针无关（即如果数据入栈，栈指针将变化，但</a:t>
            </a:r>
            <a:r>
              <a:rPr lang="zh-CN" sz="2400">
                <a:solidFill>
                  <a:srgbClr val="FF0000"/>
                </a:solidFill>
                <a:latin typeface="微软雅黑" panose="020B0503020204020204" charset="-122"/>
                <a:ea typeface="微软雅黑" panose="020B0503020204020204" charset="-122"/>
                <a:sym typeface="+mn-ea"/>
              </a:rPr>
              <a:t>帧指针保持不变</a:t>
            </a:r>
            <a:r>
              <a:rPr lang="zh-CN" sz="2400">
                <a:latin typeface="微软雅黑" panose="020B0503020204020204" charset="-122"/>
                <a:ea typeface="微软雅黑" panose="020B0503020204020204" charset="-122"/>
                <a:sym typeface="+mn-ea"/>
              </a:rPr>
              <a:t>）。假设r11作</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为帧指针，可以通过帧指针访问位于地址[r11,#-8]处的变量。</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用链接和取消链接指令管理栈帧</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68K通过它的</a:t>
            </a:r>
            <a:r>
              <a:rPr lang="zh-CN" sz="2400">
                <a:solidFill>
                  <a:srgbClr val="FF0000"/>
                </a:solidFill>
                <a:latin typeface="微软雅黑" panose="020B0503020204020204" charset="-122"/>
                <a:ea typeface="微软雅黑" panose="020B0503020204020204" charset="-122"/>
                <a:sym typeface="+mn-ea"/>
              </a:rPr>
              <a:t>LINK</a:t>
            </a:r>
            <a:r>
              <a:rPr lang="zh-CN" sz="2400">
                <a:latin typeface="微软雅黑" panose="020B0503020204020204" charset="-122"/>
                <a:ea typeface="微软雅黑" panose="020B0503020204020204" charset="-122"/>
                <a:sym typeface="+mn-ea"/>
              </a:rPr>
              <a:t>和</a:t>
            </a:r>
            <a:r>
              <a:rPr lang="zh-CN" sz="2400">
                <a:solidFill>
                  <a:srgbClr val="FF0000"/>
                </a:solidFill>
                <a:latin typeface="微软雅黑" panose="020B0503020204020204" charset="-122"/>
                <a:ea typeface="微软雅黑" panose="020B0503020204020204" charset="-122"/>
                <a:sym typeface="+mn-ea"/>
              </a:rPr>
              <a:t>UNLK</a:t>
            </a:r>
            <a:r>
              <a:rPr lang="zh-CN" sz="2400">
                <a:latin typeface="微软雅黑" panose="020B0503020204020204" charset="-122"/>
                <a:ea typeface="微软雅黑" panose="020B0503020204020204" charset="-122"/>
                <a:sym typeface="+mn-ea"/>
              </a:rPr>
              <a:t>指令来支持栈帧，它们可以通过一次操作来创建或</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释放栈帧。</a:t>
            </a:r>
            <a:r>
              <a:rPr lang="zh-CN" sz="2400">
                <a:solidFill>
                  <a:srgbClr val="FF0000"/>
                </a:solidFill>
                <a:latin typeface="微软雅黑" panose="020B0503020204020204" charset="-122"/>
                <a:ea typeface="微软雅黑" panose="020B0503020204020204" charset="-122"/>
                <a:sym typeface="+mn-ea"/>
              </a:rPr>
              <a:t>LINK指令</a:t>
            </a:r>
            <a:r>
              <a:rPr lang="zh-CN" sz="2400">
                <a:latin typeface="微软雅黑" panose="020B0503020204020204" charset="-122"/>
                <a:ea typeface="微软雅黑" panose="020B0503020204020204" charset="-122"/>
                <a:sym typeface="+mn-ea"/>
              </a:rPr>
              <a:t>将</a:t>
            </a:r>
            <a:r>
              <a:rPr lang="zh-CN" sz="2400">
                <a:solidFill>
                  <a:srgbClr val="FF0000"/>
                </a:solidFill>
                <a:latin typeface="微软雅黑" panose="020B0503020204020204" charset="-122"/>
                <a:ea typeface="微软雅黑" panose="020B0503020204020204" charset="-122"/>
                <a:sym typeface="+mn-ea"/>
              </a:rPr>
              <a:t>帧指针</a:t>
            </a:r>
            <a:r>
              <a:rPr lang="zh-CN" sz="2400">
                <a:solidFill>
                  <a:schemeClr val="tx1"/>
                </a:solidFill>
                <a:latin typeface="微软雅黑" panose="020B0503020204020204" charset="-122"/>
                <a:ea typeface="微软雅黑" panose="020B0503020204020204" charset="-122"/>
                <a:sym typeface="+mn-ea"/>
              </a:rPr>
              <a:t>的当前值保存在栈顶，然后将栈指针的当前值</a:t>
            </a:r>
            <a:endParaRPr lang="zh-CN" sz="2400">
              <a:solidFill>
                <a:schemeClr val="tx1"/>
              </a:solidFill>
              <a:latin typeface="微软雅黑" panose="020B0503020204020204" charset="-122"/>
              <a:ea typeface="微软雅黑" panose="020B0503020204020204" charset="-122"/>
              <a:sym typeface="+mn-ea"/>
            </a:endParaRPr>
          </a:p>
          <a:p>
            <a:pPr marL="0" lvl="0" indent="0" algn="l">
              <a:buNone/>
            </a:pPr>
            <a:r>
              <a:rPr lang="zh-CN" sz="2400">
                <a:solidFill>
                  <a:schemeClr val="tx1"/>
                </a:solidFill>
                <a:latin typeface="微软雅黑" panose="020B0503020204020204" charset="-122"/>
                <a:ea typeface="微软雅黑" panose="020B0503020204020204" charset="-122"/>
                <a:sym typeface="+mn-ea"/>
              </a:rPr>
              <a:t>放在帧指针中。按照约定，A6被用作帧指针。然后将栈指针向上移动d个字</a:t>
            </a:r>
            <a:endParaRPr lang="zh-CN" sz="2400">
              <a:solidFill>
                <a:schemeClr val="tx1"/>
              </a:solidFill>
              <a:latin typeface="微软雅黑" panose="020B0503020204020204" charset="-122"/>
              <a:ea typeface="微软雅黑" panose="020B0503020204020204" charset="-122"/>
              <a:sym typeface="+mn-ea"/>
            </a:endParaRPr>
          </a:p>
          <a:p>
            <a:pPr marL="0" lvl="0" indent="0" algn="l">
              <a:buNone/>
            </a:pPr>
            <a:r>
              <a:rPr lang="zh-CN" sz="2400">
                <a:solidFill>
                  <a:schemeClr val="tx1"/>
                </a:solidFill>
                <a:latin typeface="微软雅黑" panose="020B0503020204020204" charset="-122"/>
                <a:ea typeface="微软雅黑" panose="020B0503020204020204" charset="-122"/>
                <a:sym typeface="+mn-ea"/>
              </a:rPr>
              <a:t>节以创建栈帧。现在帧指针指向它的旧值，位于栈帧底部，而栈指针则指向</a:t>
            </a:r>
            <a:endParaRPr lang="zh-CN" sz="2400">
              <a:solidFill>
                <a:schemeClr val="tx1"/>
              </a:solidFill>
              <a:latin typeface="微软雅黑" panose="020B0503020204020204" charset="-122"/>
              <a:ea typeface="微软雅黑" panose="020B0503020204020204" charset="-122"/>
              <a:sym typeface="+mn-ea"/>
            </a:endParaRPr>
          </a:p>
          <a:p>
            <a:pPr marL="0" lvl="0" indent="0" algn="l">
              <a:buNone/>
            </a:pPr>
            <a:r>
              <a:rPr lang="zh-CN" sz="2400">
                <a:solidFill>
                  <a:schemeClr val="tx1"/>
                </a:solidFill>
                <a:latin typeface="微软雅黑" panose="020B0503020204020204" charset="-122"/>
                <a:ea typeface="微软雅黑" panose="020B0503020204020204" charset="-122"/>
                <a:sym typeface="+mn-ea"/>
              </a:rPr>
              <a:t>栈帧的顶部</a:t>
            </a:r>
            <a:r>
              <a:rPr lang="zh-CN" sz="2400">
                <a:latin typeface="微软雅黑" panose="020B0503020204020204" charset="-122"/>
                <a:ea typeface="微软雅黑" panose="020B0503020204020204" charset="-122"/>
                <a:sym typeface="+mn-ea"/>
              </a:rPr>
              <a:t>。如，指令LINK FP,#-12将创建一个12字节的栈帧，而指令UNLK </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FP则会释放这个栈帧。</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用链接和取消链接指令管理栈帧</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下图，a部分展示了子程序A中的栈帧，b部分为调用子程序B后的栈帧。现在帧指针中的值是创建栈帧B之前的栈指针。</a:t>
            </a:r>
            <a:r>
              <a:rPr lang="zh-CN" sz="2400">
                <a:solidFill>
                  <a:srgbClr val="FF0000"/>
                </a:solidFill>
                <a:latin typeface="微软雅黑" panose="020B0503020204020204" charset="-122"/>
                <a:ea typeface="微软雅黑" panose="020B0503020204020204" charset="-122"/>
                <a:sym typeface="+mn-ea"/>
              </a:rPr>
              <a:t>嵌套的子程序</a:t>
            </a:r>
            <a:r>
              <a:rPr lang="zh-CN" sz="2400">
                <a:latin typeface="微软雅黑" panose="020B0503020204020204" charset="-122"/>
                <a:ea typeface="微软雅黑" panose="020B0503020204020204" charset="-122"/>
                <a:sym typeface="+mn-ea"/>
              </a:rPr>
              <a:t>将在栈中创建</a:t>
            </a:r>
            <a:r>
              <a:rPr lang="zh-CN" sz="2400">
                <a:solidFill>
                  <a:srgbClr val="FF0000"/>
                </a:solidFill>
                <a:latin typeface="微软雅黑" panose="020B0503020204020204" charset="-122"/>
                <a:ea typeface="微软雅黑" panose="020B0503020204020204" charset="-122"/>
                <a:sym typeface="+mn-ea"/>
              </a:rPr>
              <a:t>连续</a:t>
            </a:r>
            <a:r>
              <a:rPr lang="zh-CN" sz="2400">
                <a:latin typeface="微软雅黑" panose="020B0503020204020204" charset="-122"/>
                <a:ea typeface="微软雅黑" panose="020B0503020204020204" charset="-122"/>
                <a:sym typeface="+mn-ea"/>
              </a:rPr>
              <a:t>的栈帧：</a:t>
            </a:r>
            <a:endParaRPr lang="zh-CN" sz="2400">
              <a:latin typeface="微软雅黑" panose="020B0503020204020204" charset="-122"/>
              <a:ea typeface="微软雅黑" panose="020B0503020204020204" charset="-122"/>
              <a:sym typeface="+mn-ea"/>
            </a:endParaRPr>
          </a:p>
        </p:txBody>
      </p:sp>
      <p:pic>
        <p:nvPicPr>
          <p:cNvPr id="214" name="图片 214"/>
          <p:cNvPicPr>
            <a:picLocks noChangeAspect="1"/>
          </p:cNvPicPr>
          <p:nvPr/>
        </p:nvPicPr>
        <p:blipFill>
          <a:blip r:embed="rId1"/>
          <a:stretch>
            <a:fillRect/>
          </a:stretch>
        </p:blipFill>
        <p:spPr>
          <a:xfrm>
            <a:off x="1744345" y="2215515"/>
            <a:ext cx="9810750" cy="43173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690370"/>
            <a:ext cx="10515600" cy="4486910"/>
          </a:xfrm>
        </p:spPr>
        <p:txBody>
          <a:bodyPr/>
          <a:p>
            <a:pPr marL="0" lvl="0" indent="0">
              <a:buNone/>
            </a:pPr>
            <a:r>
              <a:rPr lang="zh-CN" altLang="en-US"/>
              <a:t>统计数串中每个元素所在序列的长度</a:t>
            </a:r>
            <a:endParaRPr lang="zh-CN" altLang="en-US"/>
          </a:p>
          <a:p>
            <a:pPr marL="0" lvl="0" indent="0">
              <a:buNone/>
            </a:pPr>
            <a:endParaRPr lang="zh-CN" altLang="en-US"/>
          </a:p>
        </p:txBody>
      </p:sp>
      <p:pic>
        <p:nvPicPr>
          <p:cNvPr id="12" name="图片 12"/>
          <p:cNvPicPr>
            <a:picLocks noChangeAspect="1"/>
          </p:cNvPicPr>
          <p:nvPr/>
        </p:nvPicPr>
        <p:blipFill>
          <a:blip r:embed="rId1"/>
          <a:stretch>
            <a:fillRect/>
          </a:stretch>
        </p:blipFill>
        <p:spPr>
          <a:xfrm>
            <a:off x="838200" y="2848610"/>
            <a:ext cx="10895330" cy="1614805"/>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用链接和取消链接指令管理栈帧</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因为FP指向栈帧的底部，所有局部变量都可以通过带偏移量的寄存器间接寻</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址方式访问，而FP被用来访问它们的寄存器。在子程序B的最后将执行下面的</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指令序列：</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UNLK FP	; 收回子程序B 的栈帧</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RTS		; 返回到调用位置</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UNLK指令</a:t>
            </a:r>
            <a:r>
              <a:rPr lang="zh-CN" sz="2400">
                <a:latin typeface="微软雅黑" panose="020B0503020204020204" charset="-122"/>
                <a:ea typeface="微软雅黑" panose="020B0503020204020204" charset="-122"/>
                <a:sym typeface="+mn-ea"/>
              </a:rPr>
              <a:t>将释放栈帧。它首先将帧指针的内容加载到栈指针中，就是创建栈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帧B之前栈指针的值。通过这一操作，栈帧B将被释放。下一步将栈顶出栈并</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将其放在FP中，从而将栈和FP的内容恢复到LINK指令执行前的状态。</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用链接和取消链接指令管理栈帧</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UNLK之后将执行RTS指令返回子程序A，子程序A将从返回的位置继续执行。</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LINK和UNLK指令被用于支持递归过程。</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每次执行LINK指令时，帧指针的当前值都会被入栈，新的帧指针将指向栈中</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保存的帧指针旧值。这种组织构成了一个种叫做链接表的数据结构。</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lang="en-US">
                <a:sym typeface="+mn-ea"/>
              </a:rPr>
              <a:t>ARM</a:t>
            </a:r>
            <a:r>
              <a:rPr lang="zh-CN" altLang="en-US">
                <a:sym typeface="+mn-ea"/>
              </a:rPr>
              <a:t>创建和释放栈帧</a:t>
            </a:r>
            <a:endParaRPr lang="zh-CN" altLang="en-US">
              <a:sym typeface="+mn-ea"/>
            </a:endParaRPr>
          </a:p>
        </p:txBody>
      </p:sp>
      <p:sp>
        <p:nvSpPr>
          <p:cNvPr id="3" name="内容占位符 2"/>
          <p:cNvSpPr>
            <a:spLocks noGrp="1"/>
          </p:cNvSpPr>
          <p:nvPr>
            <p:ph idx="1"/>
          </p:nvPr>
        </p:nvSpPr>
        <p:spPr>
          <a:xfrm>
            <a:off x="838200" y="1402715"/>
            <a:ext cx="10515600" cy="5184140"/>
          </a:xfrm>
        </p:spPr>
        <p:txBody>
          <a:bodyPr>
            <a:normAutofit lnSpcReduction="20000"/>
          </a:bodyPr>
          <a:p>
            <a:pPr marL="0" lvl="0" indent="0" algn="l">
              <a:buNone/>
            </a:pPr>
            <a:r>
              <a:rPr lang="zh-CN" sz="2400">
                <a:latin typeface="微软雅黑" panose="020B0503020204020204" charset="-122"/>
                <a:ea typeface="微软雅黑" panose="020B0503020204020204" charset="-122"/>
                <a:sym typeface="+mn-ea"/>
              </a:rPr>
              <a:t>ARM处理器既没有创建栈帧的链接指令，也没有返回时释放栈帧的取消链接</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指令。要</a:t>
            </a:r>
            <a:r>
              <a:rPr lang="zh-CN" sz="2400">
                <a:solidFill>
                  <a:srgbClr val="FF0000"/>
                </a:solidFill>
                <a:latin typeface="微软雅黑" panose="020B0503020204020204" charset="-122"/>
                <a:ea typeface="微软雅黑" panose="020B0503020204020204" charset="-122"/>
                <a:sym typeface="+mn-ea"/>
              </a:rPr>
              <a:t>创建一个栈帧</a:t>
            </a:r>
            <a:r>
              <a:rPr lang="zh-CN" sz="2400">
                <a:latin typeface="微软雅黑" panose="020B0503020204020204" charset="-122"/>
                <a:ea typeface="微软雅黑" panose="020B0503020204020204" charset="-122"/>
                <a:sym typeface="+mn-ea"/>
              </a:rPr>
              <a:t>，通过执行下面的指令将旧的链接指针入栈，然后将</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栈指针上移d个字节：</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SUB</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sp,sp,#4	; 将栈指针上移32位字</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STR	fp,[sp]		; 将帧指针入栈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MOV </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fp,sp		; 将栈指针复制给帧指针，将其指向栈底</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SUB	sp,sp,#8	; 将栈指针上移8个字节（令d等于8）</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fp 代表帧指针。帧指针指向栈的底部，可被用来访问帧中的局部变量。按约</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定，寄存器r11被用作帧指针。在子程序末尾，通过下面指令</a:t>
            </a:r>
            <a:r>
              <a:rPr lang="zh-CN" sz="2400">
                <a:solidFill>
                  <a:srgbClr val="FF0000"/>
                </a:solidFill>
                <a:latin typeface="微软雅黑" panose="020B0503020204020204" charset="-122"/>
                <a:ea typeface="微软雅黑" panose="020B0503020204020204" charset="-122"/>
                <a:sym typeface="+mn-ea"/>
              </a:rPr>
              <a:t>释放栈帧</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MOV</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sp,fp		; 恢复栈指针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LDR	fp,[sp]		; 从栈中恢复旧的帧指针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ADD	sp,sp,#4	; 将栈指针下移4字节，恢复栈</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lang="en-US">
                <a:sym typeface="+mn-ea"/>
              </a:rPr>
              <a:t>ARM</a:t>
            </a:r>
            <a:r>
              <a:rPr lang="zh-CN" altLang="en-US">
                <a:sym typeface="+mn-ea"/>
              </a:rPr>
              <a:t>创建和释放栈帧</a:t>
            </a:r>
            <a:endParaRPr>
              <a:sym typeface="+mn-ea"/>
            </a:endParaRPr>
          </a:p>
        </p:txBody>
      </p:sp>
      <p:pic>
        <p:nvPicPr>
          <p:cNvPr id="4" name="图片 201"/>
          <p:cNvPicPr>
            <a:picLocks noChangeAspect="1"/>
          </p:cNvPicPr>
          <p:nvPr>
            <p:ph idx="1"/>
          </p:nvPr>
        </p:nvPicPr>
        <p:blipFill>
          <a:blip r:embed="rId1"/>
          <a:stretch>
            <a:fillRect/>
          </a:stretch>
        </p:blipFill>
        <p:spPr>
          <a:xfrm>
            <a:off x="2271395" y="1570355"/>
            <a:ext cx="7648575" cy="4848225"/>
          </a:xfrm>
          <a:prstGeom prst="rect">
            <a:avLst/>
          </a:prstGeom>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lang="en-US">
                <a:sym typeface="+mn-ea"/>
              </a:rPr>
              <a:t>ARM</a:t>
            </a:r>
            <a:r>
              <a:rPr lang="zh-CN" altLang="en-US">
                <a:sym typeface="+mn-ea"/>
              </a:rPr>
              <a:t>创建和释放栈帧</a:t>
            </a:r>
            <a:endParaRPr>
              <a:sym typeface="+mn-ea"/>
            </a:endParaRPr>
          </a:p>
        </p:txBody>
      </p:sp>
      <p:pic>
        <p:nvPicPr>
          <p:cNvPr id="202" name="图片 202"/>
          <p:cNvPicPr>
            <a:picLocks noChangeAspect="1"/>
          </p:cNvPicPr>
          <p:nvPr>
            <p:ph idx="1"/>
          </p:nvPr>
        </p:nvPicPr>
        <p:blipFill>
          <a:blip r:embed="rId1"/>
          <a:stretch>
            <a:fillRect/>
          </a:stretch>
        </p:blipFill>
        <p:spPr>
          <a:xfrm>
            <a:off x="2034540" y="1452880"/>
            <a:ext cx="8123555" cy="4894580"/>
          </a:xfrm>
          <a:prstGeom prst="rect">
            <a:avLst/>
          </a:prstGeom>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lang="en-US">
                <a:sym typeface="+mn-ea"/>
              </a:rPr>
              <a:t>ARM</a:t>
            </a:r>
            <a:r>
              <a:rPr lang="zh-CN" altLang="en-US">
                <a:sym typeface="+mn-ea"/>
              </a:rPr>
              <a:t>创建和释放栈帧</a:t>
            </a:r>
            <a:endParaRPr>
              <a:sym typeface="+mn-ea"/>
            </a:endParaRPr>
          </a:p>
        </p:txBody>
      </p:sp>
      <p:sp>
        <p:nvSpPr>
          <p:cNvPr id="3" name="内容占位符 2"/>
          <p:cNvSpPr/>
          <p:nvPr>
            <p:ph idx="1"/>
          </p:nvPr>
        </p:nvSpPr>
        <p:spPr/>
        <p:txBody>
          <a:bodyPr/>
          <a:p>
            <a:pPr marL="0" indent="0">
              <a:buNone/>
            </a:pPr>
            <a:r>
              <a:rPr lang="zh-CN" altLang="en-US" sz="2400"/>
              <a:t>注意旧的帧指针出现了两次：一次作为栈中旧的/前一个栈帧。在实践中，使</a:t>
            </a:r>
            <a:endParaRPr lang="zh-CN" altLang="en-US" sz="2400"/>
          </a:p>
          <a:p>
            <a:pPr marL="0" indent="0">
              <a:buNone/>
            </a:pPr>
            <a:r>
              <a:rPr lang="zh-CN" altLang="en-US" sz="2400"/>
              <a:t>用</a:t>
            </a:r>
            <a:r>
              <a:rPr lang="zh-CN" altLang="en-US" sz="2400">
                <a:solidFill>
                  <a:srgbClr val="FF0000"/>
                </a:solidFill>
              </a:rPr>
              <a:t>后递减多存储指令</a:t>
            </a:r>
            <a:r>
              <a:rPr lang="zh-CN" altLang="en-US" sz="2400"/>
              <a:t>STMFD，将链接寄存器（含有返回地址）和帧指针放入栈</a:t>
            </a:r>
            <a:endParaRPr lang="zh-CN" altLang="en-US" sz="2400"/>
          </a:p>
          <a:p>
            <a:pPr marL="0" indent="0">
              <a:buNone/>
            </a:pPr>
            <a:r>
              <a:rPr lang="zh-CN" altLang="en-US" sz="2400"/>
              <a:t>中：</a:t>
            </a:r>
            <a:endParaRPr lang="zh-CN" altLang="en-US" sz="2400"/>
          </a:p>
          <a:p>
            <a:pPr marL="0" indent="0">
              <a:buNone/>
            </a:pPr>
            <a:r>
              <a:rPr lang="zh-CN" altLang="en-US" sz="2400"/>
              <a:t>		STMFD</a:t>
            </a:r>
            <a:r>
              <a:rPr lang="en-US" altLang="zh-CN" sz="2400"/>
              <a:t>	  </a:t>
            </a:r>
            <a:r>
              <a:rPr lang="zh-CN" altLang="en-US" sz="2400"/>
              <a:t>sp!,{lp,fp}	; 从栈中恢复旧的链接寄存器</a:t>
            </a:r>
            <a:endParaRPr lang="zh-CN" altLang="en-US" sz="2400"/>
          </a:p>
          <a:p>
            <a:pPr marL="0" indent="0">
              <a:buNone/>
            </a:pPr>
            <a:r>
              <a:rPr lang="zh-CN" altLang="en-US" sz="2400"/>
              <a:t>		SUB	  sp,sp,#4	; 将栈指针下移4个字节</a:t>
            </a:r>
            <a:endParaRPr lang="zh-CN" altLang="en-US" sz="240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307465"/>
            <a:ext cx="10515600" cy="4869815"/>
          </a:xfrm>
        </p:spPr>
        <p:txBody>
          <a:bodyPr>
            <a:normAutofit fontScale="90000" lnSpcReduction="10000"/>
          </a:bodyPr>
          <a:p>
            <a:pPr marL="0" indent="0">
              <a:buNone/>
            </a:pPr>
            <a:r>
              <a:rPr lang="zh-CN" altLang="en-US" sz="2400"/>
              <a:t>下面代码描述了如何在ARM上创建一个栈帧。它将寄存器入栈，调用一个子程序，保</a:t>
            </a:r>
            <a:endParaRPr lang="zh-CN" altLang="en-US" sz="2400"/>
          </a:p>
          <a:p>
            <a:pPr marL="0" indent="0">
              <a:buNone/>
            </a:pPr>
            <a:r>
              <a:rPr lang="zh-CN" altLang="en-US" sz="2400"/>
              <a:t>存帧指针和链接寄存器，创建一个单个字的帧，访问参数，然后返回调用位置：</a:t>
            </a:r>
            <a:endParaRPr lang="zh-CN" altLang="en-US" sz="2400"/>
          </a:p>
          <a:p>
            <a:pPr marL="0" indent="0">
              <a:buNone/>
            </a:pPr>
            <a:r>
              <a:rPr lang="zh-CN" altLang="en-US" sz="2400"/>
              <a:t>		AREA	TestProg,    CODE,     DEADONLY</a:t>
            </a:r>
            <a:endParaRPr lang="zh-CN" altLang="en-US" sz="2400"/>
          </a:p>
          <a:p>
            <a:pPr marL="0" indent="0">
              <a:buNone/>
            </a:pPr>
            <a:r>
              <a:rPr lang="zh-CN" altLang="en-US" sz="2400"/>
              <a:t>		ENTRY</a:t>
            </a:r>
            <a:endParaRPr lang="zh-CN" altLang="en-US" sz="2400"/>
          </a:p>
          <a:p>
            <a:pPr marL="0" indent="0">
              <a:buNone/>
            </a:pPr>
            <a:r>
              <a:rPr lang="en-US" altLang="zh-CN" sz="2400"/>
              <a:t>	</a:t>
            </a:r>
            <a:r>
              <a:rPr lang="zh-CN" altLang="en-US" sz="2400"/>
              <a:t>Begin			</a:t>
            </a:r>
            <a:endParaRPr lang="zh-CN" altLang="en-US" sz="2400"/>
          </a:p>
          <a:p>
            <a:pPr marL="0" indent="0">
              <a:buNone/>
            </a:pPr>
            <a:r>
              <a:rPr lang="en-US" altLang="zh-CN" sz="2400"/>
              <a:t>	</a:t>
            </a:r>
            <a:r>
              <a:rPr lang="zh-CN" altLang="en-US" sz="2400"/>
              <a:t>Main	ADR	sp,Stack	; 将r13设为栈指针</a:t>
            </a:r>
            <a:endParaRPr lang="zh-CN" altLang="en-US" sz="2400"/>
          </a:p>
          <a:p>
            <a:pPr marL="0" indent="0">
              <a:buNone/>
            </a:pPr>
            <a:r>
              <a:rPr lang="zh-CN" altLang="en-US" sz="2400"/>
              <a:t>		MOV</a:t>
            </a:r>
            <a:r>
              <a:rPr lang="en-US" altLang="zh-CN" sz="2400"/>
              <a:t>	</a:t>
            </a:r>
            <a:r>
              <a:rPr lang="zh-CN" altLang="en-US" sz="2400"/>
              <a:t>r0,#124		;设置一个哑参数</a:t>
            </a:r>
            <a:endParaRPr lang="zh-CN" altLang="en-US" sz="2400"/>
          </a:p>
          <a:p>
            <a:pPr marL="0" indent="0">
              <a:buNone/>
            </a:pPr>
            <a:r>
              <a:rPr lang="zh-CN" altLang="en-US" sz="2400"/>
              <a:t>		MOV </a:t>
            </a:r>
            <a:r>
              <a:rPr lang="en-US" altLang="zh-CN" sz="2400"/>
              <a:t>	</a:t>
            </a:r>
            <a:r>
              <a:rPr lang="zh-CN" altLang="en-US" sz="2400"/>
              <a:t>fp,#123		;哑帧指针</a:t>
            </a:r>
            <a:endParaRPr lang="zh-CN" altLang="en-US" sz="2400"/>
          </a:p>
          <a:p>
            <a:pPr marL="0" indent="0">
              <a:buNone/>
            </a:pPr>
            <a:r>
              <a:rPr lang="zh-CN" altLang="en-US" sz="2400"/>
              <a:t>		STR	r0,[sp,#-4]!	;参数入栈</a:t>
            </a:r>
            <a:endParaRPr lang="zh-CN" altLang="en-US" sz="2400"/>
          </a:p>
          <a:p>
            <a:pPr marL="0" indent="0">
              <a:buNone/>
            </a:pPr>
            <a:r>
              <a:rPr lang="zh-CN" altLang="en-US" sz="2400"/>
              <a:t>		BL	Sub		; 调用子程序</a:t>
            </a:r>
            <a:endParaRPr lang="zh-CN" altLang="en-US" sz="2400"/>
          </a:p>
          <a:p>
            <a:pPr marL="0" indent="0">
              <a:buNone/>
            </a:pPr>
            <a:r>
              <a:rPr lang="zh-CN" altLang="en-US" sz="2400"/>
              <a:t>		LDR	r1,[sp]		; 载入数据</a:t>
            </a:r>
            <a:endParaRPr lang="zh-CN" altLang="en-US" sz="2400"/>
          </a:p>
          <a:p>
            <a:pPr marL="0" indent="0">
              <a:buNone/>
            </a:pPr>
            <a:r>
              <a:rPr lang="zh-CN" altLang="en-US" sz="2400"/>
              <a:t>	Loop 	B	Loop		;等待（死循环）</a:t>
            </a:r>
            <a:endParaRPr lang="zh-CN" altLang="en-US" sz="240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307465"/>
            <a:ext cx="10515600" cy="4869815"/>
          </a:xfrm>
        </p:spPr>
        <p:txBody>
          <a:bodyPr>
            <a:noAutofit/>
          </a:bodyPr>
          <a:p>
            <a:pPr marL="914400" lvl="2" indent="0">
              <a:buNone/>
            </a:pPr>
            <a:r>
              <a:rPr lang="zh-CN" altLang="en-US"/>
              <a:t>Sub</a:t>
            </a:r>
            <a:r>
              <a:rPr lang="en-US" altLang="zh-CN"/>
              <a:t>	</a:t>
            </a:r>
            <a:r>
              <a:rPr lang="zh-CN" altLang="en-US"/>
              <a:t>STMFD</a:t>
            </a:r>
            <a:r>
              <a:rPr lang="en-US" altLang="zh-CN"/>
              <a:t>	</a:t>
            </a:r>
            <a:r>
              <a:rPr lang="zh-CN" altLang="en-US"/>
              <a:t>sp!,{fp,lr}	; 帧指针和链接寄存器入栈</a:t>
            </a:r>
            <a:endParaRPr lang="zh-CN" altLang="en-US"/>
          </a:p>
          <a:p>
            <a:pPr marL="914400" lvl="2" indent="0">
              <a:buNone/>
            </a:pPr>
            <a:r>
              <a:rPr lang="zh-CN" altLang="en-US"/>
              <a:t>	MOV </a:t>
            </a:r>
            <a:r>
              <a:rPr lang="en-US" altLang="zh-CN"/>
              <a:t>	</a:t>
            </a:r>
            <a:r>
              <a:rPr lang="zh-CN" altLang="en-US"/>
              <a:t>fp,sp		; 帧指针指向帧底</a:t>
            </a:r>
            <a:endParaRPr lang="zh-CN" altLang="en-US"/>
          </a:p>
          <a:p>
            <a:pPr marL="914400" lvl="2" indent="0">
              <a:buNone/>
            </a:pPr>
            <a:r>
              <a:rPr lang="zh-CN" altLang="en-US"/>
              <a:t>	SUB	sp,sp,#4		; 创建栈帧（一个字）</a:t>
            </a:r>
            <a:endParaRPr lang="zh-CN" altLang="en-US"/>
          </a:p>
          <a:p>
            <a:pPr marL="914400" lvl="2" indent="0">
              <a:buNone/>
            </a:pPr>
            <a:r>
              <a:rPr lang="zh-CN" altLang="en-US"/>
              <a:t>	LDR	r2,[fp,#8]	; 获得先前被入栈的参数</a:t>
            </a:r>
            <a:endParaRPr lang="zh-CN" altLang="en-US"/>
          </a:p>
          <a:p>
            <a:pPr marL="914400" lvl="2" indent="0">
              <a:buNone/>
            </a:pPr>
            <a:r>
              <a:rPr lang="zh-CN" altLang="en-US"/>
              <a:t>	ADD	r2,r2,#120	;对该操作进行一个哑操作</a:t>
            </a:r>
            <a:endParaRPr lang="zh-CN" altLang="en-US"/>
          </a:p>
          <a:p>
            <a:pPr marL="914400" lvl="2" indent="0">
              <a:buNone/>
            </a:pPr>
            <a:r>
              <a:rPr lang="zh-CN" altLang="en-US"/>
              <a:t>	STR	r2,[fp,#-4]	;将其保存在栈帧中</a:t>
            </a:r>
            <a:endParaRPr lang="zh-CN" altLang="en-US"/>
          </a:p>
          <a:p>
            <a:pPr marL="914400" lvl="2" indent="0">
              <a:buNone/>
            </a:pPr>
            <a:r>
              <a:rPr lang="zh-CN" altLang="en-US"/>
              <a:t>	ADD	sp,sp,#4		;清除栈帧</a:t>
            </a:r>
            <a:endParaRPr lang="zh-CN" altLang="en-US"/>
          </a:p>
          <a:p>
            <a:pPr marL="914400" lvl="2" indent="0">
              <a:buNone/>
            </a:pPr>
            <a:r>
              <a:rPr lang="zh-CN" altLang="en-US"/>
              <a:t>	LDMFD </a:t>
            </a:r>
            <a:r>
              <a:rPr lang="en-US" altLang="zh-CN"/>
              <a:t>	</a:t>
            </a:r>
            <a:r>
              <a:rPr lang="zh-CN" altLang="en-US"/>
              <a:t>sp!,{fp,pc}	;恢复栈指针并返回</a:t>
            </a:r>
            <a:endParaRPr lang="zh-CN" altLang="en-US"/>
          </a:p>
          <a:p>
            <a:pPr marL="914400" lvl="2" indent="0">
              <a:buNone/>
            </a:pPr>
            <a:r>
              <a:rPr lang="zh-CN" altLang="en-US"/>
              <a:t>			</a:t>
            </a:r>
            <a:endParaRPr lang="zh-CN" altLang="en-US"/>
          </a:p>
          <a:p>
            <a:pPr marL="914400" lvl="2" indent="0">
              <a:buNone/>
            </a:pPr>
            <a:r>
              <a:rPr lang="zh-CN" altLang="en-US"/>
              <a:t>	DCD	0x0000		;清空存储器</a:t>
            </a:r>
            <a:endParaRPr lang="zh-CN" altLang="en-US"/>
          </a:p>
          <a:p>
            <a:pPr marL="914400" lvl="2" indent="0">
              <a:buNone/>
            </a:pPr>
            <a:r>
              <a:rPr lang="zh-CN" altLang="en-US"/>
              <a:t>	DCD	0x0000		;</a:t>
            </a:r>
            <a:endParaRPr lang="zh-CN" altLang="en-US"/>
          </a:p>
          <a:p>
            <a:pPr marL="914400" lvl="2" indent="0">
              <a:buNone/>
            </a:pPr>
            <a:r>
              <a:rPr lang="en-US" altLang="zh-CN"/>
              <a:t>	</a:t>
            </a:r>
            <a:r>
              <a:rPr lang="zh-CN" altLang="en-US"/>
              <a:t>DCD	0x0000		;</a:t>
            </a:r>
            <a:endParaRPr lang="zh-CN" altLang="en-US"/>
          </a:p>
          <a:p>
            <a:pPr marL="914400" lvl="2" indent="0">
              <a:buNone/>
            </a:pPr>
            <a:r>
              <a:rPr lang="en-US" altLang="zh-CN"/>
              <a:t>	</a:t>
            </a:r>
            <a:r>
              <a:rPr lang="zh-CN" altLang="en-US"/>
              <a:t>DCD	0x0000		;</a:t>
            </a:r>
            <a:endParaRPr lang="zh-CN" altLang="en-US"/>
          </a:p>
          <a:p>
            <a:pPr marL="914400" lvl="2" indent="0">
              <a:buNone/>
            </a:pPr>
            <a:r>
              <a:rPr lang="zh-CN" altLang="en-US"/>
              <a:t>Stack	DCD	0x0000	</a:t>
            </a:r>
            <a:r>
              <a:rPr lang="en-US" altLang="zh-CN"/>
              <a:t>	</a:t>
            </a:r>
            <a:r>
              <a:rPr lang="zh-CN" altLang="en-US"/>
              <a:t>;栈起始处（栈向低地址方向生长）</a:t>
            </a:r>
            <a:endParaRPr lang="zh-CN" altLang="en-US"/>
          </a:p>
          <a:p>
            <a:pPr marL="914400" lvl="2" indent="0">
              <a:buNone/>
            </a:pPr>
            <a:r>
              <a:rPr lang="zh-CN" altLang="en-US"/>
              <a:t>	END</a:t>
            </a:r>
            <a:endParaRPr lang="zh-CN" altLang="en-US"/>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400"/>
              <a:t>下图描述了这段代码执行时的行为：</a:t>
            </a:r>
            <a:endParaRPr lang="zh-CN" altLang="en-US" sz="2400"/>
          </a:p>
        </p:txBody>
      </p:sp>
      <p:pic>
        <p:nvPicPr>
          <p:cNvPr id="203" name="图片 203"/>
          <p:cNvPicPr>
            <a:picLocks noChangeAspect="1"/>
          </p:cNvPicPr>
          <p:nvPr/>
        </p:nvPicPr>
        <p:blipFill>
          <a:blip r:embed="rId1"/>
          <a:stretch>
            <a:fillRect/>
          </a:stretch>
        </p:blipFill>
        <p:spPr>
          <a:xfrm>
            <a:off x="2629535" y="1521460"/>
            <a:ext cx="6508115" cy="5298440"/>
          </a:xfrm>
          <a:prstGeom prst="rect">
            <a:avLst/>
          </a:prstGeom>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400"/>
              <a:t>下图描述了这段代码执行时的行为：</a:t>
            </a:r>
            <a:endParaRPr lang="zh-CN" altLang="en-US" sz="2400"/>
          </a:p>
        </p:txBody>
      </p:sp>
      <p:pic>
        <p:nvPicPr>
          <p:cNvPr id="204" name="图片 204"/>
          <p:cNvPicPr>
            <a:picLocks noChangeAspect="1"/>
          </p:cNvPicPr>
          <p:nvPr/>
        </p:nvPicPr>
        <p:blipFill>
          <a:blip r:embed="rId1"/>
          <a:stretch>
            <a:fillRect/>
          </a:stretch>
        </p:blipFill>
        <p:spPr>
          <a:xfrm>
            <a:off x="2393950" y="1509395"/>
            <a:ext cx="7033260" cy="52851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690370"/>
            <a:ext cx="10515600" cy="4486910"/>
          </a:xfrm>
        </p:spPr>
        <p:txBody>
          <a:bodyPr/>
          <a:p>
            <a:pPr marL="0" lvl="0" indent="0">
              <a:buNone/>
            </a:pPr>
            <a:r>
              <a:rPr lang="zh-CN" altLang="en-US"/>
              <a:t>统计数串中最大序列长度</a:t>
            </a:r>
            <a:endParaRPr lang="zh-CN" altLang="en-US"/>
          </a:p>
        </p:txBody>
      </p:sp>
      <p:pic>
        <p:nvPicPr>
          <p:cNvPr id="13" name="图片 13"/>
          <p:cNvPicPr>
            <a:picLocks noChangeAspect="1"/>
          </p:cNvPicPr>
          <p:nvPr/>
        </p:nvPicPr>
        <p:blipFill>
          <a:blip r:embed="rId1"/>
          <a:stretch>
            <a:fillRect/>
          </a:stretch>
        </p:blipFill>
        <p:spPr>
          <a:xfrm>
            <a:off x="718185" y="3013710"/>
            <a:ext cx="10755630" cy="1840230"/>
          </a:xfrm>
          <a:prstGeom prst="rect">
            <a:avLst/>
          </a:prstGeom>
        </p:spPr>
      </p:pic>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000"/>
              <a:t>图（a）给出了ARM开发系统的一个快照，代码被加载入模拟器后寄存器的内容和栈的状态：</a:t>
            </a:r>
            <a:endParaRPr lang="zh-CN" altLang="en-US" sz="2000"/>
          </a:p>
        </p:txBody>
      </p:sp>
      <p:pic>
        <p:nvPicPr>
          <p:cNvPr id="205" name="图片 205"/>
          <p:cNvPicPr>
            <a:picLocks noChangeAspect="1"/>
          </p:cNvPicPr>
          <p:nvPr/>
        </p:nvPicPr>
        <p:blipFill>
          <a:blip r:embed="rId1"/>
          <a:stretch>
            <a:fillRect/>
          </a:stretch>
        </p:blipFill>
        <p:spPr>
          <a:xfrm>
            <a:off x="3148330" y="1472565"/>
            <a:ext cx="6562725" cy="5334635"/>
          </a:xfrm>
          <a:prstGeom prst="rect">
            <a:avLst/>
          </a:prstGeom>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000"/>
              <a:t>图（b）代码已经执行到子程序调用处，栈指针r13执行地址0x08CC处，该单元的值为0x7C（被送入栈的寄存器r0的值）：</a:t>
            </a:r>
            <a:endParaRPr lang="zh-CN" altLang="en-US" sz="2000"/>
          </a:p>
        </p:txBody>
      </p:sp>
      <p:pic>
        <p:nvPicPr>
          <p:cNvPr id="206" name="图片 206"/>
          <p:cNvPicPr>
            <a:picLocks noChangeAspect="1"/>
          </p:cNvPicPr>
          <p:nvPr/>
        </p:nvPicPr>
        <p:blipFill>
          <a:blip r:embed="rId1"/>
          <a:stretch>
            <a:fillRect/>
          </a:stretch>
        </p:blipFill>
        <p:spPr>
          <a:xfrm>
            <a:off x="4329430" y="1474470"/>
            <a:ext cx="6680200" cy="5395595"/>
          </a:xfrm>
          <a:prstGeom prst="rect">
            <a:avLst/>
          </a:prstGeom>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000"/>
              <a:t>图（c）已经执行到ADD指令，栈指针为0x80C0，链接寄存器和旧的帧指针已经入栈：</a:t>
            </a:r>
            <a:endParaRPr lang="zh-CN" altLang="en-US" sz="2000"/>
          </a:p>
        </p:txBody>
      </p:sp>
      <p:pic>
        <p:nvPicPr>
          <p:cNvPr id="207" name="图片 207"/>
          <p:cNvPicPr>
            <a:picLocks noChangeAspect="1"/>
          </p:cNvPicPr>
          <p:nvPr/>
        </p:nvPicPr>
        <p:blipFill>
          <a:blip r:embed="rId1"/>
          <a:stretch>
            <a:fillRect/>
          </a:stretch>
        </p:blipFill>
        <p:spPr>
          <a:xfrm>
            <a:off x="2569210" y="1473200"/>
            <a:ext cx="7230110" cy="5397500"/>
          </a:xfrm>
          <a:prstGeom prst="rect">
            <a:avLst/>
          </a:prstGeom>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000"/>
              <a:t>图（d）子程序已经执行完并已返回到调用程序：</a:t>
            </a:r>
            <a:endParaRPr lang="zh-CN" altLang="en-US" sz="2000"/>
          </a:p>
        </p:txBody>
      </p:sp>
      <p:pic>
        <p:nvPicPr>
          <p:cNvPr id="208" name="图片 208"/>
          <p:cNvPicPr>
            <a:picLocks noChangeAspect="1"/>
          </p:cNvPicPr>
          <p:nvPr/>
        </p:nvPicPr>
        <p:blipFill>
          <a:blip r:embed="rId1"/>
          <a:stretch>
            <a:fillRect/>
          </a:stretch>
        </p:blipFill>
        <p:spPr>
          <a:xfrm>
            <a:off x="2524760" y="1451610"/>
            <a:ext cx="7239635" cy="5393690"/>
          </a:xfrm>
          <a:prstGeom prst="rect">
            <a:avLst/>
          </a:prstGeom>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4.1.2通过栈传递参数</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400"/>
              <a:t>可以通过两种方式将参数传递给过程：通过</a:t>
            </a:r>
            <a:r>
              <a:rPr lang="zh-CN" altLang="en-US" sz="2400">
                <a:solidFill>
                  <a:srgbClr val="FF0000"/>
                </a:solidFill>
              </a:rPr>
              <a:t>值</a:t>
            </a:r>
            <a:r>
              <a:rPr lang="zh-CN" altLang="en-US" sz="2400"/>
              <a:t>和通过</a:t>
            </a:r>
            <a:r>
              <a:rPr lang="zh-CN" altLang="en-US" sz="2400">
                <a:solidFill>
                  <a:srgbClr val="FF0000"/>
                </a:solidFill>
              </a:rPr>
              <a:t>引用</a:t>
            </a:r>
            <a:r>
              <a:rPr lang="zh-CN" altLang="en-US" sz="2400"/>
              <a:t>。</a:t>
            </a:r>
            <a:endParaRPr lang="zh-CN" altLang="en-US" sz="2400"/>
          </a:p>
          <a:p>
            <a:pPr marL="0" lvl="0" indent="0">
              <a:buNone/>
            </a:pPr>
            <a:endParaRPr lang="zh-CN" altLang="en-US" sz="2400"/>
          </a:p>
          <a:p>
            <a:pPr marL="0" lvl="0" indent="0">
              <a:buNone/>
            </a:pPr>
            <a:r>
              <a:rPr lang="zh-CN" altLang="en-US" sz="2400"/>
              <a:t>通过值：传递的是</a:t>
            </a:r>
            <a:r>
              <a:rPr lang="zh-CN" altLang="en-US" sz="2400">
                <a:solidFill>
                  <a:srgbClr val="FF0000"/>
                </a:solidFill>
              </a:rPr>
              <a:t>参数实际值</a:t>
            </a:r>
            <a:r>
              <a:rPr lang="zh-CN" altLang="en-US" sz="2400"/>
              <a:t>的拷贝，如果该过程修改了这个参数，新的参</a:t>
            </a:r>
            <a:endParaRPr lang="zh-CN" altLang="en-US" sz="2400"/>
          </a:p>
          <a:p>
            <a:pPr marL="0" lvl="0" indent="0">
              <a:buNone/>
            </a:pPr>
            <a:r>
              <a:rPr lang="zh-CN" altLang="en-US" sz="2400"/>
              <a:t>数值不会影响源参数。</a:t>
            </a:r>
            <a:endParaRPr lang="zh-CN" altLang="en-US" sz="2400"/>
          </a:p>
          <a:p>
            <a:pPr marL="0" lvl="0" indent="0">
              <a:buNone/>
            </a:pPr>
            <a:endParaRPr lang="zh-CN" altLang="en-US" sz="2400"/>
          </a:p>
          <a:p>
            <a:pPr marL="0" lvl="0" indent="0">
              <a:buNone/>
            </a:pPr>
            <a:r>
              <a:rPr lang="zh-CN" altLang="en-US" sz="2400"/>
              <a:t>通过引用：</a:t>
            </a:r>
            <a:r>
              <a:rPr lang="zh-CN" altLang="en-US" sz="2400">
                <a:solidFill>
                  <a:srgbClr val="FF0000"/>
                </a:solidFill>
              </a:rPr>
              <a:t>参数的地址</a:t>
            </a:r>
            <a:r>
              <a:rPr lang="zh-CN" altLang="en-US" sz="2400"/>
              <a:t>在程序和过程/函数间传递，过程将收到一个指向参数</a:t>
            </a:r>
            <a:endParaRPr lang="zh-CN" altLang="en-US" sz="2400"/>
          </a:p>
          <a:p>
            <a:pPr marL="0" lvl="0" indent="0">
              <a:buNone/>
            </a:pPr>
            <a:r>
              <a:rPr lang="zh-CN" altLang="en-US" sz="2400"/>
              <a:t>的指针，这时参数只有一份拷贝，过程能够访问到参数的值，因为它知道参</a:t>
            </a:r>
            <a:endParaRPr lang="zh-CN" altLang="en-US" sz="2400"/>
          </a:p>
          <a:p>
            <a:pPr marL="0" lvl="0" indent="0">
              <a:buNone/>
            </a:pPr>
            <a:r>
              <a:rPr lang="zh-CN" altLang="en-US" sz="2400"/>
              <a:t>数的地址。如果过程修改了参数，源参数也会被修改。</a:t>
            </a:r>
            <a:endParaRPr lang="zh-CN" altLang="en-US" sz="240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1.指针与C语言</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zh-CN" altLang="en-US" sz="2000">
                <a:solidFill>
                  <a:srgbClr val="FF0000"/>
                </a:solidFill>
              </a:rPr>
              <a:t>指针</a:t>
            </a:r>
            <a:r>
              <a:rPr lang="zh-CN" altLang="en-US" sz="2000"/>
              <a:t>是一个值为地址的变量。在C语言里通过在变量之前加一个星号来显示声明某个变量是一个指针。考虑下面的C语句：</a:t>
            </a:r>
            <a:endParaRPr lang="zh-CN" altLang="en-US" sz="2000"/>
          </a:p>
          <a:p>
            <a:pPr marL="0" lvl="0" indent="0">
              <a:buNone/>
            </a:pPr>
            <a:r>
              <a:rPr lang="zh-CN" altLang="en-US" sz="2000"/>
              <a:t>		int  x;	//x是一个整数变量</a:t>
            </a:r>
            <a:endParaRPr lang="zh-CN" altLang="en-US" sz="2000"/>
          </a:p>
          <a:p>
            <a:pPr marL="0" lvl="0" indent="0">
              <a:buNone/>
            </a:pPr>
            <a:r>
              <a:rPr lang="zh-CN" altLang="en-US" sz="2000"/>
              <a:t>		int  *y;  	//y是指向x的指针</a:t>
            </a:r>
            <a:endParaRPr lang="zh-CN" altLang="en-US" sz="2000"/>
          </a:p>
          <a:p>
            <a:pPr marL="0" lvl="0" indent="0">
              <a:buNone/>
            </a:pPr>
            <a:r>
              <a:rPr lang="zh-CN" altLang="en-US" sz="2000">
                <a:solidFill>
                  <a:srgbClr val="FF0000"/>
                </a:solidFill>
              </a:rPr>
              <a:t>操作符*</a:t>
            </a:r>
            <a:r>
              <a:rPr lang="zh-CN" altLang="en-US" sz="2000"/>
              <a:t>表明y是一个指针而int表明该指针指向一个整数。C语言要求指针与它们访问的数据具有</a:t>
            </a:r>
            <a:r>
              <a:rPr lang="zh-CN" altLang="en-US" sz="2000">
                <a:solidFill>
                  <a:srgbClr val="FF0000"/>
                </a:solidFill>
              </a:rPr>
              <a:t>相同的数据类型</a:t>
            </a:r>
            <a:r>
              <a:rPr lang="zh-CN" altLang="en-US" sz="2000"/>
              <a:t>。</a:t>
            </a:r>
            <a:endParaRPr lang="zh-CN" altLang="en-US" sz="2000"/>
          </a:p>
          <a:p>
            <a:pPr marL="0" lvl="0" indent="0">
              <a:buNone/>
            </a:pPr>
            <a:r>
              <a:rPr lang="zh-CN" altLang="en-US" sz="2000"/>
              <a:t>	</a:t>
            </a:r>
            <a:endParaRPr lang="zh-CN" altLang="en-US" sz="2000"/>
          </a:p>
          <a:p>
            <a:pPr marL="0" lvl="0" indent="0">
              <a:buNone/>
            </a:pPr>
            <a:r>
              <a:rPr lang="zh-CN" altLang="en-US" sz="2000"/>
              <a:t>当把一个*放在指针之前时，表示direferencing指针（即访问指针所指的数据）。例如，表达式p = *q表示“</a:t>
            </a:r>
            <a:r>
              <a:rPr lang="zh-CN" altLang="en-US" sz="2000">
                <a:solidFill>
                  <a:srgbClr val="FF0000"/>
                </a:solidFill>
              </a:rPr>
              <a:t>将指针q所指的值赋给变量p</a:t>
            </a:r>
            <a:r>
              <a:rPr lang="zh-CN" altLang="en-US" sz="2000"/>
              <a:t>”。</a:t>
            </a:r>
            <a:endParaRPr lang="zh-CN" altLang="en-US" sz="2000"/>
          </a:p>
          <a:p>
            <a:pPr marL="0" lvl="0" indent="0">
              <a:buNone/>
            </a:pPr>
            <a:endParaRPr lang="zh-CN" altLang="en-US" sz="2000"/>
          </a:p>
          <a:p>
            <a:pPr marL="0" lvl="0" indent="0">
              <a:buNone/>
            </a:pPr>
            <a:r>
              <a:rPr lang="zh-CN" altLang="en-US" sz="2000"/>
              <a:t>创建一个指针后，必须将其初始化。为了将指针y绑定到值x上，应完成以下操作</a:t>
            </a:r>
            <a:endParaRPr lang="zh-CN" altLang="en-US" sz="2000"/>
          </a:p>
          <a:p>
            <a:pPr marL="0" lvl="0" indent="0">
              <a:buNone/>
            </a:pPr>
            <a:r>
              <a:rPr lang="zh-CN" altLang="en-US" sz="2000"/>
              <a:t>	</a:t>
            </a:r>
            <a:r>
              <a:rPr lang="en-US" altLang="zh-CN" sz="2000"/>
              <a:t>	</a:t>
            </a:r>
            <a:r>
              <a:rPr lang="zh-CN" altLang="en-US" sz="2000"/>
              <a:t>y = &amp;x;</a:t>
            </a:r>
            <a:endParaRPr lang="zh-CN" altLang="en-US" sz="2000"/>
          </a:p>
          <a:p>
            <a:pPr marL="0" lvl="0" indent="0">
              <a:buNone/>
            </a:pPr>
            <a:r>
              <a:rPr lang="zh-CN" altLang="en-US" sz="2000">
                <a:solidFill>
                  <a:srgbClr val="FF0000"/>
                </a:solidFill>
              </a:rPr>
              <a:t>&amp;操作符</a:t>
            </a:r>
            <a:r>
              <a:rPr lang="zh-CN" altLang="en-US" sz="2000"/>
              <a:t>获得变量的地址。可以将指针的声明与初始化合并在一起，如下：</a:t>
            </a:r>
            <a:endParaRPr lang="zh-CN" altLang="en-US" sz="2000"/>
          </a:p>
          <a:p>
            <a:pPr marL="0" lvl="0" indent="0">
              <a:buNone/>
            </a:pPr>
            <a:r>
              <a:rPr lang="zh-CN" altLang="en-US" sz="2000"/>
              <a:t>		int x = 12;	//声明整数变量x = 12</a:t>
            </a:r>
            <a:endParaRPr lang="zh-CN" altLang="en-US" sz="2000"/>
          </a:p>
          <a:p>
            <a:pPr marL="0" lvl="0" indent="0">
              <a:buNone/>
            </a:pPr>
            <a:r>
              <a:rPr lang="zh-CN" altLang="en-US" sz="2000"/>
              <a:t>		int *P_x = &amp;x;	//声明P_x为指向整数x的指针</a:t>
            </a:r>
            <a:endParaRPr lang="zh-CN" altLang="en-US" sz="200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1.指针与C语言</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zh-CN" altLang="en-US" sz="2000"/>
              <a:t>考虑C语言编写的</a:t>
            </a:r>
            <a:r>
              <a:rPr lang="zh-CN" altLang="en-US" sz="2000">
                <a:solidFill>
                  <a:srgbClr val="FF0000"/>
                </a:solidFill>
              </a:rPr>
              <a:t>轮询循环</a:t>
            </a:r>
            <a:r>
              <a:rPr lang="zh-CN" altLang="en-US" sz="2000"/>
              <a:t>实例，它在一个循环中读取某个设备的状态，当设备准备好进行一</a:t>
            </a:r>
            <a:endParaRPr lang="zh-CN" altLang="en-US" sz="2000"/>
          </a:p>
          <a:p>
            <a:pPr marL="0" lvl="0" indent="0">
              <a:buNone/>
            </a:pPr>
            <a:r>
              <a:rPr lang="zh-CN" altLang="en-US" sz="2000"/>
              <a:t>次数据传输时，将退出循环：</a:t>
            </a:r>
            <a:endParaRPr lang="zh-CN" altLang="en-US" sz="2000"/>
          </a:p>
          <a:p>
            <a:pPr marL="0" lvl="0" indent="0">
              <a:buNone/>
            </a:pPr>
            <a:r>
              <a:rPr lang="zh-CN" altLang="en-US" sz="2000"/>
              <a:t>		void main(void)</a:t>
            </a:r>
            <a:endParaRPr lang="zh-CN" altLang="en-US" sz="2000"/>
          </a:p>
          <a:p>
            <a:pPr marL="0" lvl="0" indent="0">
              <a:buNone/>
            </a:pPr>
            <a:r>
              <a:rPr lang="zh-CN" altLang="en-US" sz="2000"/>
              <a:t>		/*REPEAT</a:t>
            </a:r>
            <a:endParaRPr lang="zh-CN" altLang="en-US" sz="2000"/>
          </a:p>
          <a:p>
            <a:pPr marL="0" lvl="0" indent="0">
              <a:buNone/>
            </a:pPr>
            <a:r>
              <a:rPr lang="zh-CN" altLang="en-US" sz="2000"/>
              <a:t>			读入输入设备的状态字节</a:t>
            </a:r>
            <a:endParaRPr lang="zh-CN" altLang="en-US" sz="2000"/>
          </a:p>
          <a:p>
            <a:pPr marL="0" lvl="0" indent="0">
              <a:buNone/>
            </a:pPr>
            <a:r>
              <a:rPr lang="zh-CN" altLang="en-US" sz="2000"/>
              <a:t>		 UNTIL 设备就绪</a:t>
            </a:r>
            <a:endParaRPr lang="zh-CN" altLang="en-US" sz="2000"/>
          </a:p>
          <a:p>
            <a:pPr marL="0" lvl="0" indent="0">
              <a:buNone/>
            </a:pPr>
            <a:r>
              <a:rPr lang="zh-CN" altLang="en-US" sz="2000"/>
              <a:t>		 从设备读入数据*/</a:t>
            </a:r>
            <a:endParaRPr lang="zh-CN" altLang="en-US" sz="2000"/>
          </a:p>
          <a:p>
            <a:pPr marL="0" lvl="0" indent="0">
              <a:buNone/>
            </a:pPr>
            <a:r>
              <a:rPr lang="zh-CN" altLang="en-US" sz="2000"/>
              <a:t>		{</a:t>
            </a:r>
            <a:endParaRPr lang="zh-CN" altLang="en-US" sz="2000"/>
          </a:p>
          <a:p>
            <a:pPr marL="0" lvl="0" indent="0">
              <a:buNone/>
            </a:pPr>
            <a:r>
              <a:rPr lang="zh-CN" altLang="en-US" sz="2000"/>
              <a:t>		</a:t>
            </a:r>
            <a:r>
              <a:rPr lang="en-US" altLang="zh-CN" sz="2000"/>
              <a:t>	</a:t>
            </a:r>
            <a:r>
              <a:rPr lang="zh-CN" altLang="en-US" sz="2000"/>
              <a:t>int x;</a:t>
            </a:r>
            <a:endParaRPr lang="zh-CN" altLang="en-US" sz="2000"/>
          </a:p>
          <a:p>
            <a:pPr marL="0" lvl="0" indent="0">
              <a:buNone/>
            </a:pPr>
            <a:r>
              <a:rPr lang="zh-CN" altLang="en-US" sz="2000"/>
              <a:t>			int  *P_port;			</a:t>
            </a:r>
            <a:r>
              <a:rPr lang="en-US" altLang="zh-CN" sz="2000"/>
              <a:t>	</a:t>
            </a:r>
            <a:r>
              <a:rPr lang="zh-CN" altLang="en-US" sz="2000"/>
              <a:t>//创建一个指向端口的指针</a:t>
            </a:r>
            <a:endParaRPr lang="zh-CN" altLang="en-US" sz="2000"/>
          </a:p>
          <a:p>
            <a:pPr marL="0" lvl="0" indent="0">
              <a:buNone/>
            </a:pPr>
            <a:r>
              <a:rPr lang="zh-CN" altLang="en-US" sz="2000"/>
              <a:t>			P_port = (int*) 0x4000;		</a:t>
            </a:r>
            <a:r>
              <a:rPr lang="en-US" altLang="zh-CN" sz="2000"/>
              <a:t>	</a:t>
            </a:r>
            <a:r>
              <a:rPr lang="zh-CN" altLang="en-US" sz="2000"/>
              <a:t>//使指针指向端口</a:t>
            </a:r>
            <a:endParaRPr lang="zh-CN" altLang="en-US" sz="2000"/>
          </a:p>
          <a:p>
            <a:pPr marL="0" lvl="0" indent="0">
              <a:buNone/>
            </a:pPr>
            <a:r>
              <a:rPr lang="zh-CN" altLang="en-US" sz="2000"/>
              <a:t>			do { } while ((*P_port &amp; 0x0001) == 0);</a:t>
            </a:r>
            <a:r>
              <a:rPr lang="en-US" altLang="zh-CN" sz="2000"/>
              <a:t>	</a:t>
            </a:r>
            <a:r>
              <a:rPr lang="zh-CN" altLang="en-US" sz="2000"/>
              <a:t>//等待设备就绪</a:t>
            </a:r>
            <a:endParaRPr lang="zh-CN" altLang="en-US" sz="2000"/>
          </a:p>
          <a:p>
            <a:pPr marL="0" lvl="0" indent="0">
              <a:buNone/>
            </a:pPr>
            <a:r>
              <a:rPr lang="zh-CN" altLang="en-US" sz="2000"/>
              <a:t>			x = *(P_port + 1);			</a:t>
            </a:r>
            <a:r>
              <a:rPr lang="en-US" altLang="zh-CN" sz="2000"/>
              <a:t>	</a:t>
            </a:r>
            <a:r>
              <a:rPr lang="zh-CN" altLang="en-US" sz="2000"/>
              <a:t>//读数据</a:t>
            </a:r>
            <a:endParaRPr lang="zh-CN" altLang="en-US" sz="2000"/>
          </a:p>
          <a:p>
            <a:pPr marL="0" lvl="0" indent="0">
              <a:buNone/>
            </a:pPr>
            <a:r>
              <a:rPr lang="en-US" altLang="zh-CN" sz="2000"/>
              <a:t>		</a:t>
            </a:r>
            <a:r>
              <a:rPr lang="zh-CN" altLang="en-US" sz="2000"/>
              <a:t>}</a:t>
            </a:r>
            <a:r>
              <a:rPr lang="en-US" altLang="zh-CN" sz="2000"/>
              <a:t>	</a:t>
            </a:r>
            <a:endParaRPr lang="en-US" altLang="zh-CN" sz="200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1.指针与C语言</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en-US" altLang="zh-CN" sz="2000"/>
              <a:t>这段代码读取某个存储映射输入设备的内容。声明了一个变量*P_port，指向</a:t>
            </a:r>
            <a:r>
              <a:rPr lang="en-US" altLang="zh-CN" sz="2000">
                <a:solidFill>
                  <a:srgbClr val="FF0000"/>
                </a:solidFill>
              </a:rPr>
              <a:t>地址为4000</a:t>
            </a:r>
            <a:r>
              <a:rPr lang="en-US" altLang="zh-CN" sz="2000" baseline="-25000">
                <a:solidFill>
                  <a:srgbClr val="FF0000"/>
                </a:solidFill>
              </a:rPr>
              <a:t>16</a:t>
            </a:r>
            <a:r>
              <a:rPr lang="en-US" altLang="zh-CN" sz="2000"/>
              <a:t>的</a:t>
            </a:r>
            <a:endParaRPr lang="en-US" altLang="zh-CN" sz="2000"/>
          </a:p>
          <a:p>
            <a:pPr marL="0" lvl="0" indent="0">
              <a:buNone/>
            </a:pPr>
            <a:r>
              <a:rPr lang="en-US" altLang="zh-CN" sz="2000"/>
              <a:t>存储映射输入/输出端口。通过下面的语句将该变量转换为一个存储指针：</a:t>
            </a:r>
            <a:endParaRPr lang="en-US" altLang="zh-CN" sz="2000"/>
          </a:p>
          <a:p>
            <a:pPr marL="0" lvl="0" indent="0">
              <a:buNone/>
            </a:pPr>
            <a:r>
              <a:rPr lang="en-US" altLang="zh-CN" sz="2000"/>
              <a:t>		P_port = (int*)0x4000;</a:t>
            </a:r>
            <a:endParaRPr lang="en-US" altLang="zh-CN" sz="2000"/>
          </a:p>
          <a:p>
            <a:pPr marL="0" lvl="0" indent="0">
              <a:buNone/>
            </a:pPr>
            <a:endParaRPr lang="en-US" altLang="zh-CN" sz="2000"/>
          </a:p>
          <a:p>
            <a:pPr marL="0" lvl="0" indent="0">
              <a:buNone/>
            </a:pPr>
            <a:r>
              <a:rPr lang="en-US" altLang="zh-CN" sz="2000"/>
              <a:t>必须将变量类型强制转换为整型，因为C编译器必须知道指针所指对象的类型。地址</a:t>
            </a:r>
            <a:r>
              <a:rPr lang="en-US" altLang="zh-CN" sz="2000">
                <a:solidFill>
                  <a:srgbClr val="FF0000"/>
                </a:solidFill>
              </a:rPr>
              <a:t>4000</a:t>
            </a:r>
            <a:r>
              <a:rPr lang="en-US" altLang="zh-CN" sz="2000" baseline="-25000">
                <a:solidFill>
                  <a:srgbClr val="FF0000"/>
                </a:solidFill>
              </a:rPr>
              <a:t>16</a:t>
            </a:r>
            <a:r>
              <a:rPr lang="en-US" altLang="zh-CN" sz="2000"/>
              <a:t>是</a:t>
            </a:r>
            <a:endParaRPr lang="en-US" altLang="zh-CN" sz="2000"/>
          </a:p>
          <a:p>
            <a:pPr marL="0" lvl="0" indent="0">
              <a:buNone/>
            </a:pPr>
            <a:r>
              <a:rPr lang="en-US" altLang="zh-CN" sz="2000"/>
              <a:t>一个</a:t>
            </a:r>
            <a:r>
              <a:rPr lang="en-US" altLang="zh-CN" sz="2000">
                <a:solidFill>
                  <a:srgbClr val="FF0000"/>
                </a:solidFill>
              </a:rPr>
              <a:t>状态端口</a:t>
            </a:r>
            <a:r>
              <a:rPr lang="en-US" altLang="zh-CN" sz="2000"/>
              <a:t>，告诉我们I/O设备是否已经就绪，而地址</a:t>
            </a:r>
            <a:r>
              <a:rPr lang="en-US" altLang="zh-CN" sz="2000">
                <a:solidFill>
                  <a:srgbClr val="FF0000"/>
                </a:solidFill>
              </a:rPr>
              <a:t>4002</a:t>
            </a:r>
            <a:r>
              <a:rPr lang="en-US" altLang="zh-CN" sz="2000" baseline="-25000">
                <a:solidFill>
                  <a:srgbClr val="FF0000"/>
                </a:solidFill>
              </a:rPr>
              <a:t>16</a:t>
            </a:r>
            <a:r>
              <a:rPr lang="en-US" altLang="zh-CN" sz="2000"/>
              <a:t>是用来传递数据的</a:t>
            </a:r>
            <a:r>
              <a:rPr lang="en-US" altLang="zh-CN" sz="2000">
                <a:solidFill>
                  <a:srgbClr val="FF0000"/>
                </a:solidFill>
              </a:rPr>
              <a:t>数据端口</a:t>
            </a:r>
            <a:r>
              <a:rPr lang="en-US" altLang="zh-CN" sz="2000"/>
              <a:t>。</a:t>
            </a:r>
            <a:endParaRPr lang="en-US" altLang="zh-CN" sz="2000"/>
          </a:p>
          <a:p>
            <a:pPr marL="0" lvl="0" indent="0">
              <a:buNone/>
            </a:pPr>
            <a:endParaRPr lang="en-US" altLang="zh-CN" sz="2000"/>
          </a:p>
          <a:p>
            <a:pPr marL="0" lvl="0" indent="0">
              <a:buNone/>
            </a:pPr>
            <a:r>
              <a:rPr lang="en-US" altLang="zh-CN" sz="2000"/>
              <a:t>实际的轮询循环表示为：</a:t>
            </a:r>
            <a:endParaRPr lang="en-US" altLang="zh-CN" sz="2000"/>
          </a:p>
          <a:p>
            <a:pPr marL="0" lvl="0" indent="0">
              <a:buNone/>
            </a:pPr>
            <a:r>
              <a:rPr lang="en-US" altLang="zh-CN" sz="2000"/>
              <a:t>		do { } while ((*P_port &amp; 0x0001) == 0);		</a:t>
            </a:r>
            <a:endParaRPr lang="en-US" altLang="zh-CN" sz="2000"/>
          </a:p>
          <a:p>
            <a:pPr marL="0" lvl="0" indent="0">
              <a:buNone/>
            </a:pPr>
            <a:endParaRPr lang="en-US" altLang="zh-CN" sz="2000"/>
          </a:p>
          <a:p>
            <a:pPr marL="0" lvl="0" indent="0">
              <a:buNone/>
            </a:pPr>
            <a:r>
              <a:rPr lang="en-US" altLang="zh-CN" sz="2000"/>
              <a:t>当端口的就绪位为0时，do…while循环完成空操作{ }。只要端口的就绪位被置为1，就退出轮</a:t>
            </a:r>
            <a:endParaRPr lang="en-US" altLang="zh-CN" sz="2000"/>
          </a:p>
          <a:p>
            <a:pPr marL="0" lvl="0" indent="0">
              <a:buNone/>
            </a:pPr>
            <a:r>
              <a:rPr lang="en-US" altLang="zh-CN" sz="2000"/>
              <a:t>询循环，并通过x = *(P_port +1)从设备中读出一个字符。</a:t>
            </a:r>
            <a:r>
              <a:rPr lang="en-US" altLang="zh-CN" sz="2000">
                <a:solidFill>
                  <a:srgbClr val="FF0000"/>
                </a:solidFill>
              </a:rPr>
              <a:t>注意</a:t>
            </a:r>
            <a:r>
              <a:rPr lang="en-US" altLang="zh-CN" sz="2000"/>
              <a:t>指针偏移量为1，因为C语言中整</a:t>
            </a:r>
            <a:endParaRPr lang="en-US" altLang="zh-CN" sz="2000"/>
          </a:p>
          <a:p>
            <a:pPr marL="0" lvl="0" indent="0">
              <a:buNone/>
            </a:pPr>
            <a:r>
              <a:rPr lang="en-US" altLang="zh-CN" sz="2000"/>
              <a:t>数为两个字节，因此(P_port +1)指向P_port之后两个字节。</a:t>
            </a:r>
            <a:endParaRPr lang="en-US" altLang="zh-CN" sz="200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en-US" altLang="zh-CN" sz="2000"/>
              <a:t>下面来看当编译高级语言函数swap(int a,int b)是怎样将参数传递给函数，该函数作用是交换两</a:t>
            </a:r>
            <a:endParaRPr lang="en-US" altLang="zh-CN" sz="2000"/>
          </a:p>
          <a:p>
            <a:pPr marL="0" lvl="0" indent="0">
              <a:buNone/>
            </a:pPr>
            <a:r>
              <a:rPr lang="en-US" altLang="zh-CN" sz="2000"/>
              <a:t>个值：</a:t>
            </a: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r>
              <a:rPr lang="en-US" altLang="zh-CN" sz="2000"/>
              <a:t>我们说这段代码将交换两个值，实际上它的</a:t>
            </a:r>
            <a:r>
              <a:rPr lang="en-US" altLang="zh-CN" sz="2000">
                <a:solidFill>
                  <a:srgbClr val="FF0000"/>
                </a:solidFill>
              </a:rPr>
              <a:t>交换并不成功</a:t>
            </a:r>
            <a:r>
              <a:rPr lang="en-US" altLang="zh-CN" sz="2000"/>
              <a:t>。为了确定为什么这段代码不能工</a:t>
            </a:r>
            <a:endParaRPr lang="en-US" altLang="zh-CN" sz="2000"/>
          </a:p>
          <a:p>
            <a:pPr marL="0" lvl="0" indent="0">
              <a:buNone/>
            </a:pPr>
            <a:r>
              <a:rPr lang="en-US" altLang="zh-CN" sz="2000"/>
              <a:t>作，我们将手工交叉编译这段代码并跟踪它的行为</a:t>
            </a:r>
            <a:r>
              <a:rPr lang="zh-CN" altLang="en-US" sz="2000"/>
              <a:t>。</a:t>
            </a:r>
            <a:endParaRPr lang="zh-CN" altLang="en-US" sz="2000"/>
          </a:p>
        </p:txBody>
      </p:sp>
      <p:pic>
        <p:nvPicPr>
          <p:cNvPr id="215" name="图片 215"/>
          <p:cNvPicPr>
            <a:picLocks noChangeAspect="1"/>
          </p:cNvPicPr>
          <p:nvPr/>
        </p:nvPicPr>
        <p:blipFill>
          <a:blip r:embed="rId1"/>
          <a:stretch>
            <a:fillRect/>
          </a:stretch>
        </p:blipFill>
        <p:spPr>
          <a:xfrm>
            <a:off x="1949450" y="1920875"/>
            <a:ext cx="7957185" cy="2512060"/>
          </a:xfrm>
          <a:prstGeom prst="rect">
            <a:avLst/>
          </a:prstGeom>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zh-CN" altLang="en-US" sz="2000"/>
              <a:t>该程序的结构为main函数紧跟在C函数swap之后。main函数首先</a:t>
            </a:r>
            <a:r>
              <a:rPr lang="zh-CN" altLang="en-US" sz="2000">
                <a:solidFill>
                  <a:srgbClr val="FF0000"/>
                </a:solidFill>
              </a:rPr>
              <a:t>初始化栈帧</a:t>
            </a:r>
            <a:r>
              <a:rPr lang="zh-CN" altLang="en-US" sz="2000"/>
              <a:t>，保存要交换的</a:t>
            </a:r>
            <a:endParaRPr lang="zh-CN" altLang="en-US" sz="2000"/>
          </a:p>
          <a:p>
            <a:pPr marL="0" lvl="0" indent="0">
              <a:buNone/>
            </a:pPr>
            <a:r>
              <a:rPr lang="zh-CN" altLang="en-US" sz="2000">
                <a:solidFill>
                  <a:srgbClr val="FF0000"/>
                </a:solidFill>
              </a:rPr>
              <a:t>两个变量</a:t>
            </a:r>
            <a:r>
              <a:rPr lang="zh-CN" altLang="en-US" sz="2000"/>
              <a:t>。接下来，在调用函数swap之前将它们读出，并将它们的值放在栈顶。</a:t>
            </a:r>
            <a:endParaRPr lang="zh-CN" altLang="en-US" sz="2000"/>
          </a:p>
          <a:p>
            <a:pPr marL="0" lvl="0" indent="0">
              <a:buNone/>
            </a:pPr>
            <a:r>
              <a:rPr lang="zh-CN" altLang="en-US" sz="2000"/>
              <a:t>函数swap将建立</a:t>
            </a:r>
            <a:r>
              <a:rPr lang="zh-CN" altLang="en-US" sz="2000">
                <a:solidFill>
                  <a:srgbClr val="FF0000"/>
                </a:solidFill>
              </a:rPr>
              <a:t>第二个栈帧</a:t>
            </a:r>
            <a:r>
              <a:rPr lang="zh-CN" altLang="en-US" sz="2000"/>
              <a:t>，在交换两个值的时候保存</a:t>
            </a:r>
            <a:r>
              <a:rPr lang="zh-CN" altLang="en-US" sz="2000">
                <a:solidFill>
                  <a:srgbClr val="FF0000"/>
                </a:solidFill>
              </a:rPr>
              <a:t>临时变量</a:t>
            </a:r>
            <a:r>
              <a:rPr lang="zh-CN" altLang="en-US" sz="2000"/>
              <a:t>。接下来，使用栈中的参数</a:t>
            </a:r>
            <a:endParaRPr lang="zh-CN" altLang="en-US" sz="2000"/>
          </a:p>
          <a:p>
            <a:pPr marL="0" lvl="0" indent="0">
              <a:buNone/>
            </a:pPr>
            <a:r>
              <a:rPr lang="zh-CN" altLang="en-US" sz="2000"/>
              <a:t>和当前栈帧中的临时变量完成交换。最后，删除swap中的栈帧并返回main函数。当main函数</a:t>
            </a:r>
            <a:endParaRPr lang="zh-CN" altLang="en-US" sz="2000"/>
          </a:p>
          <a:p>
            <a:pPr marL="0" lvl="0" indent="0">
              <a:buNone/>
            </a:pPr>
            <a:r>
              <a:rPr lang="zh-CN" altLang="en-US" sz="2000"/>
              <a:t>返回时，它的栈帧也将被释放并程序停止。</a:t>
            </a:r>
            <a:endParaRPr lang="zh-CN" altLang="en-US" sz="2000"/>
          </a:p>
        </p:txBody>
      </p:sp>
      <p:pic>
        <p:nvPicPr>
          <p:cNvPr id="216" name="图片 216"/>
          <p:cNvPicPr>
            <a:picLocks noChangeAspect="1"/>
          </p:cNvPicPr>
          <p:nvPr/>
        </p:nvPicPr>
        <p:blipFill>
          <a:blip r:embed="rId1"/>
          <a:stretch>
            <a:fillRect/>
          </a:stretch>
        </p:blipFill>
        <p:spPr>
          <a:xfrm>
            <a:off x="2106295" y="3134995"/>
            <a:ext cx="7508875" cy="30232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1.4.3构造一个算法</a:t>
            </a:r>
            <a:endParaRPr lang="zh-CN" altLang="en-US">
              <a:sym typeface="+mn-ea"/>
            </a:endParaRPr>
          </a:p>
        </p:txBody>
      </p:sp>
      <p:sp>
        <p:nvSpPr>
          <p:cNvPr id="3" name="内容占位符 2"/>
          <p:cNvSpPr/>
          <p:nvPr>
            <p:ph idx="1"/>
          </p:nvPr>
        </p:nvSpPr>
        <p:spPr>
          <a:xfrm>
            <a:off x="838200" y="1690370"/>
            <a:ext cx="10515600" cy="4486910"/>
          </a:xfrm>
        </p:spPr>
        <p:txBody>
          <a:bodyPr/>
          <a:p>
            <a:pPr marL="0" lvl="0" indent="0">
              <a:buNone/>
            </a:pPr>
            <a:r>
              <a:rPr lang="zh-CN" altLang="en-US"/>
              <a:t>为了方便，通过下面的符号名说明问题：</a:t>
            </a:r>
            <a:endParaRPr lang="zh-CN" altLang="en-US"/>
          </a:p>
          <a:p>
            <a:pPr marL="0" lvl="0" indent="0">
              <a:buNone/>
            </a:pPr>
            <a:endParaRPr lang="zh-CN" altLang="en-US"/>
          </a:p>
          <a:p>
            <a:pPr marL="0" lvl="0" indent="0">
              <a:buNone/>
            </a:pPr>
            <a:r>
              <a:rPr lang="en-US" altLang="zh-CN"/>
              <a:t>	</a:t>
            </a:r>
            <a:r>
              <a:rPr lang="zh-CN" altLang="en-US"/>
              <a:t>i     				串的当前位置</a:t>
            </a:r>
            <a:endParaRPr lang="zh-CN" altLang="en-US"/>
          </a:p>
          <a:p>
            <a:pPr marL="0" lvl="0" indent="0">
              <a:buNone/>
            </a:pPr>
            <a:r>
              <a:rPr lang="en-US" altLang="zh-CN"/>
              <a:t>	</a:t>
            </a:r>
            <a:r>
              <a:rPr lang="zh-CN" altLang="en-US"/>
              <a:t>New_Digit    		 </a:t>
            </a:r>
            <a:r>
              <a:rPr lang="en-US" altLang="zh-CN"/>
              <a:t>	</a:t>
            </a:r>
            <a:r>
              <a:rPr lang="zh-CN" altLang="en-US"/>
              <a:t>刚从数串中读出的数字的值</a:t>
            </a:r>
            <a:endParaRPr lang="zh-CN" altLang="en-US"/>
          </a:p>
          <a:p>
            <a:pPr marL="0" lvl="0" indent="0">
              <a:buNone/>
            </a:pPr>
            <a:r>
              <a:rPr lang="en-US" altLang="zh-CN"/>
              <a:t>	</a:t>
            </a:r>
            <a:r>
              <a:rPr lang="zh-CN" altLang="en-US"/>
              <a:t>Current_Run_Value     </a:t>
            </a:r>
            <a:r>
              <a:rPr lang="en-US" altLang="zh-CN"/>
              <a:t>	</a:t>
            </a:r>
            <a:r>
              <a:rPr lang="zh-CN" altLang="en-US"/>
              <a:t>当前序列数值</a:t>
            </a:r>
            <a:endParaRPr lang="zh-CN" altLang="en-US"/>
          </a:p>
          <a:p>
            <a:pPr marL="0" lvl="0" indent="0">
              <a:buNone/>
            </a:pPr>
            <a:r>
              <a:rPr lang="en-US" altLang="zh-CN"/>
              <a:t>	</a:t>
            </a:r>
            <a:r>
              <a:rPr lang="zh-CN" altLang="en-US"/>
              <a:t>Current_Run_Length	当前序列长度</a:t>
            </a:r>
            <a:endParaRPr lang="zh-CN" altLang="en-US"/>
          </a:p>
          <a:p>
            <a:pPr marL="0" lvl="0" indent="0">
              <a:buNone/>
            </a:pPr>
            <a:r>
              <a:rPr lang="en-US" altLang="zh-CN"/>
              <a:t>	</a:t>
            </a:r>
            <a:r>
              <a:rPr lang="zh-CN" altLang="en-US"/>
              <a:t>Max_Run		</a:t>
            </a:r>
            <a:r>
              <a:rPr lang="en-US" altLang="zh-CN"/>
              <a:t>	</a:t>
            </a:r>
            <a:r>
              <a:rPr lang="zh-CN" altLang="en-US"/>
              <a:t>目前为止的最大序列长度				</a:t>
            </a:r>
            <a:endParaRPr lang="zh-CN" altLang="en-US"/>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pic>
        <p:nvPicPr>
          <p:cNvPr id="217" name="图片 217"/>
          <p:cNvPicPr>
            <a:picLocks noChangeAspect="1"/>
          </p:cNvPicPr>
          <p:nvPr>
            <p:ph idx="1"/>
          </p:nvPr>
        </p:nvPicPr>
        <p:blipFill>
          <a:blip r:embed="rId1"/>
          <a:stretch>
            <a:fillRect/>
          </a:stretch>
        </p:blipFill>
        <p:spPr>
          <a:xfrm>
            <a:off x="2257425" y="1135380"/>
            <a:ext cx="7675880" cy="5596890"/>
          </a:xfrm>
          <a:prstGeom prst="rect">
            <a:avLst/>
          </a:prstGeom>
        </p:spPr>
      </p:pic>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pic>
        <p:nvPicPr>
          <p:cNvPr id="218" name="图片 218"/>
          <p:cNvPicPr>
            <a:picLocks noChangeAspect="1"/>
          </p:cNvPicPr>
          <p:nvPr>
            <p:ph idx="1"/>
          </p:nvPr>
        </p:nvPicPr>
        <p:blipFill>
          <a:blip r:embed="rId1"/>
          <a:stretch>
            <a:fillRect/>
          </a:stretch>
        </p:blipFill>
        <p:spPr>
          <a:xfrm>
            <a:off x="2551430" y="1306830"/>
            <a:ext cx="7379970" cy="5278755"/>
          </a:xfrm>
          <a:prstGeom prst="rect">
            <a:avLst/>
          </a:prstGeom>
        </p:spPr>
      </p:pic>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pic>
        <p:nvPicPr>
          <p:cNvPr id="220" name="图片 220"/>
          <p:cNvPicPr>
            <a:picLocks noChangeAspect="1"/>
          </p:cNvPicPr>
          <p:nvPr>
            <p:ph idx="1"/>
          </p:nvPr>
        </p:nvPicPr>
        <p:blipFill>
          <a:blip r:embed="rId1"/>
          <a:stretch>
            <a:fillRect/>
          </a:stretch>
        </p:blipFill>
        <p:spPr>
          <a:xfrm>
            <a:off x="1560830" y="1904365"/>
            <a:ext cx="8248650" cy="1571625"/>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sp>
        <p:nvSpPr>
          <p:cNvPr id="3" name="内容占位符 2"/>
          <p:cNvSpPr/>
          <p:nvPr>
            <p:ph idx="1"/>
          </p:nvPr>
        </p:nvSpPr>
        <p:spPr>
          <a:xfrm>
            <a:off x="838200" y="1204595"/>
            <a:ext cx="10515600" cy="4972685"/>
          </a:xfrm>
        </p:spPr>
        <p:txBody>
          <a:bodyPr/>
          <a:p>
            <a:pPr marL="0" indent="0">
              <a:buNone/>
            </a:pPr>
            <a:r>
              <a:rPr lang="zh-CN" altLang="en-US" sz="2000"/>
              <a:t>main函数初始化参数，将它们放入栈帧，并在调用函数swap之前将参数的值放入栈中。下图a~d分别展示了栈在程序执行过程中4个阶段的状态：</a:t>
            </a:r>
            <a:endParaRPr lang="zh-CN" altLang="en-US" sz="2000"/>
          </a:p>
        </p:txBody>
      </p:sp>
      <p:pic>
        <p:nvPicPr>
          <p:cNvPr id="221" name="图片 221"/>
          <p:cNvPicPr>
            <a:picLocks noChangeAspect="1"/>
          </p:cNvPicPr>
          <p:nvPr/>
        </p:nvPicPr>
        <p:blipFill>
          <a:blip r:embed="rId1"/>
          <a:stretch>
            <a:fillRect/>
          </a:stretch>
        </p:blipFill>
        <p:spPr>
          <a:xfrm>
            <a:off x="2049145" y="1819275"/>
            <a:ext cx="8656320" cy="5010150"/>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pic>
        <p:nvPicPr>
          <p:cNvPr id="222" name="图片 222"/>
          <p:cNvPicPr>
            <a:picLocks noChangeAspect="1"/>
          </p:cNvPicPr>
          <p:nvPr>
            <p:ph idx="1"/>
          </p:nvPr>
        </p:nvPicPr>
        <p:blipFill>
          <a:blip r:embed="rId1"/>
          <a:stretch>
            <a:fillRect/>
          </a:stretch>
        </p:blipFill>
        <p:spPr>
          <a:xfrm>
            <a:off x="1955165" y="1306195"/>
            <a:ext cx="8281035" cy="4871085"/>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2000"/>
              <a:t>前一个例子在的函数swap可以修改为：通过调用swap(&amp;a,&amp;b)并将参数a和b的地址传送给被调</a:t>
            </a:r>
            <a:endParaRPr lang="zh-CN" altLang="en-US" sz="2000"/>
          </a:p>
          <a:p>
            <a:pPr marL="0" indent="0">
              <a:buNone/>
            </a:pPr>
            <a:r>
              <a:rPr lang="zh-CN" altLang="en-US" sz="2000"/>
              <a:t>函数swap来交换两个参数，如：</a:t>
            </a:r>
            <a:endParaRPr lang="zh-CN" altLang="en-US" sz="20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1800"/>
          </a:p>
          <a:p>
            <a:pPr marL="0" indent="0">
              <a:buNone/>
            </a:pPr>
            <a:r>
              <a:rPr lang="zh-CN" altLang="en-US" sz="1800"/>
              <a:t>函数头指定int *a和int *b表明这两个值指向变量a和b的指针。</a:t>
            </a:r>
            <a:endParaRPr lang="zh-CN" altLang="en-US" sz="1800"/>
          </a:p>
          <a:p>
            <a:pPr marL="0" indent="0">
              <a:buNone/>
            </a:pPr>
            <a:r>
              <a:rPr lang="zh-CN" altLang="en-US" sz="1800"/>
              <a:t>语句temp = *a将指针a所指的值赋给整数变量temp。</a:t>
            </a:r>
            <a:endParaRPr lang="zh-CN" altLang="en-US" sz="1800"/>
          </a:p>
          <a:p>
            <a:pPr marL="0" indent="0">
              <a:buNone/>
            </a:pPr>
            <a:r>
              <a:rPr lang="zh-CN" altLang="en-US" sz="1800"/>
              <a:t>语句*b = *a将指针a所指的值赋予指针b所指的存储单元。</a:t>
            </a:r>
            <a:endParaRPr lang="zh-CN" altLang="en-US" sz="1800"/>
          </a:p>
        </p:txBody>
      </p:sp>
      <p:pic>
        <p:nvPicPr>
          <p:cNvPr id="223" name="图片 223"/>
          <p:cNvPicPr>
            <a:picLocks noChangeAspect="1"/>
          </p:cNvPicPr>
          <p:nvPr/>
        </p:nvPicPr>
        <p:blipFill>
          <a:blip r:embed="rId1"/>
          <a:stretch>
            <a:fillRect/>
          </a:stretch>
        </p:blipFill>
        <p:spPr>
          <a:xfrm>
            <a:off x="2425700" y="2035810"/>
            <a:ext cx="8070850" cy="2787015"/>
          </a:xfrm>
          <a:prstGeom prst="rect">
            <a:avLst/>
          </a:prstGeom>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1800"/>
              <a:t>下面来分析这一过程在ARM上的代码：</a:t>
            </a:r>
            <a:endParaRPr lang="zh-CN" altLang="en-US" sz="1800"/>
          </a:p>
        </p:txBody>
      </p:sp>
      <p:pic>
        <p:nvPicPr>
          <p:cNvPr id="224" name="图片 224"/>
          <p:cNvPicPr>
            <a:picLocks noChangeAspect="1"/>
          </p:cNvPicPr>
          <p:nvPr/>
        </p:nvPicPr>
        <p:blipFill>
          <a:blip r:embed="rId1"/>
          <a:stretch>
            <a:fillRect/>
          </a:stretch>
        </p:blipFill>
        <p:spPr>
          <a:xfrm>
            <a:off x="1804670" y="1605915"/>
            <a:ext cx="7959090" cy="4984115"/>
          </a:xfrm>
          <a:prstGeom prst="rect">
            <a:avLst/>
          </a:prstGeom>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pic>
        <p:nvPicPr>
          <p:cNvPr id="225" name="图片 225"/>
          <p:cNvPicPr>
            <a:picLocks noChangeAspect="1"/>
          </p:cNvPicPr>
          <p:nvPr>
            <p:ph idx="1"/>
          </p:nvPr>
        </p:nvPicPr>
        <p:blipFill>
          <a:blip r:embed="rId1"/>
          <a:stretch>
            <a:fillRect/>
          </a:stretch>
        </p:blipFill>
        <p:spPr>
          <a:xfrm>
            <a:off x="1983740" y="1306195"/>
            <a:ext cx="8223885" cy="4871085"/>
          </a:xfrm>
          <a:prstGeom prst="rect">
            <a:avLst/>
          </a:prstGeom>
        </p:spPr>
      </p:pic>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pic>
        <p:nvPicPr>
          <p:cNvPr id="226" name="图片 226"/>
          <p:cNvPicPr>
            <a:picLocks noChangeAspect="1"/>
          </p:cNvPicPr>
          <p:nvPr>
            <p:ph idx="1"/>
          </p:nvPr>
        </p:nvPicPr>
        <p:blipFill>
          <a:blip r:embed="rId1"/>
          <a:stretch>
            <a:fillRect/>
          </a:stretch>
        </p:blipFill>
        <p:spPr>
          <a:xfrm>
            <a:off x="2586990" y="1094740"/>
            <a:ext cx="6943725" cy="5737860"/>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sp>
        <p:nvSpPr>
          <p:cNvPr id="3" name="内容占位符 2"/>
          <p:cNvSpPr/>
          <p:nvPr>
            <p:ph idx="1"/>
          </p:nvPr>
        </p:nvSpPr>
        <p:spPr>
          <a:xfrm>
            <a:off x="838200" y="1307465"/>
            <a:ext cx="10515600" cy="4869815"/>
          </a:xfrm>
        </p:spPr>
        <p:txBody>
          <a:bodyPr>
            <a:normAutofit lnSpcReduction="10000"/>
          </a:bodyPr>
          <a:p>
            <a:pPr marL="0" indent="0">
              <a:buNone/>
            </a:pPr>
            <a:r>
              <a:rPr lang="zh-CN" altLang="en-US" sz="2000"/>
              <a:t>在函数main中，通过以下指令将参数的地址入栈：</a:t>
            </a:r>
            <a:endParaRPr lang="zh-CN" altLang="en-US" sz="2000"/>
          </a:p>
          <a:p>
            <a:pPr marL="0" indent="0">
              <a:buNone/>
            </a:pPr>
            <a:r>
              <a:rPr lang="zh-CN" altLang="en-US" sz="2000"/>
              <a:t>	SUB</a:t>
            </a:r>
            <a:r>
              <a:rPr lang="en-US" altLang="zh-CN" sz="2000"/>
              <a:t>	</a:t>
            </a:r>
            <a:r>
              <a:rPr lang="zh-CN" altLang="en-US" sz="2000"/>
              <a:t>r0,fp,#8		; 获得栈帧中y的地址</a:t>
            </a:r>
            <a:endParaRPr lang="zh-CN" altLang="en-US" sz="2000"/>
          </a:p>
          <a:p>
            <a:pPr marL="0" indent="0">
              <a:buNone/>
            </a:pPr>
            <a:r>
              <a:rPr lang="zh-CN" altLang="en-US" sz="2000"/>
              <a:t>	STR	r0,[sp,#-4]!	; y的地址入栈</a:t>
            </a:r>
            <a:endParaRPr lang="zh-CN" altLang="en-US" sz="2000"/>
          </a:p>
          <a:p>
            <a:pPr marL="0" indent="0">
              <a:buNone/>
            </a:pPr>
            <a:r>
              <a:rPr lang="en-US" altLang="zh-CN" sz="2000"/>
              <a:t>	</a:t>
            </a:r>
            <a:r>
              <a:rPr lang="zh-CN" altLang="en-US" sz="2000"/>
              <a:t>SUB	r0,fp,#4		; 获得栈帧中x的地址</a:t>
            </a:r>
            <a:endParaRPr lang="zh-CN" altLang="en-US" sz="2000"/>
          </a:p>
          <a:p>
            <a:pPr marL="0" indent="0">
              <a:buNone/>
            </a:pPr>
            <a:r>
              <a:rPr lang="en-US" altLang="zh-CN" sz="2000"/>
              <a:t>	</a:t>
            </a:r>
            <a:r>
              <a:rPr lang="zh-CN" altLang="en-US" sz="2000"/>
              <a:t>STR	r0,[sp,#-4]!	; x的地址入栈</a:t>
            </a:r>
            <a:endParaRPr lang="zh-CN" altLang="en-US" sz="2000"/>
          </a:p>
          <a:p>
            <a:endParaRPr lang="zh-CN" altLang="en-US" sz="2000"/>
          </a:p>
          <a:p>
            <a:endParaRPr lang="zh-CN" altLang="en-US" sz="2000"/>
          </a:p>
          <a:p>
            <a:pPr marL="0" indent="0">
              <a:buNone/>
            </a:pPr>
            <a:r>
              <a:rPr lang="zh-CN" altLang="en-US" sz="2000"/>
              <a:t>在函数swap中，通过以下指令使参数的地址（即x）出栈：</a:t>
            </a:r>
            <a:endParaRPr lang="zh-CN" altLang="en-US" sz="2000"/>
          </a:p>
          <a:p>
            <a:pPr marL="0" indent="0">
              <a:buNone/>
            </a:pPr>
            <a:r>
              <a:rPr lang="zh-CN" altLang="en-US" sz="2000"/>
              <a:t>	LDR	r1,[fp,#4]	; 获得参数a的地址</a:t>
            </a:r>
            <a:endParaRPr lang="zh-CN" altLang="en-US" sz="2000"/>
          </a:p>
          <a:p>
            <a:pPr marL="0" indent="0">
              <a:buNone/>
            </a:pPr>
            <a:r>
              <a:rPr lang="zh-CN" altLang="en-US" sz="2000"/>
              <a:t>操作temp = *a 由以下语句实现：</a:t>
            </a:r>
            <a:endParaRPr lang="zh-CN" altLang="en-US" sz="2000"/>
          </a:p>
          <a:p>
            <a:pPr marL="0" indent="0">
              <a:buNone/>
            </a:pPr>
            <a:r>
              <a:rPr lang="zh-CN" altLang="en-US" sz="2000"/>
              <a:t>	LDR	r2,[r1]		; 获得参数a的值</a:t>
            </a:r>
            <a:endParaRPr lang="zh-CN" altLang="en-US" sz="2000"/>
          </a:p>
          <a:p>
            <a:pPr marL="0" indent="0">
              <a:buNone/>
            </a:pPr>
            <a:r>
              <a:rPr lang="zh-CN" altLang="en-US" sz="2000"/>
              <a:t>	STR	r2,[fp,#-4]	; 将参数a保存在栈帧中的temp中</a:t>
            </a:r>
            <a:endParaRPr lang="zh-CN" altLang="en-US"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1.4.3构造一个算法</a:t>
            </a:r>
            <a:endParaRPr lang="zh-CN" altLang="en-US">
              <a:sym typeface="+mn-ea"/>
            </a:endParaRPr>
          </a:p>
        </p:txBody>
      </p:sp>
      <p:sp>
        <p:nvSpPr>
          <p:cNvPr id="3" name="内容占位符 2"/>
          <p:cNvSpPr/>
          <p:nvPr>
            <p:ph idx="1"/>
          </p:nvPr>
        </p:nvSpPr>
        <p:spPr>
          <a:xfrm>
            <a:off x="838200" y="1439545"/>
            <a:ext cx="10515600" cy="5220970"/>
          </a:xfrm>
        </p:spPr>
        <p:txBody>
          <a:bodyPr>
            <a:normAutofit/>
          </a:bodyPr>
          <a:p>
            <a:pPr marL="0" lvl="0" indent="0">
              <a:buNone/>
            </a:pPr>
            <a:r>
              <a:rPr lang="zh-CN" altLang="en-US"/>
              <a:t>使用伪代码描述问题的操作：</a:t>
            </a:r>
            <a:endParaRPr lang="zh-CN" altLang="en-US"/>
          </a:p>
          <a:p>
            <a:pPr marL="914400" lvl="2" indent="0">
              <a:buNone/>
            </a:pPr>
            <a:r>
              <a:rPr lang="zh-CN" altLang="en-US"/>
              <a:t>1.</a:t>
            </a:r>
            <a:r>
              <a:rPr lang="en-US" altLang="zh-CN"/>
              <a:t>	</a:t>
            </a:r>
            <a:r>
              <a:rPr lang="zh-CN" altLang="en-US"/>
              <a:t>读出串的第一个数字，将其称为New_Digit</a:t>
            </a:r>
            <a:endParaRPr lang="zh-CN" altLang="en-US"/>
          </a:p>
          <a:p>
            <a:pPr marL="914400" lvl="2" indent="0">
              <a:buNone/>
            </a:pPr>
            <a:r>
              <a:rPr lang="zh-CN" altLang="en-US"/>
              <a:t>2.</a:t>
            </a:r>
            <a:r>
              <a:rPr lang="en-US" altLang="zh-CN"/>
              <a:t>	</a:t>
            </a:r>
            <a:r>
              <a:rPr lang="zh-CN" altLang="en-US"/>
              <a:t>将Current_Run_Value的值置为New_Digit</a:t>
            </a:r>
            <a:endParaRPr lang="zh-CN" altLang="en-US"/>
          </a:p>
          <a:p>
            <a:pPr marL="914400" lvl="2" indent="0">
              <a:buNone/>
            </a:pPr>
            <a:r>
              <a:rPr lang="zh-CN" altLang="en-US"/>
              <a:t>3.</a:t>
            </a:r>
            <a:r>
              <a:rPr lang="en-US" altLang="zh-CN"/>
              <a:t>	</a:t>
            </a:r>
            <a:r>
              <a:rPr lang="zh-CN" altLang="en-US"/>
              <a:t>将Current_Run_Length的值置为1</a:t>
            </a:r>
            <a:endParaRPr lang="zh-CN" altLang="en-US"/>
          </a:p>
          <a:p>
            <a:pPr marL="914400" lvl="2" indent="0">
              <a:buNone/>
            </a:pPr>
            <a:r>
              <a:rPr lang="zh-CN" altLang="en-US"/>
              <a:t>4.</a:t>
            </a:r>
            <a:r>
              <a:rPr lang="en-US" altLang="zh-CN"/>
              <a:t>	</a:t>
            </a:r>
            <a:r>
              <a:rPr lang="zh-CN" altLang="en-US"/>
              <a:t>将Max_Run的值置为1</a:t>
            </a:r>
            <a:endParaRPr lang="zh-CN" altLang="en-US"/>
          </a:p>
          <a:p>
            <a:pPr marL="914400" lvl="2" indent="0">
              <a:buNone/>
            </a:pPr>
            <a:r>
              <a:rPr lang="zh-CN" altLang="en-US"/>
              <a:t>5.</a:t>
            </a:r>
            <a:r>
              <a:rPr lang="en-US" altLang="zh-CN"/>
              <a:t>	</a:t>
            </a:r>
            <a:r>
              <a:rPr lang="zh-CN" altLang="en-US"/>
              <a:t>REPEAT</a:t>
            </a:r>
            <a:endParaRPr lang="zh-CN" altLang="en-US"/>
          </a:p>
          <a:p>
            <a:pPr marL="914400" lvl="2" indent="0">
              <a:buNone/>
            </a:pPr>
            <a:r>
              <a:rPr lang="zh-CN" altLang="en-US"/>
              <a:t>6.</a:t>
            </a:r>
            <a:r>
              <a:rPr lang="en-US" altLang="zh-CN"/>
              <a:t>	</a:t>
            </a:r>
            <a:r>
              <a:rPr lang="zh-CN" altLang="en-US"/>
              <a:t>读出序列中下一个数字（即read New_Digit）</a:t>
            </a:r>
            <a:endParaRPr lang="zh-CN" altLang="en-US"/>
          </a:p>
          <a:p>
            <a:pPr marL="914400" lvl="2" indent="0">
              <a:buNone/>
            </a:pPr>
            <a:r>
              <a:rPr lang="zh-CN" altLang="en-US"/>
              <a:t>7.</a:t>
            </a:r>
            <a:r>
              <a:rPr lang="en-US" altLang="zh-CN"/>
              <a:t>	</a:t>
            </a:r>
            <a:r>
              <a:rPr lang="zh-CN" altLang="en-US"/>
              <a:t>IF 它的值与Current_Run_Value相同</a:t>
            </a:r>
            <a:endParaRPr lang="zh-CN" altLang="en-US"/>
          </a:p>
          <a:p>
            <a:pPr marL="914400" lvl="2" indent="0">
              <a:buNone/>
            </a:pPr>
            <a:r>
              <a:rPr lang="zh-CN" altLang="en-US"/>
              <a:t>8.        </a:t>
            </a:r>
            <a:r>
              <a:rPr lang="en-US" altLang="zh-CN"/>
              <a:t>		</a:t>
            </a:r>
            <a:r>
              <a:rPr lang="zh-CN" altLang="en-US"/>
              <a:t>THEN Current_Run_Length = Current_Run_Length + 1</a:t>
            </a:r>
            <a:endParaRPr lang="zh-CN" altLang="en-US"/>
          </a:p>
          <a:p>
            <a:pPr marL="914400" lvl="2" indent="0">
              <a:buNone/>
            </a:pPr>
            <a:r>
              <a:rPr lang="zh-CN" altLang="en-US"/>
              <a:t>9.        </a:t>
            </a:r>
            <a:r>
              <a:rPr lang="en-US" altLang="zh-CN"/>
              <a:t>		</a:t>
            </a:r>
            <a:r>
              <a:rPr lang="zh-CN" altLang="en-US"/>
              <a:t>ELSE { Current_Run_Length = 1</a:t>
            </a:r>
            <a:endParaRPr lang="zh-CN" altLang="en-US"/>
          </a:p>
          <a:p>
            <a:pPr marL="914400" lvl="2" indent="0">
              <a:buNone/>
            </a:pPr>
            <a:r>
              <a:rPr lang="zh-CN" altLang="en-US"/>
              <a:t>10.            </a:t>
            </a:r>
            <a:r>
              <a:rPr lang="en-US" altLang="zh-CN"/>
              <a:t>	          </a:t>
            </a:r>
            <a:r>
              <a:rPr lang="zh-CN" altLang="en-US"/>
              <a:t> Current_Run_Value = New_Digit }</a:t>
            </a:r>
            <a:endParaRPr lang="zh-CN" altLang="en-US"/>
          </a:p>
          <a:p>
            <a:pPr marL="914400" lvl="2" indent="0">
              <a:buNone/>
            </a:pPr>
            <a:r>
              <a:rPr lang="zh-CN" altLang="en-US"/>
              <a:t>11.</a:t>
            </a:r>
            <a:r>
              <a:rPr lang="en-US" altLang="zh-CN"/>
              <a:t>	</a:t>
            </a:r>
            <a:r>
              <a:rPr lang="zh-CN" altLang="en-US"/>
              <a:t>IF Current_Run_Length &gt; Max_Run</a:t>
            </a:r>
            <a:endParaRPr lang="zh-CN" altLang="en-US"/>
          </a:p>
          <a:p>
            <a:pPr marL="914400" lvl="2" indent="0">
              <a:buNone/>
            </a:pPr>
            <a:r>
              <a:rPr lang="zh-CN" altLang="en-US"/>
              <a:t>12.        </a:t>
            </a:r>
            <a:r>
              <a:rPr lang="en-US" altLang="zh-CN"/>
              <a:t>		</a:t>
            </a:r>
            <a:r>
              <a:rPr lang="zh-CN" altLang="en-US"/>
              <a:t>THEN Max_Run = Current_Run_Length</a:t>
            </a:r>
            <a:endParaRPr lang="zh-CN" altLang="en-US"/>
          </a:p>
          <a:p>
            <a:pPr marL="914400" lvl="2" indent="0">
              <a:buNone/>
            </a:pPr>
            <a:r>
              <a:rPr lang="zh-CN" altLang="en-US"/>
              <a:t>13.</a:t>
            </a:r>
            <a:r>
              <a:rPr lang="en-US" altLang="zh-CN"/>
              <a:t>	</a:t>
            </a:r>
            <a:r>
              <a:rPr lang="zh-CN" altLang="en-US"/>
              <a:t>UNTIL 读出了最后一个数字			</a:t>
            </a:r>
            <a:endParaRPr lang="zh-CN" altLang="en-US"/>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pic>
        <p:nvPicPr>
          <p:cNvPr id="227" name="图片 227"/>
          <p:cNvPicPr>
            <a:picLocks noChangeAspect="1"/>
          </p:cNvPicPr>
          <p:nvPr>
            <p:ph idx="1"/>
          </p:nvPr>
        </p:nvPicPr>
        <p:blipFill>
          <a:blip r:embed="rId1"/>
          <a:stretch>
            <a:fillRect/>
          </a:stretch>
        </p:blipFill>
        <p:spPr>
          <a:xfrm>
            <a:off x="2164715" y="1082040"/>
            <a:ext cx="7700010" cy="5349240"/>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400"/>
              <a:t>下一个例子，以ARM Holding的文献为基础。调用一个函数将某</a:t>
            </a:r>
            <a:r>
              <a:rPr lang="zh-CN" altLang="en-US" sz="2400">
                <a:solidFill>
                  <a:srgbClr val="FF0000"/>
                </a:solidFill>
              </a:rPr>
              <a:t>寄存器中的内</a:t>
            </a:r>
            <a:endParaRPr lang="zh-CN" altLang="en-US" sz="2400">
              <a:solidFill>
                <a:srgbClr val="FF0000"/>
              </a:solidFill>
            </a:endParaRPr>
          </a:p>
          <a:p>
            <a:pPr marL="0" indent="0">
              <a:buNone/>
            </a:pPr>
            <a:r>
              <a:rPr lang="zh-CN" altLang="en-US" sz="2400">
                <a:solidFill>
                  <a:srgbClr val="FF0000"/>
                </a:solidFill>
              </a:rPr>
              <a:t>容转换为二进制数字串</a:t>
            </a:r>
            <a:r>
              <a:rPr lang="zh-CN" altLang="en-US" sz="2400"/>
              <a:t>并将它们打印出来。我们</a:t>
            </a:r>
            <a:r>
              <a:rPr lang="zh-CN" altLang="en-US" sz="2400">
                <a:solidFill>
                  <a:srgbClr val="FF0000"/>
                </a:solidFill>
              </a:rPr>
              <a:t>递归调用</a:t>
            </a:r>
            <a:r>
              <a:rPr lang="zh-CN" altLang="en-US" sz="2400"/>
              <a:t>这个函数，使用过</a:t>
            </a:r>
            <a:endParaRPr lang="zh-CN" altLang="en-US" sz="2400"/>
          </a:p>
          <a:p>
            <a:pPr marL="0" indent="0">
              <a:buNone/>
            </a:pPr>
            <a:r>
              <a:rPr lang="zh-CN" altLang="en-US" sz="2400"/>
              <a:t>程调用标准作为在函数调用之间对寄存器赋值的约定。</a:t>
            </a:r>
            <a:endParaRPr lang="zh-CN" altLang="en-US" sz="2400"/>
          </a:p>
          <a:p>
            <a:pPr marL="0" indent="0">
              <a:buNone/>
            </a:pPr>
            <a:endParaRPr lang="zh-CN" altLang="en-US" sz="2400"/>
          </a:p>
          <a:p>
            <a:pPr marL="0" indent="0">
              <a:buNone/>
            </a:pPr>
            <a:r>
              <a:rPr lang="zh-CN" altLang="en-US" sz="2400">
                <a:solidFill>
                  <a:srgbClr val="FF0000"/>
                </a:solidFill>
              </a:rPr>
              <a:t>子程序utoa</a:t>
            </a:r>
            <a:r>
              <a:rPr lang="zh-CN" altLang="en-US" sz="2400"/>
              <a:t>将一个无符号整数转换为十进制字串，</a:t>
            </a:r>
            <a:r>
              <a:rPr lang="zh-CN" altLang="en-US" sz="2400">
                <a:solidFill>
                  <a:srgbClr val="FF0000"/>
                </a:solidFill>
              </a:rPr>
              <a:t>子程序div10</a:t>
            </a:r>
            <a:r>
              <a:rPr lang="zh-CN" altLang="en-US" sz="2400"/>
              <a:t>将一个数除以</a:t>
            </a:r>
            <a:endParaRPr lang="zh-CN" altLang="en-US" sz="2400"/>
          </a:p>
          <a:p>
            <a:pPr marL="0" indent="0">
              <a:buNone/>
            </a:pPr>
            <a:r>
              <a:rPr lang="zh-CN" altLang="en-US" sz="2400"/>
              <a:t>10。</a:t>
            </a:r>
            <a:endParaRPr lang="zh-CN" altLang="en-US" sz="240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pic>
        <p:nvPicPr>
          <p:cNvPr id="228" name="图片 228"/>
          <p:cNvPicPr>
            <a:picLocks noChangeAspect="1"/>
          </p:cNvPicPr>
          <p:nvPr>
            <p:ph idx="1"/>
          </p:nvPr>
        </p:nvPicPr>
        <p:blipFill>
          <a:blip r:embed="rId1"/>
          <a:stretch>
            <a:fillRect/>
          </a:stretch>
        </p:blipFill>
        <p:spPr>
          <a:xfrm>
            <a:off x="838200" y="1657985"/>
            <a:ext cx="10515600" cy="4166870"/>
          </a:xfrm>
          <a:prstGeom prst="rect">
            <a:avLst/>
          </a:prstGeom>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pic>
        <p:nvPicPr>
          <p:cNvPr id="229" name="图片 229"/>
          <p:cNvPicPr>
            <a:picLocks noChangeAspect="1"/>
          </p:cNvPicPr>
          <p:nvPr>
            <p:ph idx="1"/>
          </p:nvPr>
        </p:nvPicPr>
        <p:blipFill>
          <a:blip r:embed="rId1"/>
          <a:stretch>
            <a:fillRect/>
          </a:stretch>
        </p:blipFill>
        <p:spPr>
          <a:xfrm>
            <a:off x="838200" y="1734185"/>
            <a:ext cx="10515600" cy="3389630"/>
          </a:xfrm>
          <a:prstGeom prst="rect">
            <a:avLst/>
          </a:prstGeom>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195"/>
            <a:ext cx="10515600" cy="4871085"/>
          </a:xfrm>
        </p:spPr>
        <p:txBody>
          <a:bodyPr>
            <a:normAutofit fontScale="70000"/>
          </a:bodyPr>
          <a:p>
            <a:pPr marL="0" indent="0">
              <a:buNone/>
            </a:pPr>
            <a:r>
              <a:rPr lang="zh-CN" altLang="en-US"/>
              <a:t>程序为存储单元Convert设置初值，调用函数utoa，并使用ARM的软中断打印结果。</a:t>
            </a:r>
            <a:endParaRPr lang="zh-CN" altLang="en-US"/>
          </a:p>
          <a:p>
            <a:endParaRPr lang="zh-CN" altLang="en-US"/>
          </a:p>
          <a:p>
            <a:pPr marL="0" indent="0">
              <a:buNone/>
            </a:pPr>
            <a:r>
              <a:rPr lang="zh-CN" altLang="en-US"/>
              <a:t>在utoa的入口，被转换的整数位于参数寄存器a2中，寄存器a1中保存了一个执行保存了串的</a:t>
            </a:r>
            <a:endParaRPr lang="zh-CN" altLang="en-US"/>
          </a:p>
          <a:p>
            <a:pPr marL="0" indent="0">
              <a:buNone/>
            </a:pPr>
            <a:r>
              <a:rPr lang="zh-CN" altLang="en-US"/>
              <a:t>字符表示的缓冲区的指针，寄存器a1指向紧接在串后的下一个位置。</a:t>
            </a:r>
            <a:endParaRPr lang="zh-CN" altLang="en-US"/>
          </a:p>
          <a:p>
            <a:pPr marL="0" indent="0">
              <a:buNone/>
            </a:pPr>
            <a:r>
              <a:rPr lang="zh-CN" altLang="en-US"/>
              <a:t>当</a:t>
            </a:r>
            <a:r>
              <a:rPr lang="zh-CN" altLang="en-US">
                <a:solidFill>
                  <a:schemeClr val="tx1"/>
                </a:solidFill>
              </a:rPr>
              <a:t>调用div10完成除以10的操作</a:t>
            </a:r>
            <a:r>
              <a:rPr lang="zh-CN" altLang="en-US"/>
              <a:t>时，a1和a2中的值被保存起来，放在寄存器v1和v2中（v1和v2</a:t>
            </a:r>
            <a:endParaRPr lang="zh-CN" altLang="en-US"/>
          </a:p>
          <a:p>
            <a:pPr marL="0" indent="0">
              <a:buNone/>
            </a:pPr>
            <a:r>
              <a:rPr lang="zh-CN" altLang="en-US"/>
              <a:t>都将在递归函数utoa的入口保存在栈中）。</a:t>
            </a:r>
            <a:endParaRPr lang="zh-CN" altLang="en-US"/>
          </a:p>
          <a:p>
            <a:pPr marL="0" indent="0">
              <a:buNone/>
            </a:pPr>
            <a:endParaRPr lang="zh-CN" altLang="en-US"/>
          </a:p>
          <a:p>
            <a:pPr marL="0" indent="0">
              <a:buNone/>
            </a:pPr>
            <a:r>
              <a:rPr lang="zh-CN" altLang="en-US"/>
              <a:t>子程序utoa先获得x的值，在调用子程序div10将其除以10以获得商。用最初的数减去商的10倍</a:t>
            </a:r>
            <a:endParaRPr lang="zh-CN" altLang="en-US"/>
          </a:p>
          <a:p>
            <a:pPr marL="0" indent="0">
              <a:buNone/>
            </a:pPr>
            <a:r>
              <a:rPr lang="zh-CN" altLang="en-US"/>
              <a:t>将得到余数r = p – 10x(p/10的商)。为</a:t>
            </a:r>
            <a:r>
              <a:rPr lang="zh-CN" altLang="en-US">
                <a:solidFill>
                  <a:srgbClr val="FF0000"/>
                </a:solidFill>
              </a:rPr>
              <a:t>避免使用多条指令</a:t>
            </a:r>
            <a:r>
              <a:rPr lang="zh-CN" altLang="en-US"/>
              <a:t>计算商的10倍，使用下面的语句：</a:t>
            </a:r>
            <a:endParaRPr lang="zh-CN" altLang="en-US"/>
          </a:p>
          <a:p>
            <a:pPr marL="0" indent="0">
              <a:buNone/>
            </a:pPr>
            <a:r>
              <a:rPr lang="zh-CN" altLang="en-US"/>
              <a:t>	SUB</a:t>
            </a:r>
            <a:r>
              <a:rPr lang="en-US" altLang="zh-CN"/>
              <a:t>	</a:t>
            </a:r>
            <a:r>
              <a:rPr lang="zh-CN" altLang="en-US"/>
              <a:t>v2,v2,a1 LSL #3	</a:t>
            </a:r>
            <a:r>
              <a:rPr lang="en-US" altLang="zh-CN"/>
              <a:t>	</a:t>
            </a:r>
            <a:r>
              <a:rPr lang="zh-CN" altLang="en-US"/>
              <a:t>; 从v2减去a1的8倍，下一个操作</a:t>
            </a:r>
            <a:endParaRPr lang="zh-CN" altLang="en-US"/>
          </a:p>
          <a:p>
            <a:pPr marL="0" indent="0">
              <a:buNone/>
            </a:pPr>
            <a:r>
              <a:rPr lang="zh-CN" altLang="en-US"/>
              <a:t>	SUB </a:t>
            </a:r>
            <a:r>
              <a:rPr lang="en-US" altLang="zh-CN"/>
              <a:t>	</a:t>
            </a:r>
            <a:r>
              <a:rPr lang="zh-CN" altLang="en-US"/>
              <a:t>v2,v2,a1,LSL #1	</a:t>
            </a:r>
            <a:r>
              <a:rPr lang="en-US" altLang="zh-CN"/>
              <a:t>	</a:t>
            </a:r>
            <a:r>
              <a:rPr lang="zh-CN" altLang="en-US"/>
              <a:t>; 从v2减去a1的2倍，得到v2= v2 – 10xa1</a:t>
            </a:r>
            <a:endParaRPr lang="zh-CN" altLang="en-US"/>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195"/>
            <a:ext cx="10515600" cy="4871085"/>
          </a:xfrm>
        </p:spPr>
        <p:txBody>
          <a:bodyPr>
            <a:normAutofit/>
          </a:bodyPr>
          <a:p>
            <a:pPr marL="0" indent="0">
              <a:buNone/>
            </a:pPr>
            <a:r>
              <a:rPr lang="zh-CN" altLang="en-US" sz="2000"/>
              <a:t>在得到0~9范围内的最低位数字后，将其加上常数30</a:t>
            </a:r>
            <a:r>
              <a:rPr lang="zh-CN" altLang="en-US" sz="2000" baseline="-25000"/>
              <a:t>16</a:t>
            </a:r>
            <a:r>
              <a:rPr lang="zh-CN" altLang="en-US" sz="2000"/>
              <a:t>，转换为“0”~“9”，在转换完第一</a:t>
            </a:r>
            <a:endParaRPr lang="zh-CN" altLang="en-US" sz="2000"/>
          </a:p>
          <a:p>
            <a:pPr marL="0" indent="0">
              <a:buNone/>
            </a:pPr>
            <a:r>
              <a:rPr lang="zh-CN" altLang="en-US" sz="2000"/>
              <a:t>个数字后，</a:t>
            </a:r>
            <a:r>
              <a:rPr lang="zh-CN" altLang="en-US" sz="2000">
                <a:solidFill>
                  <a:srgbClr val="FF0000"/>
                </a:solidFill>
              </a:rPr>
              <a:t>utoa将被递归调用</a:t>
            </a:r>
            <a:r>
              <a:rPr lang="zh-CN" altLang="en-US" sz="2000"/>
              <a:t>，直到商为0，此时处理结束：</a:t>
            </a:r>
            <a:endParaRPr lang="zh-CN" altLang="en-US" sz="2000"/>
          </a:p>
        </p:txBody>
      </p:sp>
      <p:pic>
        <p:nvPicPr>
          <p:cNvPr id="230" name="图片 230"/>
          <p:cNvPicPr>
            <a:picLocks noChangeAspect="1"/>
          </p:cNvPicPr>
          <p:nvPr/>
        </p:nvPicPr>
        <p:blipFill>
          <a:blip r:embed="rId1"/>
          <a:stretch>
            <a:fillRect/>
          </a:stretch>
        </p:blipFill>
        <p:spPr>
          <a:xfrm>
            <a:off x="1835785" y="2255520"/>
            <a:ext cx="8013700" cy="1937385"/>
          </a:xfrm>
          <a:prstGeom prst="rect">
            <a:avLst/>
          </a:prstGeom>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pic>
        <p:nvPicPr>
          <p:cNvPr id="231" name="图片 231"/>
          <p:cNvPicPr>
            <a:picLocks noChangeAspect="1"/>
          </p:cNvPicPr>
          <p:nvPr>
            <p:ph idx="1"/>
          </p:nvPr>
        </p:nvPicPr>
        <p:blipFill>
          <a:blip r:embed="rId1"/>
          <a:stretch>
            <a:fillRect/>
          </a:stretch>
        </p:blipFill>
        <p:spPr>
          <a:xfrm>
            <a:off x="3566795" y="248920"/>
            <a:ext cx="8151495" cy="6388735"/>
          </a:xfrm>
          <a:prstGeom prst="rect">
            <a:avLst/>
          </a:prstGeom>
        </p:spPr>
      </p:pic>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pic>
        <p:nvPicPr>
          <p:cNvPr id="232" name="图片 232"/>
          <p:cNvPicPr>
            <a:picLocks noChangeAspect="1"/>
          </p:cNvPicPr>
          <p:nvPr>
            <p:ph idx="1"/>
          </p:nvPr>
        </p:nvPicPr>
        <p:blipFill>
          <a:blip r:embed="rId1"/>
          <a:stretch>
            <a:fillRect/>
          </a:stretch>
        </p:blipFill>
        <p:spPr>
          <a:xfrm>
            <a:off x="1165225" y="1560195"/>
            <a:ext cx="9860915" cy="4351655"/>
          </a:xfrm>
          <a:prstGeom prst="rect">
            <a:avLst/>
          </a:prstGeom>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830"/>
            <a:ext cx="10515600" cy="4870450"/>
          </a:xfrm>
        </p:spPr>
        <p:txBody>
          <a:bodyPr/>
          <a:p>
            <a:pPr marL="0" indent="0">
              <a:buNone/>
            </a:pPr>
            <a:r>
              <a:rPr lang="zh-CN" altLang="en-US" sz="2000"/>
              <a:t>ARM</a:t>
            </a:r>
            <a:r>
              <a:rPr lang="zh-CN" altLang="en-US" sz="2000">
                <a:solidFill>
                  <a:srgbClr val="FF0000"/>
                </a:solidFill>
              </a:rPr>
              <a:t>没有提供除法指令</a:t>
            </a:r>
            <a:r>
              <a:rPr lang="zh-CN" altLang="en-US" sz="2000"/>
              <a:t>，必须通过移位和加法来实现除法，然而，下面的 例子却利用处理器</a:t>
            </a:r>
            <a:endParaRPr lang="zh-CN" altLang="en-US" sz="2000"/>
          </a:p>
          <a:p>
            <a:pPr marL="0" indent="0">
              <a:buNone/>
            </a:pPr>
            <a:r>
              <a:rPr lang="zh-CN" altLang="en-US" sz="2000"/>
              <a:t>加上或减去一个被移位的操作数巧妙地实现了将一个操作数除以10的运算：</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33" name="图片 233"/>
          <p:cNvPicPr>
            <a:picLocks noChangeAspect="1"/>
          </p:cNvPicPr>
          <p:nvPr/>
        </p:nvPicPr>
        <p:blipFill>
          <a:blip r:embed="rId1"/>
          <a:stretch>
            <a:fillRect/>
          </a:stretch>
        </p:blipFill>
        <p:spPr>
          <a:xfrm>
            <a:off x="3006725" y="2208530"/>
            <a:ext cx="4450080" cy="1572895"/>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830"/>
            <a:ext cx="10515600" cy="4870450"/>
          </a:xfrm>
        </p:spPr>
        <p:txBody>
          <a:bodyPr/>
          <a:p>
            <a:pPr marL="0" indent="0">
              <a:buNone/>
            </a:pPr>
            <a:r>
              <a:rPr lang="zh-CN" altLang="en-US" sz="2000"/>
              <a:t>假设寄存器a1中的数为1，这些指令将成功的生成：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要将十进制数0.1</a:t>
            </a:r>
            <a:r>
              <a:rPr lang="zh-CN" altLang="en-US" sz="2000" baseline="-25000"/>
              <a:t>10</a:t>
            </a:r>
            <a:r>
              <a:rPr lang="zh-CN" altLang="en-US" sz="2000"/>
              <a:t>转化为二进制，会得到一个递归的二进制序列</a:t>
            </a:r>
            <a:endParaRPr lang="zh-CN" altLang="en-US" sz="2000"/>
          </a:p>
          <a:p>
            <a:pPr marL="0" indent="0">
              <a:buNone/>
            </a:pPr>
            <a:r>
              <a:rPr lang="zh-CN" altLang="en-US" sz="2000"/>
              <a:t>0.1100110011001100110011001100110011</a:t>
            </a:r>
            <a:r>
              <a:rPr lang="zh-CN" altLang="en-US" sz="2000" baseline="-25000"/>
              <a:t>2</a:t>
            </a:r>
            <a:r>
              <a:rPr lang="zh-CN" altLang="en-US" sz="2000"/>
              <a:t>，与上面带有移位操作数的指令序列所生成的结果</a:t>
            </a:r>
            <a:endParaRPr lang="zh-CN" altLang="en-US" sz="2000"/>
          </a:p>
          <a:p>
            <a:pPr marL="0" indent="0">
              <a:buNone/>
            </a:pPr>
            <a:r>
              <a:rPr lang="zh-CN" altLang="en-US" sz="2000"/>
              <a:t>相同。因此，这些操作通过乘以0.1</a:t>
            </a:r>
            <a:r>
              <a:rPr lang="zh-CN" altLang="en-US" sz="2000" baseline="-25000"/>
              <a:t>10</a:t>
            </a:r>
            <a:r>
              <a:rPr lang="zh-CN" altLang="en-US" sz="2000"/>
              <a:t>所对应的二进制序列完成除以10运算。</a:t>
            </a:r>
            <a:endParaRPr lang="zh-CN" altLang="en-US" sz="2000"/>
          </a:p>
          <a:p>
            <a:pPr marL="0" indent="0">
              <a:buNone/>
            </a:pPr>
            <a:endParaRPr lang="zh-CN" altLang="en-US" sz="2000"/>
          </a:p>
        </p:txBody>
      </p:sp>
      <p:pic>
        <p:nvPicPr>
          <p:cNvPr id="234" name="图片 234"/>
          <p:cNvPicPr>
            <a:picLocks noChangeAspect="1"/>
          </p:cNvPicPr>
          <p:nvPr/>
        </p:nvPicPr>
        <p:blipFill>
          <a:blip r:embed="rId1"/>
          <a:stretch>
            <a:fillRect/>
          </a:stretch>
        </p:blipFill>
        <p:spPr>
          <a:xfrm>
            <a:off x="2174875" y="1863090"/>
            <a:ext cx="8305800" cy="17760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1.4.4计算机需要通过什么来解决问题</a:t>
            </a:r>
            <a:endParaRPr lang="zh-CN" altLang="en-US">
              <a:sym typeface="+mn-ea"/>
            </a:endParaRPr>
          </a:p>
        </p:txBody>
      </p:sp>
      <p:sp>
        <p:nvSpPr>
          <p:cNvPr id="3" name="内容占位符 2"/>
          <p:cNvSpPr/>
          <p:nvPr>
            <p:ph idx="1"/>
          </p:nvPr>
        </p:nvSpPr>
        <p:spPr>
          <a:xfrm>
            <a:off x="838200" y="1439545"/>
            <a:ext cx="10515600" cy="5220970"/>
          </a:xfrm>
        </p:spPr>
        <p:txBody>
          <a:bodyPr>
            <a:normAutofit/>
          </a:bodyPr>
          <a:p>
            <a:pPr marL="0" lvl="0" indent="0">
              <a:buNone/>
            </a:pPr>
            <a:r>
              <a:rPr lang="zh-CN" altLang="en-US"/>
              <a:t>		</a:t>
            </a:r>
            <a:endParaRPr lang="zh-CN" altLang="en-US"/>
          </a:p>
          <a:p>
            <a:pPr marL="0" lvl="0" indent="0">
              <a:buNone/>
            </a:pPr>
            <a:r>
              <a:rPr lang="zh-CN" altLang="en-US"/>
              <a:t>根据问题的算法分析，尽管这个问题相对简单，它却含有解决任何一个问题所需的全部元素：有将信息从一个位置传递到另一个的赋值操作；有加减等算术运算；还有根据计算结果从两个候选动作中选择一个的操作。</a:t>
            </a:r>
            <a:endParaRPr lang="zh-CN" altLang="en-US"/>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830"/>
            <a:ext cx="10515600" cy="4870450"/>
          </a:xfrm>
        </p:spPr>
        <p:txBody>
          <a:bodyPr/>
          <a:p>
            <a:pPr marL="0" indent="0">
              <a:buNone/>
            </a:pPr>
            <a:endParaRPr lang="zh-CN" altLang="en-US" sz="2000"/>
          </a:p>
          <a:p>
            <a:pPr marL="0" indent="0">
              <a:buNone/>
            </a:pPr>
            <a:r>
              <a:rPr lang="zh-CN" altLang="en-US" sz="2400">
                <a:solidFill>
                  <a:srgbClr val="FF0000"/>
                </a:solidFill>
              </a:rPr>
              <a:t>中断</a:t>
            </a:r>
            <a:r>
              <a:rPr lang="zh-CN" altLang="en-US" sz="2400"/>
              <a:t>与</a:t>
            </a:r>
            <a:r>
              <a:rPr lang="zh-CN" altLang="en-US" sz="2400">
                <a:solidFill>
                  <a:srgbClr val="FF0000"/>
                </a:solidFill>
              </a:rPr>
              <a:t>异常</a:t>
            </a:r>
            <a:r>
              <a:rPr lang="zh-CN" altLang="en-US" sz="2400"/>
              <a:t>是一些强制计算机停止正常处理并调用异常处理程序进行异常处</a:t>
            </a:r>
            <a:endParaRPr lang="zh-CN" altLang="en-US" sz="2400"/>
          </a:p>
          <a:p>
            <a:pPr marL="0" indent="0">
              <a:buNone/>
            </a:pPr>
            <a:r>
              <a:rPr lang="zh-CN" altLang="en-US" sz="2400"/>
              <a:t>理的事件。异常是为响应内部硬件、或软件错误、或外设请求而引起的。</a:t>
            </a:r>
            <a:endParaRPr lang="zh-CN" altLang="en-US" sz="240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830"/>
            <a:ext cx="10515600" cy="4870450"/>
          </a:xfrm>
        </p:spPr>
        <p:txBody>
          <a:bodyPr/>
          <a:p>
            <a:pPr marL="0" indent="0">
              <a:buNone/>
            </a:pPr>
            <a:r>
              <a:rPr lang="zh-CN" altLang="en-US" sz="2000"/>
              <a:t>先来看异常，在任一时刻，ARM处理器都在下表列出的某一种模式下工作。CPSR的第5位定义</a:t>
            </a:r>
            <a:endParaRPr lang="zh-CN" altLang="en-US" sz="2000"/>
          </a:p>
          <a:p>
            <a:pPr marL="0" indent="0">
              <a:buNone/>
            </a:pPr>
            <a:r>
              <a:rPr lang="zh-CN" altLang="en-US" sz="2000"/>
              <a:t>了当前模式。最普通的操作模式是</a:t>
            </a:r>
            <a:r>
              <a:rPr lang="zh-CN" altLang="en-US" sz="2000">
                <a:solidFill>
                  <a:srgbClr val="FF0000"/>
                </a:solidFill>
              </a:rPr>
              <a:t>用户模式</a:t>
            </a:r>
            <a:r>
              <a:rPr lang="zh-CN" altLang="en-US" sz="2000"/>
              <a:t>。只要发生中断或异常就会发生一次</a:t>
            </a:r>
            <a:r>
              <a:rPr lang="zh-CN" altLang="en-US" sz="2000">
                <a:solidFill>
                  <a:srgbClr val="FF0000"/>
                </a:solidFill>
              </a:rPr>
              <a:t>模式切换</a:t>
            </a:r>
            <a:r>
              <a:rPr lang="zh-CN" altLang="en-US" sz="2000"/>
              <a:t>。</a:t>
            </a:r>
            <a:endParaRPr lang="zh-CN" altLang="en-US" sz="2000"/>
          </a:p>
          <a:p>
            <a:pPr marL="0" indent="0">
              <a:buNone/>
            </a:pPr>
            <a:r>
              <a:rPr lang="zh-CN" altLang="en-US" sz="2000"/>
              <a:t>每一种模式都有它自己的</a:t>
            </a:r>
            <a:r>
              <a:rPr lang="zh-CN" altLang="en-US" sz="2000">
                <a:solidFill>
                  <a:srgbClr val="FF0000"/>
                </a:solidFill>
              </a:rPr>
              <a:t>保存程序状态寄存器</a:t>
            </a:r>
            <a:r>
              <a:rPr lang="zh-CN" altLang="en-US" sz="2000"/>
              <a:t>（SPSR），用于在发生异常时保存当前的CPSR。</a:t>
            </a:r>
            <a:endParaRPr lang="zh-CN" altLang="en-US" sz="2000"/>
          </a:p>
          <a:p>
            <a:pPr marL="0" indent="0">
              <a:buNone/>
            </a:pPr>
            <a:r>
              <a:rPr lang="zh-CN" altLang="en-US" sz="2000"/>
              <a:t>当异常在新的寄存器r13和r14中切换时，新的寄存器组由下表中给出的名称标识：</a:t>
            </a:r>
            <a:endParaRPr lang="zh-CN" altLang="en-US" sz="2000"/>
          </a:p>
        </p:txBody>
      </p:sp>
      <p:pic>
        <p:nvPicPr>
          <p:cNvPr id="210" name="图片 210"/>
          <p:cNvPicPr>
            <a:picLocks noChangeAspect="1"/>
          </p:cNvPicPr>
          <p:nvPr/>
        </p:nvPicPr>
        <p:blipFill>
          <a:blip r:embed="rId1"/>
          <a:stretch>
            <a:fillRect/>
          </a:stretch>
        </p:blipFill>
        <p:spPr>
          <a:xfrm>
            <a:off x="1208405" y="2994025"/>
            <a:ext cx="10145395" cy="3084195"/>
          </a:xfrm>
          <a:prstGeom prst="rect">
            <a:avLst/>
          </a:prstGeom>
        </p:spPr>
      </p:pic>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830"/>
            <a:ext cx="10515600" cy="4870450"/>
          </a:xfrm>
        </p:spPr>
        <p:txBody>
          <a:bodyPr/>
          <a:p>
            <a:pPr marL="0" indent="0">
              <a:buNone/>
            </a:pPr>
            <a:r>
              <a:rPr lang="zh-CN" altLang="en-US" sz="2000"/>
              <a:t>先来看异常，在任一时刻，ARM处理器都在下表列出的某一种模式下工作。CPSR的第5位定义</a:t>
            </a:r>
            <a:endParaRPr lang="zh-CN" altLang="en-US" sz="2000"/>
          </a:p>
          <a:p>
            <a:pPr marL="0" indent="0">
              <a:buNone/>
            </a:pPr>
            <a:r>
              <a:rPr lang="zh-CN" altLang="en-US" sz="2000"/>
              <a:t>了当前模式。最普通的操作模式是</a:t>
            </a:r>
            <a:r>
              <a:rPr lang="zh-CN" altLang="en-US" sz="2000">
                <a:solidFill>
                  <a:srgbClr val="FF0000"/>
                </a:solidFill>
              </a:rPr>
              <a:t>用户模式</a:t>
            </a:r>
            <a:r>
              <a:rPr lang="zh-CN" altLang="en-US" sz="2000"/>
              <a:t>。只要发生中断或异常就会发生一次</a:t>
            </a:r>
            <a:r>
              <a:rPr lang="zh-CN" altLang="en-US" sz="2000">
                <a:solidFill>
                  <a:srgbClr val="FF0000"/>
                </a:solidFill>
              </a:rPr>
              <a:t>模式切换</a:t>
            </a:r>
            <a:r>
              <a:rPr lang="zh-CN" altLang="en-US" sz="2000"/>
              <a:t>。</a:t>
            </a:r>
            <a:endParaRPr lang="zh-CN" altLang="en-US" sz="2000"/>
          </a:p>
          <a:p>
            <a:pPr marL="0" indent="0">
              <a:buNone/>
            </a:pPr>
            <a:r>
              <a:rPr lang="zh-CN" altLang="en-US" sz="2000"/>
              <a:t>每一种模式都有它自己的</a:t>
            </a:r>
            <a:r>
              <a:rPr lang="zh-CN" altLang="en-US" sz="2000">
                <a:solidFill>
                  <a:srgbClr val="FF0000"/>
                </a:solidFill>
              </a:rPr>
              <a:t>保存程序状态寄存器</a:t>
            </a:r>
            <a:r>
              <a:rPr lang="zh-CN" altLang="en-US" sz="2000"/>
              <a:t>（SPSR），用于在发生异常时保存当前的CPSR。</a:t>
            </a:r>
            <a:endParaRPr lang="zh-CN" altLang="en-US" sz="2000"/>
          </a:p>
          <a:p>
            <a:pPr marL="0" indent="0">
              <a:buNone/>
            </a:pPr>
            <a:r>
              <a:rPr lang="zh-CN" altLang="en-US" sz="2000"/>
              <a:t>当异常在新的寄存器r13和r14中切换时，新的寄存器组由下表中给出的名称标识：</a:t>
            </a:r>
            <a:endParaRPr lang="zh-CN" altLang="en-US" sz="2000"/>
          </a:p>
        </p:txBody>
      </p:sp>
      <p:pic>
        <p:nvPicPr>
          <p:cNvPr id="211" name="图片 211"/>
          <p:cNvPicPr>
            <a:picLocks noChangeAspect="1"/>
          </p:cNvPicPr>
          <p:nvPr/>
        </p:nvPicPr>
        <p:blipFill>
          <a:blip r:embed="rId1"/>
          <a:stretch>
            <a:fillRect/>
          </a:stretch>
        </p:blipFill>
        <p:spPr>
          <a:xfrm>
            <a:off x="1454785" y="2889250"/>
            <a:ext cx="9606280" cy="3161030"/>
          </a:xfrm>
          <a:prstGeom prst="rect">
            <a:avLst/>
          </a:prstGeom>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pic>
        <p:nvPicPr>
          <p:cNvPr id="212" name="图片 212"/>
          <p:cNvPicPr>
            <a:picLocks noChangeAspect="1"/>
          </p:cNvPicPr>
          <p:nvPr>
            <p:ph idx="1"/>
          </p:nvPr>
        </p:nvPicPr>
        <p:blipFill>
          <a:blip r:embed="rId1"/>
          <a:stretch>
            <a:fillRect/>
          </a:stretch>
        </p:blipFill>
        <p:spPr>
          <a:xfrm>
            <a:off x="838200" y="1522730"/>
            <a:ext cx="10515600" cy="4438015"/>
          </a:xfrm>
          <a:prstGeom prst="rect">
            <a:avLst/>
          </a:prstGeom>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下图展示了ARM的寄存器，在每一种操作模式下</a:t>
            </a:r>
            <a:r>
              <a:rPr lang="zh-CN" altLang="en-US" sz="2000">
                <a:solidFill>
                  <a:srgbClr val="FF0000"/>
                </a:solidFill>
              </a:rPr>
              <a:t>寄存器r13和r14都会被复制</a:t>
            </a:r>
            <a:r>
              <a:rPr lang="zh-CN" altLang="en-US" sz="2000"/>
              <a:t>，例如，如果发生了</a:t>
            </a:r>
            <a:r>
              <a:rPr lang="zh-CN" altLang="en-US" sz="2000">
                <a:solidFill>
                  <a:srgbClr val="FF0000"/>
                </a:solidFill>
              </a:rPr>
              <a:t>特权用户异常</a:t>
            </a:r>
            <a:r>
              <a:rPr lang="zh-CN" altLang="en-US" sz="2000"/>
              <a:t>，新的寄存器r13和r14将分别被叫作</a:t>
            </a:r>
            <a:r>
              <a:rPr lang="zh-CN" altLang="en-US" sz="2000">
                <a:solidFill>
                  <a:srgbClr val="FF0000"/>
                </a:solidFill>
              </a:rPr>
              <a:t>r13_SVC</a:t>
            </a:r>
            <a:r>
              <a:rPr lang="zh-CN" altLang="en-US" sz="2000"/>
              <a:t>和</a:t>
            </a:r>
            <a:r>
              <a:rPr lang="zh-CN" altLang="en-US" sz="2000">
                <a:solidFill>
                  <a:srgbClr val="FF0000"/>
                </a:solidFill>
              </a:rPr>
              <a:t>r14_SVC</a:t>
            </a:r>
            <a:r>
              <a:rPr lang="zh-CN" altLang="en-US" sz="2000"/>
              <a:t>：</a:t>
            </a:r>
            <a:endParaRPr lang="zh-CN" altLang="en-US" sz="2000"/>
          </a:p>
        </p:txBody>
      </p:sp>
      <p:pic>
        <p:nvPicPr>
          <p:cNvPr id="213" name="图片 213"/>
          <p:cNvPicPr>
            <a:picLocks noChangeAspect="1"/>
          </p:cNvPicPr>
          <p:nvPr/>
        </p:nvPicPr>
        <p:blipFill>
          <a:blip r:embed="rId1"/>
          <a:stretch>
            <a:fillRect/>
          </a:stretch>
        </p:blipFill>
        <p:spPr>
          <a:xfrm>
            <a:off x="2595245" y="1939925"/>
            <a:ext cx="7001510" cy="4859020"/>
          </a:xfrm>
          <a:prstGeom prst="rect">
            <a:avLst/>
          </a:prstGeom>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在编写ARM代码时，寄存器r13_SVC和r14_SVC仍被写作r13和r14。当切换到特权模式时，r13</a:t>
            </a:r>
            <a:endParaRPr lang="zh-CN" altLang="en-US" sz="2000"/>
          </a:p>
          <a:p>
            <a:pPr marL="0" indent="0">
              <a:buNone/>
            </a:pPr>
            <a:r>
              <a:rPr lang="zh-CN" altLang="en-US" sz="2000"/>
              <a:t>和r14在用户模式下的值将</a:t>
            </a:r>
            <a:r>
              <a:rPr lang="zh-CN" altLang="en-US" sz="2000">
                <a:solidFill>
                  <a:srgbClr val="FF0000"/>
                </a:solidFill>
              </a:rPr>
              <a:t>不可用</a:t>
            </a:r>
            <a:r>
              <a:rPr lang="zh-CN" altLang="en-US" sz="2000"/>
              <a:t>。特权模式带有它自己的</a:t>
            </a:r>
            <a:r>
              <a:rPr lang="zh-CN" altLang="en-US" sz="2000">
                <a:solidFill>
                  <a:srgbClr val="FF0000"/>
                </a:solidFill>
              </a:rPr>
              <a:t>私有寄存器</a:t>
            </a:r>
            <a:r>
              <a:rPr lang="zh-CN" altLang="en-US" sz="2000"/>
              <a:t>——r13和r14，这一机</a:t>
            </a:r>
            <a:endParaRPr lang="zh-CN" altLang="en-US" sz="2000"/>
          </a:p>
          <a:p>
            <a:pPr marL="0" indent="0">
              <a:buNone/>
            </a:pPr>
            <a:r>
              <a:rPr lang="zh-CN" altLang="en-US" sz="2000"/>
              <a:t>制意味着程序员不必在每次发生异常时保存r13和r14。</a:t>
            </a:r>
            <a:endParaRPr lang="zh-CN" altLang="en-US" sz="2000"/>
          </a:p>
          <a:p>
            <a:pPr marL="0" indent="0">
              <a:buNone/>
            </a:pPr>
            <a:endParaRPr lang="zh-CN" altLang="en-US" sz="2000"/>
          </a:p>
          <a:p>
            <a:pPr marL="0" indent="0">
              <a:buNone/>
            </a:pPr>
            <a:r>
              <a:rPr lang="zh-CN" altLang="en-US" sz="2000"/>
              <a:t>异常可由内部和外部事件引起。外部事件是中断请求（IRQ），包括快速中断请求（FIQ）、</a:t>
            </a:r>
            <a:endParaRPr lang="zh-CN" altLang="en-US" sz="2000"/>
          </a:p>
          <a:p>
            <a:pPr marL="0" indent="0">
              <a:buNone/>
            </a:pPr>
            <a:r>
              <a:rPr lang="zh-CN" altLang="en-US" sz="2000"/>
              <a:t>复位以及页故障。内部异常则包括软件中断以及未定义的指令。</a:t>
            </a:r>
            <a:endParaRPr lang="zh-CN" altLang="en-US" sz="200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当发生异常时，ARM处理器会</a:t>
            </a:r>
            <a:r>
              <a:rPr lang="zh-CN" altLang="en-US" sz="2000">
                <a:solidFill>
                  <a:srgbClr val="FF0000"/>
                </a:solidFill>
              </a:rPr>
              <a:t>完成当前的指令</a:t>
            </a:r>
            <a:r>
              <a:rPr lang="zh-CN" altLang="en-US" sz="2000"/>
              <a:t>（除非异常是由该指令的执行造成的），然后</a:t>
            </a:r>
            <a:endParaRPr lang="zh-CN" altLang="en-US" sz="2000"/>
          </a:p>
          <a:p>
            <a:pPr marL="0" indent="0">
              <a:buNone/>
            </a:pPr>
            <a:r>
              <a:rPr lang="zh-CN" altLang="en-US" sz="2000">
                <a:solidFill>
                  <a:srgbClr val="FF0000"/>
                </a:solidFill>
              </a:rPr>
              <a:t>进入异常处理模式</a:t>
            </a:r>
            <a:r>
              <a:rPr lang="zh-CN" altLang="en-US" sz="2000"/>
              <a:t>。下面是要发生的事件序列：</a:t>
            </a:r>
            <a:endParaRPr lang="zh-CN" altLang="en-US" sz="2000"/>
          </a:p>
          <a:p>
            <a:pPr marL="0" indent="0">
              <a:buNone/>
            </a:pPr>
            <a:r>
              <a:rPr lang="zh-CN" altLang="en-US" sz="2000"/>
              <a:t>1）操作模式改变为异常对应的模式。如，中断请求会选择IRQ模式</a:t>
            </a:r>
            <a:endParaRPr lang="zh-CN" altLang="en-US" sz="2000"/>
          </a:p>
          <a:p>
            <a:pPr marL="0" indent="0">
              <a:buNone/>
            </a:pPr>
            <a:r>
              <a:rPr lang="zh-CN" altLang="en-US" sz="2000"/>
              <a:t>2）将紧接在异常发生处之后的那条指令的地址拷贝到寄存器r14中。即异常被视作一种子程</a:t>
            </a:r>
            <a:endParaRPr lang="zh-CN" altLang="en-US" sz="2000"/>
          </a:p>
          <a:p>
            <a:pPr marL="0" indent="0">
              <a:buNone/>
            </a:pPr>
            <a:r>
              <a:rPr lang="zh-CN" altLang="en-US" sz="2000"/>
              <a:t>序调用，返回地址保存在链接寄存器中</a:t>
            </a:r>
            <a:endParaRPr lang="zh-CN" altLang="en-US" sz="2000"/>
          </a:p>
          <a:p>
            <a:pPr marL="0" indent="0">
              <a:buNone/>
            </a:pPr>
            <a:r>
              <a:rPr lang="zh-CN" altLang="en-US" sz="2000"/>
              <a:t>3）将当前处理器状态寄存器CPSR的当前值保存在新模式的SPSR中。例如，如果异常是一个中</a:t>
            </a:r>
            <a:endParaRPr lang="zh-CN" altLang="en-US" sz="2000"/>
          </a:p>
          <a:p>
            <a:pPr marL="0" indent="0">
              <a:buNone/>
            </a:pPr>
            <a:r>
              <a:rPr lang="zh-CN" altLang="en-US" sz="2000"/>
              <a:t>断请求，CPSR将被保存在SPSR_irq中。保存当前处理器的状态是必需的，因为异常不得改变处</a:t>
            </a:r>
            <a:endParaRPr lang="zh-CN" altLang="en-US" sz="2000"/>
          </a:p>
          <a:p>
            <a:pPr marL="0" indent="0">
              <a:buNone/>
            </a:pPr>
            <a:r>
              <a:rPr lang="zh-CN" altLang="en-US" sz="2000"/>
              <a:t>理器状态</a:t>
            </a:r>
            <a:endParaRPr lang="zh-CN" altLang="en-US" sz="2000"/>
          </a:p>
          <a:p>
            <a:pPr marL="0" indent="0">
              <a:buNone/>
            </a:pPr>
            <a:r>
              <a:rPr lang="zh-CN" altLang="en-US" sz="2000"/>
              <a:t>4）将CPSR的第7位置为1，禁止中断请求。如果当前异常是一个快速中断请求，则通过CPSR的</a:t>
            </a:r>
            <a:endParaRPr lang="zh-CN" altLang="en-US" sz="2000"/>
          </a:p>
          <a:p>
            <a:pPr marL="0" indent="0">
              <a:buNone/>
            </a:pPr>
            <a:r>
              <a:rPr lang="zh-CN" altLang="en-US" sz="2000"/>
              <a:t>第6位置为1来禁止其他FIQ异常</a:t>
            </a:r>
            <a:endParaRPr lang="zh-CN" altLang="en-US" sz="2000"/>
          </a:p>
          <a:p>
            <a:pPr marL="0" indent="0">
              <a:buNone/>
            </a:pPr>
            <a:r>
              <a:rPr lang="zh-CN" altLang="en-US" sz="2000"/>
              <a:t>5）异常表中的每一项都包含异常处理程序中要执行的第一条指令。该指令通常是一个分支操</a:t>
            </a:r>
            <a:endParaRPr lang="zh-CN" altLang="en-US" sz="2000"/>
          </a:p>
          <a:p>
            <a:pPr marL="0" indent="0">
              <a:buNone/>
            </a:pPr>
            <a:r>
              <a:rPr lang="zh-CN" altLang="en-US" sz="2000"/>
              <a:t>作（如B myHandler）。它会将对应的异常处理程序的入口地址加载到PC中</a:t>
            </a:r>
            <a:endParaRPr lang="zh-CN" altLang="en-US" sz="200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下表定义了ARM异常所访问的存储位置，每个存储位置包括对应异常处理程序的</a:t>
            </a:r>
            <a:r>
              <a:rPr lang="zh-CN" altLang="en-US" sz="2000">
                <a:solidFill>
                  <a:srgbClr val="FF0000"/>
                </a:solidFill>
              </a:rPr>
              <a:t>第一条指令</a:t>
            </a:r>
            <a:r>
              <a:rPr lang="zh-CN" altLang="en-US" sz="2000"/>
              <a:t>，</a:t>
            </a:r>
            <a:endParaRPr lang="zh-CN" altLang="en-US" sz="2000"/>
          </a:p>
          <a:p>
            <a:pPr marL="0" indent="0">
              <a:buNone/>
            </a:pPr>
            <a:r>
              <a:rPr lang="zh-CN" altLang="en-US" sz="2000"/>
              <a:t>这意味着这个表应该位于只读存储器中：</a:t>
            </a:r>
            <a:endParaRPr lang="zh-CN" altLang="en-US" sz="2000"/>
          </a:p>
        </p:txBody>
      </p:sp>
      <p:pic>
        <p:nvPicPr>
          <p:cNvPr id="235" name="图片 235"/>
          <p:cNvPicPr>
            <a:picLocks noChangeAspect="1"/>
          </p:cNvPicPr>
          <p:nvPr/>
        </p:nvPicPr>
        <p:blipFill>
          <a:blip r:embed="rId1"/>
          <a:stretch>
            <a:fillRect/>
          </a:stretch>
        </p:blipFill>
        <p:spPr>
          <a:xfrm>
            <a:off x="2852420" y="2247900"/>
            <a:ext cx="6277610" cy="3484880"/>
          </a:xfrm>
          <a:prstGeom prst="rect">
            <a:avLst/>
          </a:prstGeom>
        </p:spPr>
      </p:pic>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下表定义了ARM异常所访问的存储位置，每个存储位置包括对应异常处理程序的</a:t>
            </a:r>
            <a:r>
              <a:rPr lang="zh-CN" altLang="en-US" sz="2000">
                <a:solidFill>
                  <a:srgbClr val="FF0000"/>
                </a:solidFill>
              </a:rPr>
              <a:t>第一条指令</a:t>
            </a:r>
            <a:r>
              <a:rPr lang="zh-CN" altLang="en-US" sz="2000"/>
              <a:t>，</a:t>
            </a:r>
            <a:endParaRPr lang="zh-CN" altLang="en-US" sz="2000"/>
          </a:p>
          <a:p>
            <a:pPr marL="0" indent="0">
              <a:buNone/>
            </a:pPr>
            <a:r>
              <a:rPr lang="zh-CN" altLang="en-US" sz="2000"/>
              <a:t>这意味着这个表应该位于只读存储器中：</a:t>
            </a:r>
            <a:endParaRPr lang="zh-CN" altLang="en-US" sz="2000"/>
          </a:p>
        </p:txBody>
      </p:sp>
      <p:pic>
        <p:nvPicPr>
          <p:cNvPr id="236" name="图片 236"/>
          <p:cNvPicPr>
            <a:picLocks noChangeAspect="1"/>
          </p:cNvPicPr>
          <p:nvPr/>
        </p:nvPicPr>
        <p:blipFill>
          <a:blip r:embed="rId1"/>
          <a:stretch>
            <a:fillRect/>
          </a:stretch>
        </p:blipFill>
        <p:spPr>
          <a:xfrm>
            <a:off x="2076450" y="2432685"/>
            <a:ext cx="8964930" cy="2913380"/>
          </a:xfrm>
          <a:prstGeom prst="rect">
            <a:avLst/>
          </a:prstGeom>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在恰当的程序处理完异常后，必须返回到异常发生时的位置（如果是终止性异常，就不可能</a:t>
            </a:r>
            <a:endParaRPr lang="zh-CN" altLang="en-US" sz="2000"/>
          </a:p>
          <a:p>
            <a:pPr marL="0" indent="0">
              <a:buNone/>
            </a:pPr>
            <a:r>
              <a:rPr lang="zh-CN" altLang="en-US" sz="2000"/>
              <a:t>再返回了）。</a:t>
            </a:r>
            <a:endParaRPr lang="zh-CN" altLang="en-US" sz="2000"/>
          </a:p>
          <a:p>
            <a:pPr marL="0" indent="0">
              <a:buNone/>
            </a:pPr>
            <a:endParaRPr lang="zh-CN" altLang="en-US" sz="2000"/>
          </a:p>
          <a:p>
            <a:pPr marL="0" indent="0">
              <a:buNone/>
            </a:pPr>
            <a:r>
              <a:rPr lang="zh-CN" altLang="en-US" sz="2000"/>
              <a:t>为了从异常返回，必须将定义了异常前模式的信息保存起来（即PC和CPSR）。从异常返回并</a:t>
            </a:r>
            <a:endParaRPr lang="zh-CN" altLang="en-US" sz="2000"/>
          </a:p>
          <a:p>
            <a:pPr marL="0" indent="0">
              <a:buNone/>
            </a:pPr>
            <a:r>
              <a:rPr lang="zh-CN" altLang="en-US" sz="2000"/>
              <a:t>不像看起来那样简单：如果恢复PC，那么仍处于异常处理模式下，如果先恢复处理器状态，</a:t>
            </a:r>
            <a:endParaRPr lang="zh-CN" altLang="en-US" sz="2000"/>
          </a:p>
          <a:p>
            <a:pPr marL="0" indent="0">
              <a:buNone/>
            </a:pPr>
            <a:r>
              <a:rPr lang="zh-CN" altLang="en-US" sz="2000"/>
              <a:t>那就不再处于异常处理程序中，也就没法恢复CPSR。</a:t>
            </a:r>
            <a:endParaRPr lang="zh-CN" altLang="en-US" sz="2000"/>
          </a:p>
          <a:p>
            <a:pPr marL="0" indent="0">
              <a:buNone/>
            </a:pPr>
            <a:endParaRPr lang="zh-CN" altLang="en-US" sz="2000"/>
          </a:p>
          <a:p>
            <a:pPr marL="0" indent="0">
              <a:buNone/>
            </a:pPr>
            <a:r>
              <a:rPr lang="zh-CN" altLang="en-US" sz="2000"/>
              <a:t>不能使用普通的操作从异常中返回，因为涉及操作模式的改变。ARM提供两种异常返回机制：</a:t>
            </a:r>
            <a:endParaRPr lang="zh-CN" altLang="en-US" sz="2000"/>
          </a:p>
          <a:p>
            <a:pPr marL="0" indent="0">
              <a:buNone/>
            </a:pPr>
            <a:r>
              <a:rPr lang="zh-CN" altLang="en-US" sz="2000"/>
              <a:t>一种适用于返回地址已经被保存在分体的r14的情形，另一种适用于返回地址已入栈的情形。</a:t>
            </a:r>
            <a:endParaRPr lang="zh-CN" alt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1.4.4计算机需要通过什么来解决问题</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2479040" y="1600200"/>
            <a:ext cx="7234555" cy="4718050"/>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如果要从返回地址在链接寄存器中的异常中返回，可执行下表中列出的指令：</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43" name="图片 243"/>
          <p:cNvPicPr>
            <a:picLocks noChangeAspect="1"/>
          </p:cNvPicPr>
          <p:nvPr/>
        </p:nvPicPr>
        <p:blipFill>
          <a:blip r:embed="rId1"/>
          <a:stretch>
            <a:fillRect/>
          </a:stretch>
        </p:blipFill>
        <p:spPr>
          <a:xfrm>
            <a:off x="3303905" y="2160905"/>
            <a:ext cx="5274310" cy="1943100"/>
          </a:xfrm>
          <a:prstGeom prst="rect">
            <a:avLst/>
          </a:prstGeom>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如果异常处理程序将返回地址拷贝到栈中，必须使用一个不同的机制。可以用下面的指令从</a:t>
            </a:r>
            <a:endParaRPr lang="zh-CN" altLang="en-US" sz="2000"/>
          </a:p>
          <a:p>
            <a:pPr marL="0" indent="0">
              <a:buNone/>
            </a:pPr>
            <a:r>
              <a:rPr lang="zh-CN" altLang="en-US" sz="2000"/>
              <a:t>被保存在栈中的子程序中返回：</a:t>
            </a:r>
            <a:endParaRPr lang="zh-CN" altLang="en-US" sz="2000"/>
          </a:p>
          <a:p>
            <a:pPr marL="0" indent="0">
              <a:buNone/>
            </a:pPr>
            <a:r>
              <a:rPr lang="zh-CN" altLang="en-US" sz="2000"/>
              <a:t>		LDMFD r13!,{r0-r4,pc}	; 恢复r0-r4，返回</a:t>
            </a:r>
            <a:endParaRPr lang="zh-CN" altLang="en-US" sz="2000"/>
          </a:p>
          <a:p>
            <a:pPr marL="0" indent="0">
              <a:buNone/>
            </a:pPr>
            <a:endParaRPr lang="zh-CN" altLang="en-US" sz="2000"/>
          </a:p>
          <a:p>
            <a:pPr marL="0" indent="0">
              <a:buNone/>
            </a:pPr>
            <a:r>
              <a:rPr lang="zh-CN" altLang="en-US" sz="2000"/>
              <a:t>如果希望在同一时间将保存在栈中的寄存器取出并恢复CPSR，必须使用指令特殊形式：</a:t>
            </a:r>
            <a:endParaRPr lang="zh-CN" altLang="en-US" sz="2000"/>
          </a:p>
          <a:p>
            <a:pPr marL="0" indent="0">
              <a:buNone/>
            </a:pPr>
            <a:r>
              <a:rPr lang="zh-CN" altLang="en-US" sz="2000"/>
              <a:t>		LDMFD r13!,{r0-r4,pc}^	; 恢复r0-r4，返回</a:t>
            </a:r>
            <a:r>
              <a:rPr lang="zh-CN" altLang="en-US" sz="2000">
                <a:solidFill>
                  <a:srgbClr val="FF0000"/>
                </a:solidFill>
              </a:rPr>
              <a:t>并恢复CPSR</a:t>
            </a:r>
            <a:endParaRPr lang="zh-CN" altLang="en-US" sz="2000">
              <a:solidFill>
                <a:srgbClr val="FF0000"/>
              </a:solidFill>
            </a:endParaRPr>
          </a:p>
          <a:p>
            <a:pPr marL="0" indent="0">
              <a:buNone/>
            </a:pPr>
            <a:endParaRPr lang="zh-CN" altLang="en-US" sz="2000"/>
          </a:p>
          <a:p>
            <a:pPr marL="0" indent="0">
              <a:buNone/>
            </a:pPr>
            <a:r>
              <a:rPr lang="zh-CN" altLang="en-US" sz="2000">
                <a:solidFill>
                  <a:srgbClr val="FF0000"/>
                </a:solidFill>
              </a:rPr>
              <a:t>^符号</a:t>
            </a:r>
            <a:r>
              <a:rPr lang="zh-CN" altLang="en-US" sz="2000"/>
              <a:t>表明CPSR将在恢复寄存器的同时被恢复。</a:t>
            </a:r>
            <a:r>
              <a:rPr lang="zh-CN" altLang="en-US" sz="2000">
                <a:solidFill>
                  <a:srgbClr val="FF0000"/>
                </a:solidFill>
              </a:rPr>
              <a:t>指令不会在恢复PC时修改它的内容</a:t>
            </a:r>
            <a:r>
              <a:rPr lang="zh-CN" altLang="en-US" sz="2000"/>
              <a:t>。因此必须</a:t>
            </a:r>
            <a:endParaRPr lang="zh-CN" altLang="en-US" sz="2000"/>
          </a:p>
          <a:p>
            <a:pPr marL="0" indent="0">
              <a:buNone/>
            </a:pPr>
            <a:r>
              <a:rPr lang="zh-CN" altLang="en-US" sz="2000"/>
              <a:t>在PC入栈之前对其进行修改。</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4.3MIPS：另一种RISC</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MIPS是由斯坦福大学的John Hennessy于1980年设计的经典RISC体系结构，其目的是利用RISC</a:t>
            </a:r>
            <a:endParaRPr lang="zh-CN" altLang="en-US" sz="2000"/>
          </a:p>
          <a:p>
            <a:pPr marL="0" indent="0">
              <a:buNone/>
            </a:pPr>
            <a:r>
              <a:rPr lang="zh-CN" altLang="en-US" sz="2000"/>
              <a:t>理念的优点设计一款高效的32位处理器。MIPS用于大量嵌入式和移动应用以及一些游戏系统</a:t>
            </a:r>
            <a:endParaRPr lang="zh-CN" altLang="en-US" sz="2000"/>
          </a:p>
          <a:p>
            <a:pPr marL="0" indent="0">
              <a:buNone/>
            </a:pPr>
            <a:r>
              <a:rPr lang="zh-CN" altLang="en-US" sz="2000"/>
              <a:t>中。</a:t>
            </a:r>
            <a:endParaRPr lang="zh-CN" altLang="en-US" sz="2000"/>
          </a:p>
          <a:p>
            <a:pPr marL="0" indent="0">
              <a:buNone/>
            </a:pPr>
            <a:endParaRPr lang="zh-CN" altLang="en-US" sz="2000"/>
          </a:p>
          <a:p>
            <a:pPr marL="0" indent="0">
              <a:buNone/>
            </a:pPr>
            <a:r>
              <a:rPr lang="zh-CN" altLang="en-US" sz="2000"/>
              <a:t>MIPS采用传统的32位load-store型ISA，带有32位通用寄存器。</a:t>
            </a:r>
            <a:r>
              <a:rPr lang="zh-CN" altLang="en-US" sz="2000">
                <a:solidFill>
                  <a:srgbClr val="FF0000"/>
                </a:solidFill>
              </a:rPr>
              <a:t>寄存器R0与众不同</a:t>
            </a:r>
            <a:r>
              <a:rPr lang="zh-CN" altLang="en-US" sz="2000"/>
              <a:t>，因为它的值</a:t>
            </a:r>
            <a:endParaRPr lang="zh-CN" altLang="en-US" sz="2000"/>
          </a:p>
          <a:p>
            <a:pPr marL="0" indent="0">
              <a:buNone/>
            </a:pPr>
            <a:r>
              <a:rPr lang="zh-CN" altLang="en-US" sz="2000">
                <a:solidFill>
                  <a:srgbClr val="FF0000"/>
                </a:solidFill>
              </a:rPr>
              <a:t>总是0且不能修改</a:t>
            </a:r>
            <a:r>
              <a:rPr lang="zh-CN" altLang="en-US" sz="2000"/>
              <a:t>。</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下图描述了3种MIPS指令格式：</a:t>
            </a:r>
            <a:endParaRPr lang="zh-CN" altLang="en-US" sz="2000"/>
          </a:p>
          <a:p>
            <a:pPr marL="0" indent="0">
              <a:buNone/>
            </a:pPr>
            <a:r>
              <a:rPr lang="zh-CN" altLang="en-US" sz="2000"/>
              <a:t>	R-型为寄存器-寄存器操作（最常见的指令格式）</a:t>
            </a:r>
            <a:endParaRPr lang="zh-CN" altLang="en-US" sz="2000"/>
          </a:p>
          <a:p>
            <a:pPr marL="0" indent="0">
              <a:buNone/>
            </a:pPr>
            <a:r>
              <a:rPr lang="en-US" altLang="zh-CN" sz="2000"/>
              <a:t>	</a:t>
            </a:r>
            <a:r>
              <a:rPr lang="zh-CN" altLang="en-US" sz="2000"/>
              <a:t>I-型为16位立即数操作</a:t>
            </a:r>
            <a:endParaRPr lang="zh-CN" altLang="en-US" sz="2000"/>
          </a:p>
          <a:p>
            <a:pPr marL="0" indent="0">
              <a:buNone/>
            </a:pPr>
            <a:r>
              <a:rPr lang="zh-CN" altLang="en-US" sz="2000"/>
              <a:t>	J-型为直接跳转指令</a:t>
            </a:r>
            <a:endParaRPr lang="zh-CN" altLang="en-US" sz="2000"/>
          </a:p>
          <a:p>
            <a:pPr marL="0" indent="0">
              <a:buNone/>
            </a:pPr>
            <a:r>
              <a:rPr lang="en-US" altLang="zh-CN" sz="2000"/>
              <a:t>	</a:t>
            </a:r>
            <a:r>
              <a:rPr lang="zh-CN" altLang="en-US" sz="2000"/>
              <a:t>C-型为协助处理器操作（但不在这里讨论）</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37" name="图片 237"/>
          <p:cNvPicPr>
            <a:picLocks noChangeAspect="1"/>
          </p:cNvPicPr>
          <p:nvPr/>
        </p:nvPicPr>
        <p:blipFill>
          <a:blip r:embed="rId1"/>
          <a:stretch>
            <a:fillRect/>
          </a:stretch>
        </p:blipFill>
        <p:spPr>
          <a:xfrm>
            <a:off x="2231390" y="3239135"/>
            <a:ext cx="7166610" cy="2938145"/>
          </a:xfrm>
          <a:prstGeom prst="rect">
            <a:avLst/>
          </a:prstGeom>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MIPS与ARM一个最重要的不同在于MIPS能使用</a:t>
            </a:r>
            <a:r>
              <a:rPr lang="zh-CN" altLang="en-US" sz="2000">
                <a:solidFill>
                  <a:srgbClr val="FF0000"/>
                </a:solidFill>
              </a:rPr>
              <a:t>32个寄存器</a:t>
            </a:r>
            <a:r>
              <a:rPr lang="zh-CN" altLang="en-US" sz="2000"/>
              <a:t>，而ARM只能使用</a:t>
            </a:r>
            <a:r>
              <a:rPr lang="zh-CN" altLang="en-US" sz="2000">
                <a:solidFill>
                  <a:srgbClr val="FF0000"/>
                </a:solidFill>
              </a:rPr>
              <a:t>16个寄存器</a:t>
            </a:r>
            <a:r>
              <a:rPr lang="zh-CN" altLang="en-US" sz="2000"/>
              <a:t>。</a:t>
            </a:r>
            <a:endParaRPr lang="zh-CN" altLang="en-US" sz="2000"/>
          </a:p>
          <a:p>
            <a:pPr marL="0" indent="0">
              <a:buNone/>
            </a:pPr>
            <a:endParaRPr lang="zh-CN" altLang="en-US" sz="2000"/>
          </a:p>
          <a:p>
            <a:pPr marL="0" indent="0">
              <a:buNone/>
            </a:pPr>
            <a:r>
              <a:rPr lang="zh-CN" altLang="en-US" sz="2000"/>
              <a:t>add r1,r2,r3是一条典型的</a:t>
            </a:r>
            <a:r>
              <a:rPr lang="zh-CN" altLang="en-US" sz="2000">
                <a:solidFill>
                  <a:srgbClr val="FF0000"/>
                </a:solidFill>
              </a:rPr>
              <a:t>R-型指令</a:t>
            </a:r>
            <a:r>
              <a:rPr lang="zh-CN" altLang="en-US" sz="2000"/>
              <a:t>。按照约定，MIPS汇编语言中的指令都使用</a:t>
            </a:r>
            <a:r>
              <a:rPr lang="zh-CN" altLang="en-US" sz="2000">
                <a:solidFill>
                  <a:srgbClr val="FF0000"/>
                </a:solidFill>
              </a:rPr>
              <a:t>小写</a:t>
            </a:r>
            <a:r>
              <a:rPr lang="zh-CN" altLang="en-US" sz="2000"/>
              <a:t>。MIPS</a:t>
            </a:r>
            <a:r>
              <a:rPr lang="zh-CN" altLang="en-US" sz="2000">
                <a:solidFill>
                  <a:srgbClr val="FF0000"/>
                </a:solidFill>
              </a:rPr>
              <a:t>不</a:t>
            </a:r>
            <a:endParaRPr lang="zh-CN" altLang="en-US" sz="2000">
              <a:solidFill>
                <a:srgbClr val="FF0000"/>
              </a:solidFill>
            </a:endParaRPr>
          </a:p>
          <a:p>
            <a:pPr marL="0" indent="0">
              <a:buNone/>
            </a:pPr>
            <a:r>
              <a:rPr lang="zh-CN" altLang="en-US" sz="2000">
                <a:solidFill>
                  <a:srgbClr val="FF0000"/>
                </a:solidFill>
              </a:rPr>
              <a:t>支持</a:t>
            </a:r>
            <a:r>
              <a:rPr lang="zh-CN" altLang="en-US" sz="2000"/>
              <a:t>ARM处理器的两种重要机制：</a:t>
            </a:r>
            <a:r>
              <a:rPr lang="zh-CN" altLang="en-US" sz="2000">
                <a:solidFill>
                  <a:srgbClr val="FF0000"/>
                </a:solidFill>
              </a:rPr>
              <a:t>条件执行</a:t>
            </a:r>
            <a:r>
              <a:rPr lang="zh-CN" altLang="en-US" sz="2000"/>
              <a:t>，以及对</a:t>
            </a:r>
            <a:r>
              <a:rPr lang="zh-CN" altLang="en-US" sz="2000">
                <a:solidFill>
                  <a:srgbClr val="FF0000"/>
                </a:solidFill>
              </a:rPr>
              <a:t>第二个操作数移位</a:t>
            </a:r>
            <a:r>
              <a:rPr lang="zh-CN" altLang="en-US" sz="2000"/>
              <a:t>。</a:t>
            </a:r>
            <a:endParaRPr lang="zh-CN" altLang="en-US" sz="2000"/>
          </a:p>
          <a:p>
            <a:pPr marL="0" indent="0">
              <a:buNone/>
            </a:pPr>
            <a:endParaRPr lang="zh-CN" altLang="en-US" sz="2000"/>
          </a:p>
          <a:p>
            <a:pPr marL="0" indent="0">
              <a:buNone/>
            </a:pPr>
            <a:r>
              <a:rPr lang="zh-CN" altLang="en-US" sz="2000">
                <a:solidFill>
                  <a:srgbClr val="FF0000"/>
                </a:solidFill>
              </a:rPr>
              <a:t>I-型指令格式</a:t>
            </a:r>
            <a:r>
              <a:rPr lang="zh-CN" altLang="en-US" sz="2000"/>
              <a:t>将R-型指令的3个字段合并在一起得到一个16位的立即数字段，该字段可被用于</a:t>
            </a:r>
            <a:endParaRPr lang="zh-CN" altLang="en-US" sz="2000"/>
          </a:p>
          <a:p>
            <a:pPr marL="0" indent="0">
              <a:buNone/>
            </a:pPr>
            <a:r>
              <a:rPr lang="zh-CN" altLang="en-US" sz="2000"/>
              <a:t>加立即数等指令中的常数或寄存器间接寻址模式中的偏移量。这16位的立即数可以是有符号</a:t>
            </a:r>
            <a:endParaRPr lang="zh-CN" altLang="en-US" sz="2000"/>
          </a:p>
          <a:p>
            <a:pPr marL="0" indent="0">
              <a:buNone/>
            </a:pPr>
            <a:r>
              <a:rPr lang="zh-CN" altLang="en-US" sz="2000"/>
              <a:t>或无符号数。和ARM不同，MIPS的立即数是不可缩放的。</a:t>
            </a:r>
            <a:endParaRPr lang="zh-CN" altLang="en-US" sz="2000"/>
          </a:p>
          <a:p>
            <a:pPr marL="0" indent="0">
              <a:buNone/>
            </a:pPr>
            <a:r>
              <a:rPr lang="zh-CN" altLang="en-US" sz="2000"/>
              <a:t>addi r1,r2,4是一条典型的I-型指令，MIPS将</a:t>
            </a:r>
            <a:r>
              <a:rPr lang="zh-CN" altLang="en-US" sz="2000">
                <a:solidFill>
                  <a:srgbClr val="FF0000"/>
                </a:solidFill>
              </a:rPr>
              <a:t>i附加在指令助记符</a:t>
            </a:r>
            <a:r>
              <a:rPr lang="zh-CN" altLang="en-US" sz="2000"/>
              <a:t>后表示</a:t>
            </a:r>
            <a:r>
              <a:rPr lang="zh-CN" altLang="en-US" sz="2000">
                <a:solidFill>
                  <a:srgbClr val="FF0000"/>
                </a:solidFill>
              </a:rPr>
              <a:t>立即数</a:t>
            </a:r>
            <a:r>
              <a:rPr lang="zh-CN" altLang="en-US" sz="2000"/>
              <a:t>，ARM用符号#作</a:t>
            </a:r>
            <a:endParaRPr lang="zh-CN" altLang="en-US" sz="2000"/>
          </a:p>
          <a:p>
            <a:pPr marL="0" indent="0">
              <a:buNone/>
            </a:pPr>
            <a:r>
              <a:rPr lang="zh-CN" altLang="en-US" sz="2000"/>
              <a:t>为立即数前缀，这是汇编器语法的区别而不是处理器ISA的。</a:t>
            </a: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MIPS使用</a:t>
            </a:r>
            <a:r>
              <a:rPr lang="zh-CN" altLang="en-US" sz="2000">
                <a:solidFill>
                  <a:srgbClr val="FF0000"/>
                </a:solidFill>
              </a:rPr>
              <a:t>16位立即数</a:t>
            </a:r>
            <a:r>
              <a:rPr lang="zh-CN" altLang="en-US" sz="2000"/>
              <a:t>，载入两个地址连续的立即数可以很容易地将一个32位字送入寄存器。</a:t>
            </a:r>
            <a:endParaRPr lang="zh-CN" altLang="en-US" sz="2000"/>
          </a:p>
          <a:p>
            <a:pPr marL="0" indent="0">
              <a:buNone/>
            </a:pPr>
            <a:r>
              <a:rPr lang="zh-CN" altLang="en-US" sz="2000"/>
              <a:t>载入高16位立即数指令lui，将一个16位立即数送入寄存器的高16位，并将寄存器的低16位清</a:t>
            </a:r>
            <a:endParaRPr lang="zh-CN" altLang="en-US" sz="2000"/>
          </a:p>
          <a:p>
            <a:pPr marL="0" indent="0">
              <a:buNone/>
            </a:pPr>
            <a:r>
              <a:rPr lang="zh-CN" altLang="en-US" sz="2000"/>
              <a:t>零。</a:t>
            </a:r>
            <a:endParaRPr lang="zh-CN" altLang="en-US" sz="2000"/>
          </a:p>
          <a:p>
            <a:pPr marL="0" indent="0">
              <a:buNone/>
            </a:pPr>
            <a:endParaRPr lang="zh-CN" altLang="en-US" sz="2000"/>
          </a:p>
          <a:p>
            <a:pPr marL="0" indent="0">
              <a:buNone/>
            </a:pPr>
            <a:r>
              <a:rPr lang="zh-CN" altLang="en-US" sz="2000"/>
              <a:t>如，指令lui $1,0x1234将0x12340000加载到寄存器r1中。现在可以用一条带有16位立即数</a:t>
            </a:r>
            <a:endParaRPr lang="zh-CN" altLang="en-US" sz="2000"/>
          </a:p>
          <a:p>
            <a:pPr marL="0" indent="0">
              <a:buNone/>
            </a:pPr>
            <a:r>
              <a:rPr lang="zh-CN" altLang="en-US" sz="2000"/>
              <a:t>的逻辑或指令访问寄存器的低16位。如，指令ori $1,0xABCD将r1置为0x1234ABCD。注意</a:t>
            </a:r>
            <a:endParaRPr lang="zh-CN" altLang="en-US" sz="2000"/>
          </a:p>
          <a:p>
            <a:pPr marL="0" indent="0">
              <a:buNone/>
            </a:pPr>
            <a:r>
              <a:rPr lang="zh-CN" altLang="en-US" sz="2000">
                <a:solidFill>
                  <a:srgbClr val="FF0000"/>
                </a:solidFill>
              </a:rPr>
              <a:t>$0~$31</a:t>
            </a:r>
            <a:r>
              <a:rPr lang="zh-CN" altLang="en-US" sz="2000"/>
              <a:t>是MIPS寄存器r0~r31的名称。</a:t>
            </a:r>
            <a:endParaRPr lang="zh-CN" altLang="en-US" sz="2000"/>
          </a:p>
          <a:p>
            <a:pPr marL="0" indent="0">
              <a:buNone/>
            </a:pPr>
            <a:endParaRPr lang="zh-CN" altLang="en-US" sz="2000"/>
          </a:p>
          <a:p>
            <a:pPr marL="0" indent="0">
              <a:buNone/>
            </a:pPr>
            <a:r>
              <a:rPr lang="zh-CN" altLang="en-US" sz="2000">
                <a:solidFill>
                  <a:srgbClr val="FF0000"/>
                </a:solidFill>
              </a:rPr>
              <a:t>J-型指令格式</a:t>
            </a:r>
            <a:r>
              <a:rPr lang="zh-CN" altLang="en-US" sz="2000"/>
              <a:t>为</a:t>
            </a:r>
            <a:r>
              <a:rPr lang="zh-CN" altLang="en-US" sz="2000">
                <a:solidFill>
                  <a:srgbClr val="FF0000"/>
                </a:solidFill>
              </a:rPr>
              <a:t>无条件跳转</a:t>
            </a:r>
            <a:r>
              <a:rPr lang="zh-CN" altLang="en-US" sz="2000"/>
              <a:t>，用一个26位立即数作为分支地址偏移量。因为MIPS指令字长32</a:t>
            </a:r>
            <a:endParaRPr lang="zh-CN" altLang="en-US" sz="2000"/>
          </a:p>
          <a:p>
            <a:pPr marL="0" indent="0">
              <a:buNone/>
            </a:pPr>
            <a:r>
              <a:rPr lang="zh-CN" altLang="en-US" sz="2000"/>
              <a:t>位，分支偏移在使用之前会被左移两位得到一个28位的字节地址偏移，跳转范围为256M。</a:t>
            </a:r>
            <a:endParaRPr lang="zh-CN" altLang="en-US" sz="2000"/>
          </a:p>
          <a:p>
            <a:pPr marL="0" indent="0">
              <a:buNone/>
            </a:pPr>
            <a:endParaRPr lang="zh-CN" altLang="en-US" sz="200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pic>
        <p:nvPicPr>
          <p:cNvPr id="228" name="图片 228"/>
          <p:cNvPicPr>
            <a:picLocks noChangeAspect="1"/>
          </p:cNvPicPr>
          <p:nvPr>
            <p:ph idx="1"/>
            <p:custDataLst>
              <p:tags r:id="rId1"/>
            </p:custDataLst>
          </p:nvPr>
        </p:nvPicPr>
        <p:blipFill>
          <a:blip r:embed="rId2"/>
          <a:stretch>
            <a:fillRect/>
          </a:stretch>
        </p:blipFill>
        <p:spPr>
          <a:xfrm>
            <a:off x="838200" y="1657985"/>
            <a:ext cx="10515600" cy="4166870"/>
          </a:xfrm>
          <a:prstGeom prst="rect">
            <a:avLst/>
          </a:prstGeom>
        </p:spPr>
      </p:pic>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pic>
        <p:nvPicPr>
          <p:cNvPr id="229" name="图片 229"/>
          <p:cNvPicPr>
            <a:picLocks noChangeAspect="1"/>
          </p:cNvPicPr>
          <p:nvPr>
            <p:ph idx="1"/>
          </p:nvPr>
        </p:nvPicPr>
        <p:blipFill>
          <a:blip r:embed="rId1"/>
          <a:stretch>
            <a:fillRect/>
          </a:stretch>
        </p:blipFill>
        <p:spPr>
          <a:xfrm>
            <a:off x="838200" y="2306320"/>
            <a:ext cx="10515600" cy="3389630"/>
          </a:xfrm>
          <a:prstGeom prst="rect">
            <a:avLst/>
          </a:prstGeom>
        </p:spPr>
      </p:pic>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下表列出MIPS的寄存器集，并给出了</a:t>
            </a:r>
            <a:endParaRPr lang="zh-CN" altLang="en-US" sz="2000"/>
          </a:p>
          <a:p>
            <a:pPr marL="0" indent="0">
              <a:buNone/>
            </a:pPr>
            <a:r>
              <a:rPr lang="zh-CN" altLang="en-US" sz="2000"/>
              <a:t>另一种程序员使用的寄存器名称（完</a:t>
            </a:r>
            <a:endParaRPr lang="zh-CN" altLang="en-US" sz="2000"/>
          </a:p>
          <a:p>
            <a:pPr marL="0" indent="0">
              <a:buNone/>
            </a:pPr>
            <a:r>
              <a:rPr lang="zh-CN" altLang="en-US" sz="2000"/>
              <a:t>全类似于ARM的过程调用标准）：</a:t>
            </a:r>
            <a:endParaRPr lang="zh-CN" altLang="en-US" sz="2000"/>
          </a:p>
          <a:p>
            <a:pPr marL="0" indent="0">
              <a:buNone/>
            </a:pPr>
            <a:endParaRPr lang="zh-CN" altLang="en-US" sz="2000"/>
          </a:p>
        </p:txBody>
      </p:sp>
      <p:pic>
        <p:nvPicPr>
          <p:cNvPr id="238" name="图片 238"/>
          <p:cNvPicPr>
            <a:picLocks noChangeAspect="1"/>
          </p:cNvPicPr>
          <p:nvPr/>
        </p:nvPicPr>
        <p:blipFill>
          <a:blip r:embed="rId1"/>
          <a:stretch>
            <a:fillRect/>
          </a:stretch>
        </p:blipFill>
        <p:spPr>
          <a:xfrm>
            <a:off x="5583555" y="0"/>
            <a:ext cx="6062345" cy="6716395"/>
          </a:xfrm>
          <a:prstGeom prst="rect">
            <a:avLst/>
          </a:prstGeom>
        </p:spPr>
      </p:pic>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MIPS的load和store指令分别为</a:t>
            </a:r>
            <a:r>
              <a:rPr lang="zh-CN" altLang="en-US" sz="2000">
                <a:solidFill>
                  <a:srgbClr val="FF0000"/>
                </a:solidFill>
              </a:rPr>
              <a:t>lw（载入字）</a:t>
            </a:r>
            <a:r>
              <a:rPr lang="zh-CN" altLang="en-US" sz="2000"/>
              <a:t>和</a:t>
            </a:r>
            <a:r>
              <a:rPr lang="zh-CN" altLang="en-US" sz="2000">
                <a:solidFill>
                  <a:srgbClr val="FF0000"/>
                </a:solidFill>
              </a:rPr>
              <a:t>sw（保存字）</a:t>
            </a:r>
            <a:r>
              <a:rPr lang="zh-CN" altLang="en-US" sz="2000"/>
              <a:t>。</a:t>
            </a:r>
            <a:endParaRPr lang="zh-CN" altLang="en-US" sz="2000"/>
          </a:p>
          <a:p>
            <a:pPr marL="0" indent="0">
              <a:buNone/>
            </a:pPr>
            <a:endParaRPr lang="zh-CN" altLang="en-US" sz="2000"/>
          </a:p>
          <a:p>
            <a:pPr marL="0" indent="0">
              <a:buNone/>
            </a:pPr>
            <a:r>
              <a:rPr lang="zh-CN" altLang="en-US" sz="2000"/>
              <a:t>MIPS寻址模式很少，仅提供了</a:t>
            </a:r>
            <a:r>
              <a:rPr lang="zh-CN" altLang="en-US" sz="2000">
                <a:solidFill>
                  <a:srgbClr val="FF0000"/>
                </a:solidFill>
              </a:rPr>
              <a:t>带偏移量的寄存器间接寻址模式</a:t>
            </a:r>
            <a:r>
              <a:rPr lang="zh-CN" altLang="en-US" sz="2000"/>
              <a:t>。如，指令lw $1,16($2)实现了</a:t>
            </a:r>
            <a:endParaRPr lang="zh-CN" altLang="en-US" sz="2000"/>
          </a:p>
          <a:p>
            <a:pPr marL="0" indent="0">
              <a:buNone/>
            </a:pPr>
            <a:r>
              <a:rPr lang="zh-CN" altLang="en-US" sz="2000"/>
              <a:t>[$1]&lt;-[16+[$2]]，与ARM指令LDR r1,[r2,#16]完全相同。</a:t>
            </a:r>
            <a:endParaRPr lang="zh-CN" altLang="en-US" sz="2000"/>
          </a:p>
          <a:p>
            <a:pPr marL="0" indent="0">
              <a:buNone/>
            </a:pPr>
            <a:endParaRPr lang="zh-CN" altLang="en-US" sz="2000"/>
          </a:p>
          <a:p>
            <a:pPr marL="0" indent="0">
              <a:buNone/>
            </a:pPr>
            <a:r>
              <a:rPr lang="zh-CN" altLang="en-US" sz="2000"/>
              <a:t>MIPS</a:t>
            </a:r>
            <a:r>
              <a:rPr lang="zh-CN" altLang="en-US" sz="2000">
                <a:solidFill>
                  <a:srgbClr val="FF0000"/>
                </a:solidFill>
              </a:rPr>
              <a:t>缺少</a:t>
            </a:r>
            <a:r>
              <a:rPr lang="zh-CN" altLang="en-US" sz="2000"/>
              <a:t>CISC的复杂寻址模式以及ARM</a:t>
            </a:r>
            <a:r>
              <a:rPr lang="zh-CN" altLang="en-US" sz="2000">
                <a:solidFill>
                  <a:srgbClr val="FF0000"/>
                </a:solidFill>
              </a:rPr>
              <a:t>块移动指令</a:t>
            </a:r>
            <a:r>
              <a:rPr lang="zh-CN" altLang="en-US" sz="2000"/>
              <a:t>。不过，如果使用寄存器r0,直接存储器寻</a:t>
            </a:r>
            <a:endParaRPr lang="zh-CN" altLang="en-US" sz="2000"/>
          </a:p>
          <a:p>
            <a:pPr marL="0" indent="0">
              <a:buNone/>
            </a:pPr>
            <a:r>
              <a:rPr lang="zh-CN" altLang="en-US" sz="2000"/>
              <a:t>址也是可以的，因为它强制使用一个16位的绝对地址，MIPS支持PC相对寻址。</a:t>
            </a:r>
            <a:endParaRPr lang="zh-CN" altLang="en-US"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1.4.4计算机需要通过什么来解决问题</a:t>
            </a:r>
            <a:endParaRPr lang="zh-CN" altLang="en-US">
              <a:sym typeface="+mn-ea"/>
            </a:endParaRPr>
          </a:p>
        </p:txBody>
      </p:sp>
      <p:pic>
        <p:nvPicPr>
          <p:cNvPr id="18" name="图片 18"/>
          <p:cNvPicPr>
            <a:picLocks noChangeAspect="1"/>
          </p:cNvPicPr>
          <p:nvPr>
            <p:ph idx="1"/>
          </p:nvPr>
        </p:nvPicPr>
        <p:blipFill>
          <a:blip r:embed="rId1"/>
          <a:stretch>
            <a:fillRect/>
          </a:stretch>
        </p:blipFill>
        <p:spPr>
          <a:xfrm>
            <a:off x="1932940" y="1439545"/>
            <a:ext cx="8324850" cy="5220970"/>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2.条件分支</a:t>
            </a:r>
            <a:endParaRPr>
              <a:sym typeface="+mn-ea"/>
            </a:endParaRPr>
          </a:p>
        </p:txBody>
      </p:sp>
      <p:sp>
        <p:nvSpPr>
          <p:cNvPr id="3" name="内容占位符 2"/>
          <p:cNvSpPr/>
          <p:nvPr>
            <p:ph idx="1"/>
          </p:nvPr>
        </p:nvSpPr>
        <p:spPr>
          <a:xfrm>
            <a:off x="838200" y="1306195"/>
            <a:ext cx="10515600" cy="4871085"/>
          </a:xfrm>
        </p:spPr>
        <p:txBody>
          <a:bodyPr>
            <a:normAutofit fontScale="90000" lnSpcReduction="20000"/>
          </a:bodyPr>
          <a:p>
            <a:pPr marL="0" indent="0">
              <a:buNone/>
            </a:pPr>
            <a:r>
              <a:rPr lang="zh-CN" altLang="en-US" sz="2000"/>
              <a:t>MIPS处理</a:t>
            </a:r>
            <a:r>
              <a:rPr lang="zh-CN" altLang="en-US" sz="2000">
                <a:solidFill>
                  <a:srgbClr val="FF0000"/>
                </a:solidFill>
              </a:rPr>
              <a:t>条件分支</a:t>
            </a:r>
            <a:r>
              <a:rPr lang="zh-CN" altLang="en-US" sz="2000"/>
              <a:t>的方法与ARM</a:t>
            </a:r>
            <a:r>
              <a:rPr lang="zh-CN" altLang="en-US" sz="2000">
                <a:solidFill>
                  <a:srgbClr val="FF0000"/>
                </a:solidFill>
              </a:rPr>
              <a:t>完全不同</a:t>
            </a:r>
            <a:r>
              <a:rPr lang="zh-CN" altLang="en-US" sz="2000"/>
              <a:t>。ARM依赖于CCR中各种状态，CCR由前面的指令置</a:t>
            </a:r>
            <a:endParaRPr lang="zh-CN" altLang="en-US" sz="2000"/>
          </a:p>
          <a:p>
            <a:pPr marL="0" indent="0">
              <a:buNone/>
            </a:pPr>
            <a:r>
              <a:rPr lang="zh-CN" altLang="en-US" sz="2000"/>
              <a:t>位或清零。MIPS则提供</a:t>
            </a:r>
            <a:r>
              <a:rPr lang="zh-CN" altLang="en-US" sz="2000">
                <a:solidFill>
                  <a:srgbClr val="FF0000"/>
                </a:solidFill>
              </a:rPr>
              <a:t>显式的</a:t>
            </a:r>
            <a:r>
              <a:rPr lang="zh-CN" altLang="en-US" sz="2000"/>
              <a:t>比较和分支指令。如，指令beq r1,r2,label 比较寄存器r1和r2的</a:t>
            </a:r>
            <a:endParaRPr lang="zh-CN" altLang="en-US" sz="2000"/>
          </a:p>
          <a:p>
            <a:pPr marL="0" indent="0">
              <a:buNone/>
            </a:pPr>
            <a:r>
              <a:rPr lang="zh-CN" altLang="en-US" sz="2000"/>
              <a:t>值，并在二者相等时跳转到label处。</a:t>
            </a:r>
            <a:endParaRPr lang="zh-CN" altLang="en-US" sz="2000"/>
          </a:p>
          <a:p>
            <a:pPr marL="0" indent="0">
              <a:buNone/>
            </a:pPr>
            <a:endParaRPr lang="zh-CN" altLang="en-US" sz="2000"/>
          </a:p>
          <a:p>
            <a:pPr marL="0" indent="0">
              <a:buNone/>
            </a:pPr>
            <a:r>
              <a:rPr lang="zh-CN" altLang="en-US" sz="2000"/>
              <a:t>MIPS仅实现了以下4条分支指令：</a:t>
            </a:r>
            <a:endParaRPr lang="zh-CN" altLang="en-US" sz="2000"/>
          </a:p>
          <a:p>
            <a:pPr marL="0" indent="0">
              <a:buNone/>
            </a:pPr>
            <a:r>
              <a:rPr lang="zh-CN" altLang="en-US" sz="2000"/>
              <a:t>	beq </a:t>
            </a:r>
            <a:r>
              <a:rPr lang="en-US" altLang="zh-CN" sz="2000"/>
              <a:t>	</a:t>
            </a:r>
            <a:r>
              <a:rPr lang="zh-CN" altLang="en-US" sz="2000"/>
              <a:t>$1,$2,label	; 相等时跳转</a:t>
            </a:r>
            <a:endParaRPr lang="zh-CN" altLang="en-US" sz="2000"/>
          </a:p>
          <a:p>
            <a:pPr marL="0" indent="0">
              <a:buNone/>
            </a:pPr>
            <a:r>
              <a:rPr lang="zh-CN" altLang="en-US" sz="2000"/>
              <a:t>	bne	$1,$2,label	; 不想等时跳转</a:t>
            </a:r>
            <a:endParaRPr lang="zh-CN" altLang="en-US" sz="2000"/>
          </a:p>
          <a:p>
            <a:pPr marL="0" indent="0">
              <a:buNone/>
            </a:pPr>
            <a:r>
              <a:rPr lang="zh-CN" altLang="en-US" sz="2000"/>
              <a:t>	blez</a:t>
            </a:r>
            <a:r>
              <a:rPr lang="en-US" altLang="zh-CN" sz="2000"/>
              <a:t>	</a:t>
            </a:r>
            <a:r>
              <a:rPr lang="zh-CN" altLang="en-US" sz="2000"/>
              <a:t>$1,$2,label	; 小于或等于0时跳转</a:t>
            </a:r>
            <a:endParaRPr lang="zh-CN" altLang="en-US" sz="2000"/>
          </a:p>
          <a:p>
            <a:pPr marL="0" indent="0">
              <a:buNone/>
            </a:pPr>
            <a:r>
              <a:rPr lang="zh-CN" altLang="en-US" sz="2000"/>
              <a:t>	bgtz	$1,$2,label	; 大于0时跳转</a:t>
            </a:r>
            <a:endParaRPr lang="zh-CN" altLang="en-US" sz="2000"/>
          </a:p>
          <a:p>
            <a:pPr marL="0" indent="0">
              <a:buNone/>
            </a:pPr>
            <a:endParaRPr lang="zh-CN" altLang="en-US" sz="2000"/>
          </a:p>
          <a:p>
            <a:pPr marL="0" indent="0">
              <a:buNone/>
            </a:pPr>
            <a:r>
              <a:rPr lang="zh-CN" altLang="en-US" sz="2000">
                <a:solidFill>
                  <a:srgbClr val="FF0000"/>
                </a:solidFill>
              </a:rPr>
              <a:t>按条件置1</a:t>
            </a:r>
            <a:r>
              <a:rPr lang="zh-CN" altLang="en-US" sz="2000"/>
              <a:t>是一条很有意思的MIPS指令。如，小于时置1指令slt $1,$2,$3先测试[$2] &lt; [$3]是否</a:t>
            </a:r>
            <a:endParaRPr lang="zh-CN" altLang="en-US" sz="2000"/>
          </a:p>
          <a:p>
            <a:pPr marL="0" indent="0">
              <a:buNone/>
            </a:pPr>
            <a:r>
              <a:rPr lang="zh-CN" altLang="en-US" sz="2000"/>
              <a:t>成立，如果测试结果为真，则将$1置1，否则将$1置0，slt指令用法的一个典型例子：       </a:t>
            </a:r>
            <a:endParaRPr lang="zh-CN" altLang="en-US" sz="2000"/>
          </a:p>
          <a:p>
            <a:pPr marL="0" indent="0">
              <a:buNone/>
            </a:pPr>
            <a:r>
              <a:rPr lang="zh-CN" altLang="en-US" sz="2000"/>
              <a:t>  </a:t>
            </a:r>
            <a:r>
              <a:rPr lang="en-US" altLang="zh-CN" sz="2000"/>
              <a:t>	</a:t>
            </a:r>
            <a:r>
              <a:rPr lang="zh-CN" altLang="en-US" sz="2000"/>
              <a:t>slt</a:t>
            </a:r>
            <a:r>
              <a:rPr lang="en-US" altLang="zh-CN" sz="2000"/>
              <a:t>	</a:t>
            </a:r>
            <a:r>
              <a:rPr lang="zh-CN" altLang="en-US" sz="2000"/>
              <a:t> $1,$2,$3	</a:t>
            </a:r>
            <a:r>
              <a:rPr lang="en-US" altLang="zh-CN" sz="2000"/>
              <a:t>	</a:t>
            </a:r>
            <a:r>
              <a:rPr lang="zh-CN" altLang="en-US" sz="2000"/>
              <a:t>; if $2 &lt; $3 THEN $1 = 1 ELSE $1 = 0</a:t>
            </a:r>
            <a:endParaRPr lang="zh-CN" altLang="en-US" sz="2000"/>
          </a:p>
          <a:p>
            <a:pPr marL="0" indent="0">
              <a:buNone/>
            </a:pPr>
            <a:r>
              <a:rPr lang="en-US" altLang="zh-CN" sz="2000"/>
              <a:t>	</a:t>
            </a:r>
            <a:r>
              <a:rPr lang="zh-CN" altLang="en-US" sz="2000"/>
              <a:t>bne </a:t>
            </a:r>
            <a:r>
              <a:rPr lang="en-US" altLang="zh-CN" sz="2000"/>
              <a:t>	</a:t>
            </a:r>
            <a:r>
              <a:rPr lang="zh-CN" altLang="en-US" sz="2000"/>
              <a:t>$1,$0,Target	; $1不等于0时跳转（也就是说，$2 &lt; $3时跳转）</a:t>
            </a:r>
            <a:endParaRPr lang="zh-CN" altLang="en-US" sz="200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2000"/>
              <a:t>MIPS数据处理指令大都与ARM数据处理指令很像。二者的一个细微差别在于MIPS提供了</a:t>
            </a:r>
            <a:r>
              <a:rPr lang="zh-CN" altLang="en-US" sz="2000">
                <a:solidFill>
                  <a:srgbClr val="FF0000"/>
                </a:solidFill>
              </a:rPr>
              <a:t>显式</a:t>
            </a:r>
            <a:endParaRPr lang="zh-CN" altLang="en-US" sz="2000">
              <a:solidFill>
                <a:srgbClr val="FF0000"/>
              </a:solidFill>
            </a:endParaRPr>
          </a:p>
          <a:p>
            <a:pPr marL="0" indent="0">
              <a:buNone/>
            </a:pPr>
            <a:r>
              <a:rPr lang="zh-CN" altLang="en-US" sz="2000">
                <a:solidFill>
                  <a:srgbClr val="FF0000"/>
                </a:solidFill>
              </a:rPr>
              <a:t>移位指令</a:t>
            </a:r>
            <a:r>
              <a:rPr lang="zh-CN" altLang="en-US" sz="2000"/>
              <a:t>，而ARM</a:t>
            </a:r>
            <a:r>
              <a:rPr lang="zh-CN" altLang="en-US" sz="2000">
                <a:solidFill>
                  <a:srgbClr val="FF0000"/>
                </a:solidFill>
              </a:rPr>
              <a:t>没有独立的移位指令</a:t>
            </a:r>
            <a:r>
              <a:rPr lang="zh-CN" altLang="en-US" sz="2000"/>
              <a:t>，该指令要么使用一个立即数移位字段进行固定长度</a:t>
            </a:r>
            <a:endParaRPr lang="zh-CN" altLang="en-US" sz="2000"/>
          </a:p>
          <a:p>
            <a:pPr marL="0" indent="0">
              <a:buNone/>
            </a:pPr>
            <a:r>
              <a:rPr lang="zh-CN" altLang="en-US" sz="2000"/>
              <a:t>移位，要么使用一个寄存器移位字段进行动态移位，如：</a:t>
            </a:r>
            <a:endParaRPr lang="zh-CN" altLang="en-US" sz="2000"/>
          </a:p>
          <a:p>
            <a:pPr marL="0" indent="0">
              <a:buNone/>
            </a:pPr>
            <a:r>
              <a:rPr lang="zh-CN" altLang="en-US" sz="2000"/>
              <a:t>	</a:t>
            </a:r>
            <a:endParaRPr lang="zh-CN" altLang="en-US" sz="2000"/>
          </a:p>
          <a:p>
            <a:pPr marL="0" indent="0">
              <a:buNone/>
            </a:pPr>
            <a:r>
              <a:rPr lang="en-US" altLang="zh-CN" sz="2000"/>
              <a:t>	s</a:t>
            </a:r>
            <a:r>
              <a:rPr lang="zh-CN" altLang="en-US" sz="2000"/>
              <a:t>ll   $1,$2,4	; 将$2逻辑左移4位，结果保存在$1中</a:t>
            </a:r>
            <a:endParaRPr lang="zh-CN" altLang="en-US" sz="2000"/>
          </a:p>
          <a:p>
            <a:pPr marL="0" indent="0">
              <a:buNone/>
            </a:pPr>
            <a:r>
              <a:rPr lang="zh-CN" altLang="en-US" sz="2000"/>
              <a:t>	</a:t>
            </a:r>
            <a:r>
              <a:rPr lang="en-US" altLang="zh-CN" sz="2000"/>
              <a:t>s</a:t>
            </a:r>
            <a:r>
              <a:rPr lang="zh-CN" altLang="en-US" sz="2000"/>
              <a:t>llv $1,$2,$3	; 将$2逻辑左移$3中的位数，结果保存在$1中</a:t>
            </a:r>
            <a:endParaRPr lang="zh-CN" altLang="en-US" sz="2000"/>
          </a:p>
          <a:p>
            <a:pPr marL="0" indent="0">
              <a:buNone/>
            </a:pPr>
            <a:endParaRPr lang="zh-CN" altLang="en-US" sz="2000"/>
          </a:p>
          <a:p>
            <a:pPr marL="0" indent="0">
              <a:buNone/>
            </a:pPr>
            <a:r>
              <a:rPr lang="zh-CN" altLang="en-US" sz="2000"/>
              <a:t>注意，</a:t>
            </a:r>
            <a:r>
              <a:rPr lang="zh-CN" altLang="en-US" sz="2000">
                <a:solidFill>
                  <a:srgbClr val="FF0000"/>
                </a:solidFill>
              </a:rPr>
              <a:t>静态移位</a:t>
            </a:r>
            <a:r>
              <a:rPr lang="zh-CN" altLang="en-US" sz="2000"/>
              <a:t>和</a:t>
            </a:r>
            <a:r>
              <a:rPr lang="zh-CN" altLang="en-US" sz="2000">
                <a:solidFill>
                  <a:srgbClr val="FF0000"/>
                </a:solidFill>
              </a:rPr>
              <a:t>动态移位</a:t>
            </a:r>
            <a:r>
              <a:rPr lang="zh-CN" altLang="en-US" sz="2000"/>
              <a:t>需要使用不同的指令，这是汇编器的特点而不是指令系统的。</a:t>
            </a:r>
            <a:endParaRPr lang="zh-CN" altLang="en-US" sz="200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2000"/>
              <a:t>下表描述了MIPS的数据处理指令：</a:t>
            </a:r>
            <a:endParaRPr lang="zh-CN" altLang="en-US" sz="2000"/>
          </a:p>
        </p:txBody>
      </p:sp>
      <p:pic>
        <p:nvPicPr>
          <p:cNvPr id="241" name="图片 241"/>
          <p:cNvPicPr>
            <a:picLocks noChangeAspect="1"/>
          </p:cNvPicPr>
          <p:nvPr/>
        </p:nvPicPr>
        <p:blipFill>
          <a:blip r:embed="rId1"/>
          <a:stretch>
            <a:fillRect/>
          </a:stretch>
        </p:blipFill>
        <p:spPr>
          <a:xfrm>
            <a:off x="2019300" y="1903095"/>
            <a:ext cx="8368030" cy="3051810"/>
          </a:xfrm>
          <a:prstGeom prst="rect">
            <a:avLst/>
          </a:prstGeom>
        </p:spPr>
      </p:pic>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2000"/>
              <a:t>下表描述了MIPS的数据处理指令：</a:t>
            </a:r>
            <a:endParaRPr lang="zh-CN" altLang="en-US" sz="2000"/>
          </a:p>
        </p:txBody>
      </p:sp>
      <p:pic>
        <p:nvPicPr>
          <p:cNvPr id="242" name="图片 242"/>
          <p:cNvPicPr>
            <a:picLocks noChangeAspect="1"/>
          </p:cNvPicPr>
          <p:nvPr/>
        </p:nvPicPr>
        <p:blipFill>
          <a:blip r:embed="rId1"/>
          <a:stretch>
            <a:fillRect/>
          </a:stretch>
        </p:blipFill>
        <p:spPr>
          <a:xfrm>
            <a:off x="2973705" y="1895475"/>
            <a:ext cx="6244590" cy="3900805"/>
          </a:xfrm>
          <a:prstGeom prst="rect">
            <a:avLst/>
          </a:prstGeom>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4871085"/>
          </a:xfrm>
        </p:spPr>
        <p:txBody>
          <a:bodyPr>
            <a:normAutofit fontScale="90000" lnSpcReduction="20000"/>
          </a:bodyPr>
          <a:p>
            <a:pPr marL="0" indent="0">
              <a:buNone/>
            </a:pPr>
            <a:r>
              <a:rPr lang="zh-CN" altLang="en-US" sz="2000"/>
              <a:t>布尔运算指令and，or，not和xor都是传统指令，MIPS还实现了nor指令。</a:t>
            </a:r>
            <a:endParaRPr lang="zh-CN" altLang="en-US" sz="2000"/>
          </a:p>
          <a:p>
            <a:pPr marL="0" indent="0">
              <a:buNone/>
            </a:pPr>
            <a:endParaRPr lang="zh-CN" altLang="en-US" sz="2000"/>
          </a:p>
          <a:p>
            <a:pPr marL="0" indent="0">
              <a:buNone/>
            </a:pPr>
            <a:r>
              <a:rPr lang="zh-CN" altLang="en-US" sz="2000"/>
              <a:t>指令add会在运算溢出时产生一个异常或软中断，即一次操作系统调用。</a:t>
            </a:r>
            <a:endParaRPr lang="zh-CN" altLang="en-US" sz="2000"/>
          </a:p>
          <a:p>
            <a:pPr marL="0" indent="0">
              <a:buNone/>
            </a:pPr>
            <a:endParaRPr lang="zh-CN" altLang="en-US" sz="2000"/>
          </a:p>
          <a:p>
            <a:pPr marL="0" indent="0">
              <a:buNone/>
            </a:pPr>
            <a:r>
              <a:rPr lang="zh-CN" altLang="en-US" sz="2000"/>
              <a:t>MIPS没有提供与前一条指令的进位位相加的</a:t>
            </a:r>
            <a:r>
              <a:rPr lang="zh-CN" altLang="en-US" sz="2000">
                <a:solidFill>
                  <a:srgbClr val="FF0000"/>
                </a:solidFill>
              </a:rPr>
              <a:t>显式扩展加法运算</a:t>
            </a:r>
            <a:r>
              <a:rPr lang="zh-CN" altLang="en-US" sz="2000"/>
              <a:t>，为了完成扩展的算术运算，</a:t>
            </a:r>
            <a:endParaRPr lang="zh-CN" altLang="en-US" sz="2000"/>
          </a:p>
          <a:p>
            <a:pPr marL="0" indent="0">
              <a:buNone/>
            </a:pPr>
            <a:r>
              <a:rPr lang="zh-CN" altLang="en-US" sz="2000"/>
              <a:t>必须将进位位从低位加法中分离出来，并使其参与高一位的加法，如：</a:t>
            </a:r>
            <a:endParaRPr lang="zh-CN" altLang="en-US" sz="2000"/>
          </a:p>
          <a:p>
            <a:pPr marL="0" indent="0">
              <a:buNone/>
            </a:pPr>
            <a:r>
              <a:rPr lang="zh-CN" altLang="en-US" sz="2000"/>
              <a:t>		</a:t>
            </a:r>
            <a:r>
              <a:rPr lang="en-US" altLang="zh-CN" sz="2000"/>
              <a:t>a</a:t>
            </a:r>
            <a:r>
              <a:rPr lang="zh-CN" altLang="en-US" sz="2000"/>
              <a:t>ddu </a:t>
            </a:r>
            <a:r>
              <a:rPr lang="en-US" altLang="zh-CN" sz="2000"/>
              <a:t>	 </a:t>
            </a:r>
            <a:r>
              <a:rPr lang="zh-CN" altLang="en-US" sz="2000"/>
              <a:t>$1, $3, $5	; $2，$1=$4，$3+$2，$1中较低的两个字相加</a:t>
            </a:r>
            <a:endParaRPr lang="zh-CN" altLang="en-US" sz="2000"/>
          </a:p>
          <a:p>
            <a:pPr marL="0" indent="0">
              <a:buNone/>
            </a:pPr>
            <a:r>
              <a:rPr lang="zh-CN" altLang="en-US" sz="2000"/>
              <a:t>		</a:t>
            </a:r>
            <a:r>
              <a:rPr lang="en-US" altLang="zh-CN" sz="2000"/>
              <a:t>s</a:t>
            </a:r>
            <a:r>
              <a:rPr lang="zh-CN" altLang="en-US" sz="2000"/>
              <a:t>ltu</a:t>
            </a:r>
            <a:r>
              <a:rPr lang="en-US" altLang="zh-CN" sz="2000"/>
              <a:t>	</a:t>
            </a:r>
            <a:r>
              <a:rPr lang="zh-CN" altLang="en-US" sz="2000"/>
              <a:t> $2, $1, $5	; 获得进位输入位</a:t>
            </a:r>
            <a:endParaRPr lang="zh-CN" altLang="en-US" sz="2000"/>
          </a:p>
          <a:p>
            <a:pPr marL="0" indent="0">
              <a:buNone/>
            </a:pPr>
            <a:r>
              <a:rPr lang="zh-CN" altLang="en-US" sz="2000"/>
              <a:t>		</a:t>
            </a:r>
            <a:r>
              <a:rPr lang="en-US" altLang="zh-CN" sz="2000"/>
              <a:t>a</a:t>
            </a:r>
            <a:r>
              <a:rPr lang="zh-CN" altLang="en-US" sz="2000"/>
              <a:t>ddu</a:t>
            </a:r>
            <a:r>
              <a:rPr lang="en-US" altLang="zh-CN" sz="2000"/>
              <a:t>	</a:t>
            </a:r>
            <a:r>
              <a:rPr lang="zh-CN" altLang="en-US" sz="2000"/>
              <a:t> $2, $2, $4	; 与第一个较高的字$4相加</a:t>
            </a:r>
            <a:endParaRPr lang="zh-CN" altLang="en-US" sz="2000"/>
          </a:p>
          <a:p>
            <a:pPr marL="0" indent="0">
              <a:buNone/>
            </a:pPr>
            <a:r>
              <a:rPr lang="zh-CN" altLang="en-US" sz="2000"/>
              <a:t>	</a:t>
            </a:r>
            <a:r>
              <a:rPr lang="en-US" altLang="zh-CN" sz="2000"/>
              <a:t>	a</a:t>
            </a:r>
            <a:r>
              <a:rPr lang="zh-CN" altLang="en-US" sz="2000"/>
              <a:t>ddu </a:t>
            </a:r>
            <a:r>
              <a:rPr lang="en-US" altLang="zh-CN" sz="2000"/>
              <a:t>	 </a:t>
            </a:r>
            <a:r>
              <a:rPr lang="zh-CN" altLang="en-US" sz="2000"/>
              <a:t>$2, $2, $6	; 与第二个较高的字$6相加</a:t>
            </a:r>
            <a:endParaRPr lang="zh-CN" altLang="en-US" sz="2000"/>
          </a:p>
          <a:p>
            <a:pPr marL="0" indent="0">
              <a:buNone/>
            </a:pPr>
            <a:endParaRPr lang="en-US" altLang="zh-CN" sz="2000">
              <a:sym typeface="+mn-ea"/>
            </a:endParaRPr>
          </a:p>
          <a:p>
            <a:pPr marL="0" indent="0">
              <a:buNone/>
            </a:pPr>
            <a:r>
              <a:rPr lang="en-US" altLang="zh-CN" sz="2000">
                <a:solidFill>
                  <a:srgbClr val="FF0000"/>
                </a:solidFill>
                <a:sym typeface="+mn-ea"/>
              </a:rPr>
              <a:t>s</a:t>
            </a:r>
            <a:r>
              <a:rPr lang="zh-CN" altLang="en-US" sz="2000">
                <a:solidFill>
                  <a:srgbClr val="FF0000"/>
                </a:solidFill>
                <a:sym typeface="+mn-ea"/>
              </a:rPr>
              <a:t>ltu</a:t>
            </a:r>
            <a:r>
              <a:rPr lang="zh-CN" altLang="en-US" sz="2000">
                <a:sym typeface="+mn-ea"/>
              </a:rPr>
              <a:t>表示无符号数小于时置1，它比较$1&lt;$5，如果比较结果为真则将$1置1.这代码中的测试是</a:t>
            </a:r>
            <a:endParaRPr lang="zh-CN" altLang="en-US" sz="2000"/>
          </a:p>
          <a:p>
            <a:pPr marL="0" indent="0">
              <a:buNone/>
            </a:pPr>
            <a:r>
              <a:rPr lang="zh-CN" altLang="en-US" sz="2000">
                <a:sym typeface="+mn-ea"/>
              </a:rPr>
              <a:t>将两个较低字的和与其中一个字比较。如果和小于其中一个字，那么一定产生了进位，并在</a:t>
            </a:r>
            <a:endParaRPr lang="zh-CN" altLang="en-US" sz="2000"/>
          </a:p>
          <a:p>
            <a:pPr marL="0" indent="0">
              <a:buNone/>
            </a:pPr>
            <a:r>
              <a:rPr lang="zh-CN" altLang="en-US" sz="2000">
                <a:sym typeface="+mn-ea"/>
              </a:rPr>
              <a:t>较高的两个字相加之前将$2的值置1（较高的两个字的和）。考虑两个十进制的例子，假设要</a:t>
            </a:r>
            <a:endParaRPr lang="zh-CN" altLang="en-US" sz="2000"/>
          </a:p>
          <a:p>
            <a:pPr marL="0" indent="0">
              <a:buNone/>
            </a:pPr>
            <a:r>
              <a:rPr lang="zh-CN" altLang="en-US" sz="2000">
                <a:sym typeface="+mn-ea"/>
              </a:rPr>
              <a:t>进行3+4，和为7并且7&gt;4（没有进位），如果进行操作8+4，得到2并且2 &lt;4（有进位）。</a:t>
            </a:r>
            <a:endParaRPr lang="zh-CN" altLang="en-US" sz="2000"/>
          </a:p>
          <a:p>
            <a:pPr marL="0" indent="0">
              <a:buNone/>
            </a:pPr>
            <a:endParaRPr lang="zh-CN" altLang="en-US" sz="200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5265420"/>
          </a:xfrm>
        </p:spPr>
        <p:txBody>
          <a:bodyPr>
            <a:normAutofit lnSpcReduction="20000"/>
          </a:bodyPr>
          <a:p>
            <a:pPr marL="0" indent="0">
              <a:buNone/>
            </a:pPr>
            <a:r>
              <a:rPr lang="zh-CN" altLang="en-US" sz="2000"/>
              <a:t>将立即数作为第二操作数的数据处理指令有addi、addiu、ori、slti、sltui和xori。</a:t>
            </a:r>
            <a:endParaRPr lang="zh-CN" altLang="en-US" sz="2000"/>
          </a:p>
          <a:p>
            <a:pPr marL="0" indent="0">
              <a:buNone/>
            </a:pPr>
            <a:endParaRPr lang="zh-CN" altLang="en-US" sz="2000"/>
          </a:p>
          <a:p>
            <a:pPr marL="0" indent="0">
              <a:buNone/>
            </a:pPr>
            <a:r>
              <a:rPr lang="zh-CN" altLang="en-US" sz="2000"/>
              <a:t>MIPS提供了有符号和无符号数</a:t>
            </a:r>
            <a:r>
              <a:rPr lang="zh-CN" altLang="en-US" sz="2000">
                <a:solidFill>
                  <a:srgbClr val="FF0000"/>
                </a:solidFill>
              </a:rPr>
              <a:t>乘法</a:t>
            </a:r>
            <a:r>
              <a:rPr lang="zh-CN" altLang="en-US" sz="2000"/>
              <a:t>，将生成32位数乘以32位数 的积，一个64位的结果。MIPS</a:t>
            </a:r>
            <a:endParaRPr lang="zh-CN" altLang="en-US" sz="2000"/>
          </a:p>
          <a:p>
            <a:pPr marL="0" indent="0">
              <a:buNone/>
            </a:pPr>
            <a:r>
              <a:rPr lang="zh-CN" altLang="en-US" sz="2000"/>
              <a:t>实现乘法和除法方法不太常见。其他处理器一般将源和目的寄存器作为指令的一部分。一个</a:t>
            </a:r>
            <a:endParaRPr lang="zh-CN" altLang="en-US" sz="2000"/>
          </a:p>
          <a:p>
            <a:pPr marL="0" indent="0">
              <a:buNone/>
            </a:pPr>
            <a:r>
              <a:rPr lang="zh-CN" altLang="en-US" sz="2000"/>
              <a:t>完整的32位乘法需要4个寄存器：2个用于源操作数，2个用于64位积的高字和低字。MIPS则采</a:t>
            </a:r>
            <a:endParaRPr lang="zh-CN" altLang="en-US" sz="2000"/>
          </a:p>
          <a:p>
            <a:pPr marL="0" indent="0">
              <a:buNone/>
            </a:pPr>
            <a:r>
              <a:rPr lang="zh-CN" altLang="en-US" sz="2000"/>
              <a:t>用一种不同的方法，用</a:t>
            </a:r>
            <a:r>
              <a:rPr lang="zh-CN" altLang="en-US" sz="2000">
                <a:solidFill>
                  <a:srgbClr val="FF0000"/>
                </a:solidFill>
              </a:rPr>
              <a:t>两个专用寄存器hi和lo</a:t>
            </a:r>
            <a:r>
              <a:rPr lang="zh-CN" altLang="en-US" sz="2000"/>
              <a:t>分别保存结果的两个部分。这种方法需要使用专</a:t>
            </a:r>
            <a:endParaRPr lang="zh-CN" altLang="en-US" sz="2000"/>
          </a:p>
          <a:p>
            <a:pPr marL="0" indent="0">
              <a:buNone/>
            </a:pPr>
            <a:r>
              <a:rPr lang="zh-CN" altLang="en-US" sz="2000"/>
              <a:t>门的指令来访问这两个专用寄存器：</a:t>
            </a:r>
            <a:endParaRPr lang="zh-CN" altLang="en-US" sz="2000"/>
          </a:p>
          <a:p>
            <a:pPr marL="0" indent="0">
              <a:buNone/>
            </a:pPr>
            <a:r>
              <a:rPr lang="en-US" altLang="zh-CN" sz="2000"/>
              <a:t>	m</a:t>
            </a:r>
            <a:r>
              <a:rPr lang="zh-CN" altLang="en-US" sz="2000"/>
              <a:t>fhi	从hi移出	mihi </a:t>
            </a:r>
            <a:r>
              <a:rPr lang="en-US" altLang="zh-CN" sz="2000"/>
              <a:t>	</a:t>
            </a:r>
            <a:r>
              <a:rPr lang="zh-CN" altLang="en-US" sz="2000"/>
              <a:t>$1		将字的高半部分移入$1</a:t>
            </a:r>
            <a:endParaRPr lang="zh-CN" altLang="en-US" sz="2000"/>
          </a:p>
          <a:p>
            <a:pPr marL="0" indent="0">
              <a:buNone/>
            </a:pPr>
            <a:r>
              <a:rPr lang="zh-CN" altLang="en-US" sz="2000"/>
              <a:t>	</a:t>
            </a:r>
            <a:r>
              <a:rPr lang="en-US" altLang="zh-CN" sz="2000"/>
              <a:t>m</a:t>
            </a:r>
            <a:r>
              <a:rPr lang="zh-CN" altLang="en-US" sz="2000"/>
              <a:t>flo	从lo移出	mflo	$1		将字的低半部分移入$1</a:t>
            </a:r>
            <a:endParaRPr lang="zh-CN" altLang="en-US" sz="2000"/>
          </a:p>
          <a:p>
            <a:pPr marL="0" indent="0">
              <a:buNone/>
            </a:pPr>
            <a:r>
              <a:rPr lang="zh-CN" altLang="en-US" sz="2000"/>
              <a:t>	</a:t>
            </a:r>
            <a:r>
              <a:rPr lang="en-US" altLang="zh-CN" sz="2000"/>
              <a:t>m</a:t>
            </a:r>
            <a:r>
              <a:rPr lang="zh-CN" altLang="en-US" sz="2000"/>
              <a:t>thi 	移入hi		mthi	$1		将字的高半部分从$1移入hi</a:t>
            </a:r>
            <a:endParaRPr lang="zh-CN" altLang="en-US" sz="2000"/>
          </a:p>
          <a:p>
            <a:pPr marL="0" indent="0">
              <a:buNone/>
            </a:pPr>
            <a:r>
              <a:rPr lang="zh-CN" altLang="en-US" sz="2000"/>
              <a:t>	</a:t>
            </a:r>
            <a:r>
              <a:rPr lang="en-US" altLang="zh-CN" sz="2000"/>
              <a:t>m</a:t>
            </a:r>
            <a:r>
              <a:rPr lang="zh-CN" altLang="en-US" sz="2000"/>
              <a:t>tlo	移入lo		mtlo </a:t>
            </a:r>
            <a:r>
              <a:rPr lang="en-US" altLang="zh-CN" sz="2000"/>
              <a:t>	</a:t>
            </a:r>
            <a:r>
              <a:rPr lang="zh-CN" altLang="en-US" sz="2000"/>
              <a:t>$1		将字的低半部分从$1移入lo</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伪指令</a:t>
            </a:r>
            <a:endParaRPr>
              <a:sym typeface="+mn-ea"/>
            </a:endParaRPr>
          </a:p>
        </p:txBody>
      </p:sp>
      <p:sp>
        <p:nvSpPr>
          <p:cNvPr id="3" name="内容占位符 2"/>
          <p:cNvSpPr/>
          <p:nvPr>
            <p:ph idx="1"/>
          </p:nvPr>
        </p:nvSpPr>
        <p:spPr>
          <a:xfrm>
            <a:off x="838200" y="1306195"/>
            <a:ext cx="10515600" cy="5265420"/>
          </a:xfrm>
        </p:spPr>
        <p:txBody>
          <a:bodyPr>
            <a:normAutofit lnSpcReduction="20000"/>
          </a:bodyPr>
          <a:p>
            <a:pPr marL="0" indent="0">
              <a:buNone/>
            </a:pPr>
            <a:endParaRPr lang="zh-CN" altLang="en-US" sz="2000"/>
          </a:p>
          <a:p>
            <a:pPr marL="0" indent="0">
              <a:buNone/>
            </a:pPr>
            <a:r>
              <a:rPr lang="zh-CN" altLang="en-US" sz="2000"/>
              <a:t>和ARM一样，MIPS汇编器也</a:t>
            </a:r>
            <a:r>
              <a:rPr lang="zh-CN" altLang="en-US" sz="2000">
                <a:solidFill>
                  <a:srgbClr val="FF0000"/>
                </a:solidFill>
              </a:rPr>
              <a:t>支持伪指令</a:t>
            </a:r>
            <a:r>
              <a:rPr lang="zh-CN" altLang="en-US" sz="2000"/>
              <a:t>，它们实际上是一些重命名了的操作。</a:t>
            </a:r>
            <a:endParaRPr lang="zh-CN" altLang="en-US" sz="2000"/>
          </a:p>
          <a:p>
            <a:pPr marL="0" indent="0">
              <a:buNone/>
            </a:pPr>
            <a:endParaRPr lang="zh-CN" altLang="en-US" sz="2000"/>
          </a:p>
          <a:p>
            <a:pPr marL="0" indent="0">
              <a:buNone/>
            </a:pPr>
            <a:r>
              <a:rPr lang="zh-CN" altLang="en-US" sz="2000"/>
              <a:t>例如，伪指令li $1,0x1234被转换为实际的MIPS指令addi  $1, $0,0x1234。这样转换之所以可以</a:t>
            </a:r>
            <a:endParaRPr lang="zh-CN" altLang="en-US" sz="2000"/>
          </a:p>
          <a:p>
            <a:pPr marL="0" indent="0">
              <a:buNone/>
            </a:pPr>
            <a:r>
              <a:rPr lang="zh-CN" altLang="en-US" sz="2000"/>
              <a:t>是因为$0总是0。同样，伪指令mov  $1, $2将被转换为add  $1, $0, $2。</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1.流控制</a:t>
            </a:r>
            <a:endParaRPr>
              <a:sym typeface="+mn-ea"/>
            </a:endParaRPr>
          </a:p>
        </p:txBody>
      </p:sp>
      <p:sp>
        <p:nvSpPr>
          <p:cNvPr id="3" name="内容占位符 2"/>
          <p:cNvSpPr/>
          <p:nvPr>
            <p:ph idx="1"/>
          </p:nvPr>
        </p:nvSpPr>
        <p:spPr>
          <a:xfrm>
            <a:off x="838200" y="1306195"/>
            <a:ext cx="10515600" cy="5265420"/>
          </a:xfrm>
        </p:spPr>
        <p:txBody>
          <a:bodyPr>
            <a:normAutofit lnSpcReduction="20000"/>
          </a:bodyPr>
          <a:p>
            <a:pPr marL="0" indent="0">
              <a:buNone/>
            </a:pPr>
            <a:endParaRPr lang="zh-CN" altLang="en-US" sz="2000"/>
          </a:p>
          <a:p>
            <a:pPr marL="0" indent="0">
              <a:buNone/>
            </a:pPr>
            <a:r>
              <a:rPr lang="zh-CN" altLang="en-US" sz="2000"/>
              <a:t>MIPS提供了一条</a:t>
            </a:r>
            <a:r>
              <a:rPr lang="zh-CN" altLang="en-US" sz="2000">
                <a:solidFill>
                  <a:srgbClr val="FF0000"/>
                </a:solidFill>
              </a:rPr>
              <a:t>跳转并链接</a:t>
            </a:r>
            <a:r>
              <a:rPr lang="zh-CN" altLang="en-US" sz="2000"/>
              <a:t>指令jal $1,Target，Target是一个16位有符号分支偏移。该分支跳转</a:t>
            </a:r>
            <a:endParaRPr lang="zh-CN" altLang="en-US" sz="2000"/>
          </a:p>
          <a:p>
            <a:pPr marL="0" indent="0">
              <a:buNone/>
            </a:pPr>
            <a:r>
              <a:rPr lang="zh-CN" altLang="en-US" sz="2000"/>
              <a:t>到Target处，</a:t>
            </a:r>
            <a:r>
              <a:rPr lang="zh-CN" altLang="en-US" sz="2000">
                <a:solidFill>
                  <a:srgbClr val="FF0000"/>
                </a:solidFill>
              </a:rPr>
              <a:t>返回地址</a:t>
            </a:r>
            <a:r>
              <a:rPr lang="zh-CN" altLang="en-US" sz="2000"/>
              <a:t>被保存在寄存器$1中。与ARM不同，MIPS</a:t>
            </a:r>
            <a:r>
              <a:rPr lang="zh-CN" altLang="en-US" sz="2000">
                <a:solidFill>
                  <a:srgbClr val="FF0000"/>
                </a:solidFill>
              </a:rPr>
              <a:t>没有专门的链接寄存器</a:t>
            </a:r>
            <a:r>
              <a:rPr lang="zh-CN" altLang="en-US" sz="2000"/>
              <a:t>，而且</a:t>
            </a:r>
            <a:endParaRPr lang="zh-CN" altLang="en-US" sz="2000"/>
          </a:p>
          <a:p>
            <a:pPr marL="0" indent="0">
              <a:buNone/>
            </a:pPr>
            <a:r>
              <a:rPr lang="zh-CN" altLang="en-US" sz="2000"/>
              <a:t>它也不可能直接访问PC。因此，必须通过过程指令（寄存器跳转）jr $1来实现返回，该指令</a:t>
            </a:r>
            <a:endParaRPr lang="zh-CN" altLang="en-US" sz="2000"/>
          </a:p>
          <a:p>
            <a:pPr marL="0" indent="0">
              <a:buNone/>
            </a:pPr>
            <a:r>
              <a:rPr lang="zh-CN" altLang="en-US" sz="2000"/>
              <a:t>将$1加载到PC中以完成返回。</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2.MIPS代码实例</a:t>
            </a:r>
            <a:endParaRPr>
              <a:sym typeface="+mn-ea"/>
            </a:endParaRPr>
          </a:p>
        </p:txBody>
      </p:sp>
      <p:sp>
        <p:nvSpPr>
          <p:cNvPr id="3" name="内容占位符 2"/>
          <p:cNvSpPr/>
          <p:nvPr>
            <p:ph idx="1"/>
          </p:nvPr>
        </p:nvSpPr>
        <p:spPr>
          <a:xfrm>
            <a:off x="838200" y="1306195"/>
            <a:ext cx="10515600" cy="5265420"/>
          </a:xfrm>
        </p:spPr>
        <p:txBody>
          <a:bodyPr>
            <a:normAutofit fontScale="90000"/>
          </a:bodyPr>
          <a:p>
            <a:pPr marL="0" indent="0">
              <a:buNone/>
            </a:pPr>
            <a:r>
              <a:rPr lang="zh-CN" altLang="en-US" sz="2000"/>
              <a:t>一个简单的MIPS代码实例，实现一个简单的向量操作 Y= sX，Y和X为8位元素向量，s为标量，且s=8:</a:t>
            </a:r>
            <a:endParaRPr lang="zh-CN" altLang="en-US" sz="2000"/>
          </a:p>
          <a:p>
            <a:pPr marL="0" indent="0">
              <a:buNone/>
            </a:pPr>
            <a:r>
              <a:rPr lang="zh-CN" altLang="en-US" sz="2000"/>
              <a:t>		int i;</a:t>
            </a:r>
            <a:endParaRPr lang="zh-CN" altLang="en-US" sz="2000"/>
          </a:p>
          <a:p>
            <a:pPr marL="0" indent="0">
              <a:buNone/>
            </a:pPr>
            <a:r>
              <a:rPr lang="zh-CN" altLang="en-US" sz="2000"/>
              <a:t>		int X[8],Y[8];</a:t>
            </a:r>
            <a:endParaRPr lang="zh-CN" altLang="en-US" sz="2000"/>
          </a:p>
          <a:p>
            <a:pPr marL="0" indent="0">
              <a:buNone/>
            </a:pPr>
            <a:r>
              <a:rPr lang="zh-CN" altLang="en-US" sz="2000"/>
              <a:t>		for(i = 0;i &lt; 8;i=i++){</a:t>
            </a:r>
            <a:endParaRPr lang="zh-CN" altLang="en-US" sz="2000"/>
          </a:p>
          <a:p>
            <a:pPr marL="0" indent="0">
              <a:buNone/>
            </a:pPr>
            <a:r>
              <a:rPr lang="zh-CN" altLang="en-US" sz="2000"/>
              <a:t>			Y[i] = X[i] * 8; }	</a:t>
            </a:r>
            <a:endParaRPr lang="zh-CN" altLang="en-US" sz="2000"/>
          </a:p>
          <a:p>
            <a:pPr marL="0" indent="0">
              <a:buNone/>
            </a:pPr>
            <a:r>
              <a:rPr lang="en-US" altLang="zh-CN" sz="2000"/>
              <a:t>	</a:t>
            </a:r>
            <a:r>
              <a:rPr lang="zh-CN" altLang="en-US" sz="2000"/>
              <a:t>lui </a:t>
            </a:r>
            <a:r>
              <a:rPr lang="en-US" altLang="zh-CN" sz="2000"/>
              <a:t>	</a:t>
            </a:r>
            <a:r>
              <a:rPr lang="zh-CN" altLang="en-US" sz="2000"/>
              <a:t>$1,upperX	; 将存储单元X的高16位送入$1	</a:t>
            </a:r>
            <a:endParaRPr lang="zh-CN" altLang="en-US" sz="2000"/>
          </a:p>
          <a:p>
            <a:pPr marL="0" indent="0">
              <a:buNone/>
            </a:pPr>
            <a:r>
              <a:rPr lang="en-US" altLang="zh-CN" sz="2000"/>
              <a:t>	</a:t>
            </a:r>
            <a:r>
              <a:rPr lang="zh-CN" altLang="en-US" sz="2000"/>
              <a:t>ori </a:t>
            </a:r>
            <a:r>
              <a:rPr lang="en-US" altLang="zh-CN" sz="2000"/>
              <a:t>	</a:t>
            </a:r>
            <a:r>
              <a:rPr lang="zh-CN" altLang="en-US" sz="2000"/>
              <a:t>$1,$1,lowerX	; 传送X地址的低16位</a:t>
            </a:r>
            <a:endParaRPr lang="zh-CN" altLang="en-US" sz="2000"/>
          </a:p>
          <a:p>
            <a:pPr marL="0" indent="0">
              <a:buNone/>
            </a:pPr>
            <a:r>
              <a:rPr lang="en-US" altLang="zh-CN" sz="2000"/>
              <a:t>	</a:t>
            </a:r>
            <a:r>
              <a:rPr lang="zh-CN" altLang="en-US" sz="2000"/>
              <a:t>addi	$3,$0,8		; $3是循环计数器</a:t>
            </a:r>
            <a:endParaRPr lang="zh-CN" altLang="en-US" sz="2000"/>
          </a:p>
          <a:p>
            <a:pPr marL="0" indent="0">
              <a:buNone/>
            </a:pPr>
            <a:r>
              <a:rPr lang="zh-CN" altLang="en-US" sz="2000"/>
              <a:t>Loop:	lw	$4,0($1)		; 重复： 获得xi</a:t>
            </a:r>
            <a:endParaRPr lang="zh-CN" altLang="en-US" sz="2000"/>
          </a:p>
          <a:p>
            <a:pPr marL="0" indent="0">
              <a:buNone/>
            </a:pPr>
            <a:r>
              <a:rPr lang="zh-CN" altLang="en-US" sz="2000"/>
              <a:t>	sll </a:t>
            </a:r>
            <a:r>
              <a:rPr lang="en-US" altLang="zh-CN" sz="2000"/>
              <a:t>	</a:t>
            </a:r>
            <a:r>
              <a:rPr lang="zh-CN" altLang="en-US" sz="2000"/>
              <a:t>$4, $4,3		;	xi左移3位，乘以</a:t>
            </a:r>
            <a:endParaRPr lang="zh-CN" altLang="en-US" sz="2000"/>
          </a:p>
          <a:p>
            <a:pPr marL="0" indent="0">
              <a:buNone/>
            </a:pPr>
            <a:r>
              <a:rPr lang="zh-CN" altLang="en-US" sz="2000"/>
              <a:t>	sw</a:t>
            </a:r>
            <a:r>
              <a:rPr lang="en-US" altLang="zh-CN" sz="2000"/>
              <a:t>	</a:t>
            </a:r>
            <a:r>
              <a:rPr lang="zh-CN" altLang="en-US" sz="2000"/>
              <a:t>$4,32($1)	;	Y[i] = X[i] * 8（Y相对X的偏移为8 x 4 = 32字节）</a:t>
            </a:r>
            <a:endParaRPr lang="zh-CN" altLang="en-US" sz="2000"/>
          </a:p>
          <a:p>
            <a:pPr marL="0" indent="0">
              <a:buNone/>
            </a:pPr>
            <a:r>
              <a:rPr lang="zh-CN" altLang="en-US" sz="2000"/>
              <a:t>	addi </a:t>
            </a:r>
            <a:r>
              <a:rPr lang="en-US" altLang="zh-CN" sz="2000"/>
              <a:t>	</a:t>
            </a:r>
            <a:r>
              <a:rPr lang="zh-CN" altLang="en-US" sz="2000"/>
              <a:t>$1, $1,4		;	指针递增，指向下一个元素</a:t>
            </a:r>
            <a:endParaRPr lang="zh-CN" altLang="en-US" sz="2000"/>
          </a:p>
          <a:p>
            <a:pPr marL="0" indent="0">
              <a:buNone/>
            </a:pPr>
            <a:r>
              <a:rPr lang="zh-CN" altLang="en-US" sz="2000"/>
              <a:t>	subi	$3, $3,1		;	循环计数器递减</a:t>
            </a:r>
            <a:endParaRPr lang="zh-CN" altLang="en-US" sz="2000"/>
          </a:p>
          <a:p>
            <a:pPr marL="0" indent="0">
              <a:buNone/>
            </a:pPr>
            <a:r>
              <a:rPr lang="zh-CN" altLang="en-US" sz="2000"/>
              <a:t>	bne	$3, $0,Loop</a:t>
            </a:r>
            <a:r>
              <a:rPr lang="en-US" altLang="zh-CN" sz="2000"/>
              <a:t>	</a:t>
            </a:r>
            <a:r>
              <a:rPr lang="zh-CN" altLang="en-US" sz="2000"/>
              <a:t>; 直到全部完成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2.MIPS代码实例</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这段MIPS代码与下面的ARM代码差别不大：</a:t>
            </a:r>
            <a:endParaRPr lang="zh-CN" altLang="en-US" sz="2000"/>
          </a:p>
          <a:p>
            <a:pPr marL="0" indent="0">
              <a:buNone/>
            </a:pPr>
            <a:r>
              <a:rPr lang="zh-CN" altLang="en-US" sz="2000"/>
              <a:t>		adr </a:t>
            </a:r>
            <a:r>
              <a:rPr lang="en-US" altLang="zh-CN" sz="2000"/>
              <a:t>	</a:t>
            </a:r>
            <a:r>
              <a:rPr lang="zh-CN" altLang="en-US" sz="2000"/>
              <a:t>r0,X		;</a:t>
            </a:r>
            <a:endParaRPr lang="zh-CN" altLang="en-US" sz="2000"/>
          </a:p>
          <a:p>
            <a:pPr marL="0" indent="0">
              <a:buNone/>
            </a:pPr>
            <a:r>
              <a:rPr lang="zh-CN" altLang="en-US" sz="2000"/>
              <a:t>		mov	r2,#8		;</a:t>
            </a:r>
            <a:endParaRPr lang="zh-CN" altLang="en-US" sz="2000"/>
          </a:p>
          <a:p>
            <a:pPr marL="0" indent="0">
              <a:buNone/>
            </a:pPr>
            <a:r>
              <a:rPr lang="en-US" altLang="zh-CN" sz="2000"/>
              <a:t>	</a:t>
            </a:r>
            <a:r>
              <a:rPr lang="zh-CN" altLang="en-US" sz="2000"/>
              <a:t>Loop	ldr	r1,[r0],#4	;</a:t>
            </a:r>
            <a:endParaRPr lang="zh-CN" altLang="en-US" sz="2000"/>
          </a:p>
          <a:p>
            <a:pPr marL="0" indent="0">
              <a:buNone/>
            </a:pPr>
            <a:r>
              <a:rPr lang="zh-CN" altLang="en-US" sz="2000"/>
              <a:t>		</a:t>
            </a:r>
            <a:r>
              <a:rPr lang="en-US" altLang="zh-CN" sz="2000"/>
              <a:t>m</a:t>
            </a:r>
            <a:r>
              <a:rPr lang="zh-CN" altLang="en-US" sz="2000"/>
              <a:t>ov	r1,r1,LSL #3	;</a:t>
            </a:r>
            <a:endParaRPr lang="zh-CN" altLang="en-US" sz="2000"/>
          </a:p>
          <a:p>
            <a:pPr marL="0" indent="0">
              <a:buNone/>
            </a:pPr>
            <a:r>
              <a:rPr lang="zh-CN" altLang="en-US" sz="2000"/>
              <a:t>		</a:t>
            </a:r>
            <a:r>
              <a:rPr lang="en-US" altLang="zh-CN" sz="2000"/>
              <a:t>s</a:t>
            </a:r>
            <a:r>
              <a:rPr lang="zh-CN" altLang="en-US" sz="2000"/>
              <a:t>tr	r1,[r0,#28]	;</a:t>
            </a:r>
            <a:endParaRPr lang="zh-CN" altLang="en-US" sz="2000"/>
          </a:p>
          <a:p>
            <a:pPr marL="0" indent="0">
              <a:buNone/>
            </a:pPr>
            <a:r>
              <a:rPr lang="zh-CN" altLang="en-US" sz="2000"/>
              <a:t>		</a:t>
            </a:r>
            <a:r>
              <a:rPr lang="en-US" altLang="zh-CN" sz="2000"/>
              <a:t>s</a:t>
            </a:r>
            <a:r>
              <a:rPr lang="zh-CN" altLang="en-US" sz="2000"/>
              <a:t>ubs </a:t>
            </a:r>
            <a:r>
              <a:rPr lang="en-US" altLang="zh-CN" sz="2000"/>
              <a:t>	</a:t>
            </a:r>
            <a:r>
              <a:rPr lang="zh-CN" altLang="en-US" sz="2000"/>
              <a:t>r2,r2,#1		;</a:t>
            </a:r>
            <a:endParaRPr lang="zh-CN" altLang="en-US" sz="2000"/>
          </a:p>
          <a:p>
            <a:pPr marL="0" indent="0">
              <a:buNone/>
            </a:pPr>
            <a:r>
              <a:rPr lang="zh-CN" altLang="en-US" sz="2000"/>
              <a:t>		</a:t>
            </a:r>
            <a:r>
              <a:rPr lang="en-US" altLang="zh-CN" sz="2000"/>
              <a:t>b</a:t>
            </a:r>
            <a:r>
              <a:rPr lang="zh-CN" altLang="en-US" sz="2000"/>
              <a:t>ne	Loop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39" name="图片 239"/>
          <p:cNvPicPr>
            <a:picLocks noChangeAspect="1"/>
          </p:cNvPicPr>
          <p:nvPr/>
        </p:nvPicPr>
        <p:blipFill>
          <a:blip r:embed="rId1"/>
          <a:stretch>
            <a:fillRect/>
          </a:stretch>
        </p:blipFill>
        <p:spPr>
          <a:xfrm>
            <a:off x="5716270" y="1534795"/>
            <a:ext cx="6050280" cy="1784350"/>
          </a:xfrm>
          <a:prstGeom prst="rect">
            <a:avLst/>
          </a:prstGeom>
        </p:spPr>
      </p:pic>
      <p:pic>
        <p:nvPicPr>
          <p:cNvPr id="240" name="图片 240"/>
          <p:cNvPicPr>
            <a:picLocks noChangeAspect="1"/>
          </p:cNvPicPr>
          <p:nvPr/>
        </p:nvPicPr>
        <p:blipFill>
          <a:blip r:embed="rId2"/>
          <a:stretch>
            <a:fillRect/>
          </a:stretch>
        </p:blipFill>
        <p:spPr>
          <a:xfrm>
            <a:off x="2598420" y="4643120"/>
            <a:ext cx="8004175" cy="192849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1.4.5存储器</a:t>
            </a:r>
            <a:endParaRPr lang="zh-CN" altLang="en-US">
              <a:sym typeface="+mn-ea"/>
            </a:endParaRPr>
          </a:p>
        </p:txBody>
      </p:sp>
      <p:sp>
        <p:nvSpPr>
          <p:cNvPr id="3" name="内容占位符 2"/>
          <p:cNvSpPr/>
          <p:nvPr>
            <p:ph idx="1"/>
          </p:nvPr>
        </p:nvSpPr>
        <p:spPr/>
        <p:txBody>
          <a:bodyPr/>
          <a:p>
            <a:r>
              <a:rPr lang="zh-CN" altLang="en-US"/>
              <a:t>如图，描述了程序怎样找出保存在一个假象存储器中的数串的最大序列长度。必须强调的是，这个程序是概念上的而不是实际的。该图叫作存储器映射，展示了信息在存储器中的存放位置，存储器中的每个位置要么保存指令，要么保存数据元素。</a:t>
            </a:r>
            <a:endParaRPr lang="zh-CN" altLang="en-US"/>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3.其他load和store指令</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MIPS提供了几个load和store指令，可以把8位字节或16位半字数据载入寄存器或写入存储器：</a:t>
            </a:r>
            <a:endParaRPr lang="zh-CN" altLang="en-US" sz="2000"/>
          </a:p>
          <a:p>
            <a:pPr marL="0" indent="0">
              <a:buNone/>
            </a:pPr>
            <a:endParaRPr lang="zh-CN" altLang="en-US" sz="2000"/>
          </a:p>
          <a:p>
            <a:pPr marL="0" indent="0">
              <a:buNone/>
            </a:pPr>
            <a:r>
              <a:rPr lang="zh-CN" altLang="en-US" sz="2000"/>
              <a:t>lb 	载入字节	     lb 	$1,12($2) </a:t>
            </a:r>
            <a:r>
              <a:rPr lang="en-US" altLang="zh-CN" sz="2000"/>
              <a:t>	</a:t>
            </a:r>
            <a:r>
              <a:rPr lang="zh-CN" altLang="en-US" sz="2000"/>
              <a:t>[$1]&lt;-[12 + [$2]]	符号扩展为32位</a:t>
            </a:r>
            <a:endParaRPr lang="zh-CN" altLang="en-US" sz="2000"/>
          </a:p>
          <a:p>
            <a:pPr marL="0" indent="0">
              <a:buNone/>
            </a:pPr>
            <a:r>
              <a:rPr lang="zh-CN" altLang="en-US" sz="2000"/>
              <a:t>lbu 	载入无符号字节	     lbu 	$1,12($2) 	[$1]&lt;-[12 + [$2]]	0扩展为32位</a:t>
            </a:r>
            <a:endParaRPr lang="zh-CN" altLang="en-US" sz="2000"/>
          </a:p>
          <a:p>
            <a:pPr marL="0" indent="0">
              <a:buNone/>
            </a:pPr>
            <a:endParaRPr lang="zh-CN" altLang="en-US" sz="2000"/>
          </a:p>
          <a:p>
            <a:pPr marL="0" indent="0">
              <a:buNone/>
            </a:pPr>
            <a:r>
              <a:rPr lang="zh-CN" altLang="en-US" sz="2000"/>
              <a:t>lh 	载入半字	     lh 	$1,12($2)	 [$1]&lt;-[12 + [$2]]	符号扩展为32位</a:t>
            </a:r>
            <a:endParaRPr lang="zh-CN" altLang="en-US" sz="2000"/>
          </a:p>
          <a:p>
            <a:pPr marL="0" indent="0">
              <a:buNone/>
            </a:pPr>
            <a:r>
              <a:rPr lang="zh-CN" altLang="en-US" sz="2000"/>
              <a:t>lhu 	载入无符号半字	     lhu	$1,12($2)	 [$1]&lt;-[12 + [$2]]	0扩展为32位</a:t>
            </a:r>
            <a:endParaRPr lang="zh-CN" altLang="en-US" sz="2000"/>
          </a:p>
          <a:p>
            <a:pPr marL="0" indent="0">
              <a:buNone/>
            </a:pPr>
            <a:endParaRPr lang="zh-CN" altLang="en-US" sz="2000"/>
          </a:p>
          <a:p>
            <a:pPr marL="0" indent="0">
              <a:buNone/>
            </a:pPr>
            <a:r>
              <a:rPr lang="zh-CN" altLang="en-US" sz="2000"/>
              <a:t>sb 	保存字节	     sb 	$4,64($6)	 [64 + [$6]] &lt;- [$4] 将字节写入存储器</a:t>
            </a:r>
            <a:endParaRPr lang="zh-CN" altLang="en-US" sz="2000"/>
          </a:p>
          <a:p>
            <a:pPr marL="0" indent="0">
              <a:buNone/>
            </a:pPr>
            <a:r>
              <a:rPr lang="zh-CN" altLang="en-US" sz="2000"/>
              <a:t>sh 	保存半字	     sh 	$4,64($6)	 [64 + [$6]] &lt;- [$4] 将半字写入存储器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讨论数据传送操作的一些特征，从数据元素的压缩与移位，到位组的处理，到测试数据元素</a:t>
            </a:r>
            <a:endParaRPr lang="zh-CN" altLang="en-US" sz="2000"/>
          </a:p>
          <a:p>
            <a:pPr marL="0" indent="0">
              <a:buNone/>
            </a:pPr>
            <a:r>
              <a:rPr lang="zh-CN" altLang="en-US" sz="2000"/>
              <a:t>是否在正常的范围内。</a:t>
            </a:r>
            <a:endParaRPr lang="zh-CN" altLang="en-US" sz="2000"/>
          </a:p>
          <a:p>
            <a:pPr marL="0" indent="0">
              <a:buNone/>
            </a:pPr>
            <a:endParaRPr lang="zh-CN" altLang="en-US" sz="2000"/>
          </a:p>
          <a:p>
            <a:pPr marL="0" indent="0">
              <a:buNone/>
            </a:pPr>
            <a:r>
              <a:rPr lang="zh-CN" altLang="en-US" sz="2000">
                <a:solidFill>
                  <a:srgbClr val="FF0000"/>
                </a:solidFill>
              </a:rPr>
              <a:t>数据传送</a:t>
            </a:r>
            <a:r>
              <a:rPr lang="zh-CN" altLang="en-US" sz="2000"/>
              <a:t>操作将数据从一个位置复制到另一个位置。如，load/store操作以及寄存器-寄存器数</a:t>
            </a:r>
            <a:endParaRPr lang="zh-CN" altLang="en-US" sz="2000"/>
          </a:p>
          <a:p>
            <a:pPr marL="0" indent="0">
              <a:buNone/>
            </a:pPr>
            <a:r>
              <a:rPr lang="zh-CN" altLang="en-US" sz="2000"/>
              <a:t>据传送。有时希望在传送一个32位字时</a:t>
            </a:r>
            <a:r>
              <a:rPr lang="zh-CN" altLang="en-US" sz="2000">
                <a:solidFill>
                  <a:srgbClr val="FF0000"/>
                </a:solidFill>
              </a:rPr>
              <a:t>改变其中字节的位置</a:t>
            </a:r>
            <a:r>
              <a:rPr lang="zh-CN" altLang="en-US" sz="2000"/>
              <a:t>，或需要将数据从地址连续的存</a:t>
            </a:r>
            <a:endParaRPr lang="zh-CN" altLang="en-US" sz="2000"/>
          </a:p>
          <a:p>
            <a:pPr marL="0" indent="0">
              <a:buNone/>
            </a:pPr>
            <a:r>
              <a:rPr lang="zh-CN" altLang="en-US" sz="2000"/>
              <a:t>储单元传送到连续的偶地址或奇地址存储单元。因此，将看到一些能够传送和压缩数据的指</a:t>
            </a:r>
            <a:endParaRPr lang="zh-CN" altLang="en-US" sz="2000"/>
          </a:p>
          <a:p>
            <a:pPr marL="0" indent="0">
              <a:buNone/>
            </a:pPr>
            <a:r>
              <a:rPr lang="zh-CN" altLang="en-US" sz="2000"/>
              <a:t>令。</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请考虑</a:t>
            </a:r>
            <a:r>
              <a:rPr lang="zh-CN" altLang="en-US" sz="2000">
                <a:solidFill>
                  <a:srgbClr val="FF0000"/>
                </a:solidFill>
              </a:rPr>
              <a:t>端格式</a:t>
            </a:r>
            <a:r>
              <a:rPr lang="zh-CN" altLang="en-US" sz="2000"/>
              <a:t>问题。某系统将4个字节{A,B,C,和D}表示为ABCD，而另一个系统将同样的数据表</a:t>
            </a:r>
            <a:endParaRPr lang="zh-CN" altLang="en-US" sz="2000"/>
          </a:p>
          <a:p>
            <a:pPr marL="0" indent="0">
              <a:buNone/>
            </a:pPr>
            <a:r>
              <a:rPr lang="zh-CN" altLang="en-US" sz="2000"/>
              <a:t>示为DCBA。IA32处理器提供 一条</a:t>
            </a:r>
            <a:r>
              <a:rPr lang="zh-CN" altLang="en-US" sz="2000">
                <a:solidFill>
                  <a:srgbClr val="FF0000"/>
                </a:solidFill>
              </a:rPr>
              <a:t>BSWAP reg32指令</a:t>
            </a:r>
            <a:r>
              <a:rPr lang="zh-CN" altLang="en-US" sz="2000"/>
              <a:t>完成大端格式到小端格式的转换，能够将</a:t>
            </a:r>
            <a:endParaRPr lang="zh-CN" altLang="en-US" sz="2000"/>
          </a:p>
          <a:p>
            <a:pPr marL="0" indent="0">
              <a:buNone/>
            </a:pPr>
            <a:r>
              <a:rPr lang="zh-CN" altLang="en-US" sz="2000"/>
              <a:t>32位二进制串[31…24，23…16，15…8，7…0]转换为[7…0，15…8，23…16，31…24]，即字节序</a:t>
            </a:r>
            <a:endParaRPr lang="zh-CN" altLang="en-US" sz="2000"/>
          </a:p>
          <a:p>
            <a:pPr marL="0" indent="0">
              <a:buNone/>
            </a:pPr>
            <a:r>
              <a:rPr lang="zh-CN" altLang="en-US" sz="2000"/>
              <a:t>列ABCD变为DCBA。</a:t>
            </a:r>
            <a:endParaRPr lang="zh-CN" altLang="en-US" sz="2000"/>
          </a:p>
          <a:p>
            <a:pPr marL="0" indent="0">
              <a:buNone/>
            </a:pPr>
            <a:endParaRPr lang="zh-CN" altLang="en-US" sz="2000"/>
          </a:p>
          <a:p>
            <a:pPr marL="0" indent="0">
              <a:buNone/>
            </a:pPr>
            <a:r>
              <a:rPr lang="zh-CN" altLang="en-US" sz="2000"/>
              <a:t>还可以实现一条能够以</a:t>
            </a:r>
            <a:r>
              <a:rPr lang="zh-CN" altLang="en-US" sz="2000">
                <a:solidFill>
                  <a:srgbClr val="FF0000"/>
                </a:solidFill>
              </a:rPr>
              <a:t>任意顺序重组</a:t>
            </a:r>
            <a:r>
              <a:rPr lang="zh-CN" altLang="en-US" sz="2000"/>
              <a:t>32位数中4个字节的指令。假设它们的初始顺序为4321。</a:t>
            </a:r>
            <a:endParaRPr lang="zh-CN" altLang="en-US" sz="2000"/>
          </a:p>
          <a:p>
            <a:pPr marL="0" indent="0">
              <a:buNone/>
            </a:pPr>
            <a:r>
              <a:rPr lang="zh-CN" altLang="en-US" sz="2000"/>
              <a:t>这条</a:t>
            </a:r>
            <a:r>
              <a:rPr lang="zh-CN" altLang="en-US" sz="2000">
                <a:solidFill>
                  <a:srgbClr val="FF0000"/>
                </a:solidFill>
              </a:rPr>
              <a:t>假想的指令</a:t>
            </a:r>
            <a:r>
              <a:rPr lang="zh-CN" altLang="en-US" sz="2000"/>
              <a:t>PERM 1234,R0将完成端格式转换，字节将按照相反的顺序回写。同样，指令</a:t>
            </a:r>
            <a:endParaRPr lang="zh-CN" altLang="en-US" sz="2000"/>
          </a:p>
          <a:p>
            <a:pPr marL="0" indent="0">
              <a:buNone/>
            </a:pPr>
            <a:r>
              <a:rPr lang="zh-CN" altLang="en-US" sz="2000"/>
              <a:t>PERM 1324,R0会交换最外两个字节，而指令PERM 2233,R0则会交换最内的两个字节，并将它</a:t>
            </a:r>
            <a:endParaRPr lang="zh-CN" altLang="en-US" sz="2000"/>
          </a:p>
          <a:p>
            <a:pPr marL="0" indent="0">
              <a:buNone/>
            </a:pPr>
            <a:r>
              <a:rPr lang="zh-CN" altLang="en-US" sz="2000"/>
              <a:t>们复制到最外面两个字节。</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下图描述了IA32的</a:t>
            </a:r>
            <a:r>
              <a:rPr lang="zh-CN" altLang="en-US" sz="2000">
                <a:solidFill>
                  <a:srgbClr val="FF0000"/>
                </a:solidFill>
              </a:rPr>
              <a:t>数据移动指令xlat</a:t>
            </a:r>
            <a:r>
              <a:rPr lang="zh-CN" altLang="en-US" sz="2000"/>
              <a:t>，它没有参数，因为它使用了两个特定寄存器：8位寄存</a:t>
            </a:r>
            <a:endParaRPr lang="zh-CN" altLang="en-US" sz="2000"/>
          </a:p>
          <a:p>
            <a:pPr marL="0" indent="0">
              <a:buNone/>
            </a:pPr>
            <a:r>
              <a:rPr lang="zh-CN" altLang="en-US" sz="2000"/>
              <a:t>器</a:t>
            </a:r>
            <a:r>
              <a:rPr lang="zh-CN" altLang="en-US" sz="2000">
                <a:solidFill>
                  <a:srgbClr val="FF0000"/>
                </a:solidFill>
              </a:rPr>
              <a:t>al</a:t>
            </a:r>
            <a:r>
              <a:rPr lang="zh-CN" altLang="en-US" sz="2000"/>
              <a:t>和16位基址寄存器</a:t>
            </a:r>
            <a:r>
              <a:rPr lang="zh-CN" altLang="en-US" sz="2000">
                <a:solidFill>
                  <a:srgbClr val="FF0000"/>
                </a:solidFill>
              </a:rPr>
              <a:t>bx</a:t>
            </a:r>
            <a:r>
              <a:rPr lang="zh-CN" altLang="en-US" sz="2000"/>
              <a:t>。</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44" name="图片 244"/>
          <p:cNvPicPr>
            <a:picLocks noChangeAspect="1"/>
          </p:cNvPicPr>
          <p:nvPr/>
        </p:nvPicPr>
        <p:blipFill>
          <a:blip r:embed="rId1"/>
          <a:stretch>
            <a:fillRect/>
          </a:stretch>
        </p:blipFill>
        <p:spPr>
          <a:xfrm>
            <a:off x="2061845" y="2356485"/>
            <a:ext cx="7192645" cy="2925445"/>
          </a:xfrm>
          <a:prstGeom prst="rect">
            <a:avLst/>
          </a:prstGeom>
        </p:spPr>
      </p:pic>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基址寄存器bx指向一块存储区而al中是一个8位的偏移量。当执行</a:t>
            </a:r>
            <a:r>
              <a:rPr lang="zh-CN" altLang="en-US" sz="2000">
                <a:solidFill>
                  <a:srgbClr val="FF0000"/>
                </a:solidFill>
              </a:rPr>
              <a:t>xlat指令</a:t>
            </a:r>
            <a:r>
              <a:rPr lang="zh-CN" altLang="en-US" sz="2000"/>
              <a:t>时，al与bx相加得到</a:t>
            </a:r>
            <a:endParaRPr lang="zh-CN" altLang="en-US" sz="2000"/>
          </a:p>
          <a:p>
            <a:pPr marL="0" indent="0">
              <a:buNone/>
            </a:pPr>
            <a:r>
              <a:rPr lang="zh-CN" altLang="en-US" sz="2000">
                <a:solidFill>
                  <a:srgbClr val="FF0000"/>
                </a:solidFill>
              </a:rPr>
              <a:t>有效地址</a:t>
            </a:r>
            <a:r>
              <a:rPr lang="zh-CN" altLang="en-US" sz="2000"/>
              <a:t>（al被用作偏移量）。该有效地址处的8位操作数将被载入al。换句话说，利用偏移</a:t>
            </a:r>
            <a:endParaRPr lang="zh-CN" altLang="en-US" sz="2000"/>
          </a:p>
          <a:p>
            <a:pPr marL="0" indent="0">
              <a:buNone/>
            </a:pPr>
            <a:r>
              <a:rPr lang="zh-CN" altLang="en-US" sz="2000"/>
              <a:t>量来查找表中位于该偏移处的数据元素，然后用该元素的值替换偏移量。下面代码说明了xlat</a:t>
            </a:r>
            <a:endParaRPr lang="zh-CN" altLang="en-US" sz="2000"/>
          </a:p>
          <a:p>
            <a:pPr marL="0" indent="0">
              <a:buNone/>
            </a:pPr>
            <a:r>
              <a:rPr lang="zh-CN" altLang="en-US" sz="2000"/>
              <a:t>指令的使用。第三条指令引用了ds，它是指向</a:t>
            </a:r>
            <a:r>
              <a:rPr lang="zh-CN" altLang="en-US" sz="2000">
                <a:solidFill>
                  <a:srgbClr val="FF0000"/>
                </a:solidFill>
              </a:rPr>
              <a:t>IA段式存储系统</a:t>
            </a:r>
            <a:r>
              <a:rPr lang="zh-CN" altLang="en-US" sz="2000"/>
              <a:t>中数据段的寄存器：</a:t>
            </a:r>
            <a:endParaRPr lang="zh-CN" altLang="en-US" sz="2000"/>
          </a:p>
          <a:p>
            <a:pPr marL="0" indent="0">
              <a:buNone/>
            </a:pPr>
            <a:r>
              <a:rPr lang="zh-CN" altLang="en-US" sz="2000"/>
              <a:t>		</a:t>
            </a:r>
            <a:r>
              <a:rPr lang="en-US" altLang="zh-CN" sz="2000"/>
              <a:t>m</a:t>
            </a:r>
            <a:r>
              <a:rPr lang="zh-CN" altLang="en-US" sz="2000"/>
              <a:t>ov</a:t>
            </a:r>
            <a:r>
              <a:rPr lang="en-US" altLang="zh-CN" sz="2000"/>
              <a:t>	</a:t>
            </a:r>
            <a:r>
              <a:rPr lang="zh-CN" altLang="en-US" sz="2000"/>
              <a:t>al,4		; 将索引加载到al</a:t>
            </a:r>
            <a:endParaRPr lang="zh-CN" altLang="en-US" sz="2000"/>
          </a:p>
          <a:p>
            <a:pPr marL="0" indent="0">
              <a:buNone/>
            </a:pPr>
            <a:r>
              <a:rPr lang="zh-CN" altLang="en-US" sz="2000"/>
              <a:t>		</a:t>
            </a:r>
            <a:r>
              <a:rPr lang="en-US" altLang="zh-CN" sz="2000"/>
              <a:t>l</a:t>
            </a:r>
            <a:r>
              <a:rPr lang="zh-CN" altLang="en-US" sz="2000"/>
              <a:t>ea </a:t>
            </a:r>
            <a:r>
              <a:rPr lang="en-US" altLang="zh-CN" sz="2000"/>
              <a:t>	</a:t>
            </a:r>
            <a:r>
              <a:rPr lang="zh-CN" altLang="en-US" sz="2000"/>
              <a:t>bx,table</a:t>
            </a:r>
            <a:r>
              <a:rPr lang="en-US" altLang="zh-CN" sz="2000"/>
              <a:t>	</a:t>
            </a:r>
            <a:r>
              <a:rPr lang="zh-CN" altLang="en-US" sz="2000"/>
              <a:t>	; 设置表的基地址</a:t>
            </a:r>
            <a:endParaRPr lang="zh-CN" altLang="en-US" sz="2000"/>
          </a:p>
          <a:p>
            <a:pPr marL="0" indent="0">
              <a:buNone/>
            </a:pPr>
            <a:r>
              <a:rPr lang="zh-CN" altLang="en-US" sz="2000"/>
              <a:t>		</a:t>
            </a:r>
            <a:r>
              <a:rPr lang="en-US" altLang="zh-CN" sz="2000"/>
              <a:t>x</a:t>
            </a:r>
            <a:r>
              <a:rPr lang="zh-CN" altLang="en-US" sz="2000"/>
              <a:t>lat		</a:t>
            </a:r>
            <a:r>
              <a:rPr lang="en-US" altLang="zh-CN" sz="2000"/>
              <a:t>	</a:t>
            </a:r>
            <a:r>
              <a:rPr lang="zh-CN" altLang="en-US" sz="2000"/>
              <a:t>; 将地址为ds + bx + al的字节送入al</a:t>
            </a:r>
            <a:endParaRPr lang="zh-CN" altLang="en-US" sz="2000"/>
          </a:p>
          <a:p>
            <a:pPr marL="0" indent="0">
              <a:buNone/>
            </a:pPr>
            <a:endParaRPr lang="zh-CN" altLang="en-US" sz="2000"/>
          </a:p>
          <a:p>
            <a:pPr marL="0" indent="0">
              <a:buNone/>
            </a:pPr>
            <a:r>
              <a:rPr lang="en-US" altLang="zh-CN" sz="2000"/>
              <a:t>x</a:t>
            </a:r>
            <a:r>
              <a:rPr lang="zh-CN" altLang="en-US" sz="2000"/>
              <a:t>lat仅能处理含有最多256个字节值的表格。</a:t>
            </a: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solidFill>
                  <a:srgbClr val="FF0000"/>
                </a:solidFill>
              </a:rPr>
              <a:t>数据移动</a:t>
            </a:r>
            <a:r>
              <a:rPr lang="zh-CN" altLang="en-US" sz="2000"/>
              <a:t>或</a:t>
            </a:r>
            <a:r>
              <a:rPr lang="zh-CN" altLang="en-US" sz="2000">
                <a:solidFill>
                  <a:srgbClr val="FF0000"/>
                </a:solidFill>
              </a:rPr>
              <a:t>拷贝指令</a:t>
            </a:r>
            <a:r>
              <a:rPr lang="zh-CN" altLang="en-US" sz="2000"/>
              <a:t>是计算机中最重要的，是执行最频繁的指令类型。</a:t>
            </a:r>
            <a:endParaRPr lang="zh-CN" altLang="en-US" sz="2000"/>
          </a:p>
          <a:p>
            <a:pPr marL="0" indent="0">
              <a:buNone/>
            </a:pPr>
            <a:endParaRPr lang="zh-CN" altLang="en-US" sz="2000"/>
          </a:p>
          <a:p>
            <a:pPr marL="0" indent="0">
              <a:buNone/>
            </a:pPr>
            <a:r>
              <a:rPr lang="zh-CN" altLang="en-US" sz="2000"/>
              <a:t>可以按照所传送的数据的大小以及操作数的源和目的将传送指令分类（如8、16、32位）：</a:t>
            </a:r>
            <a:endParaRPr lang="zh-CN" altLang="en-US" sz="2000"/>
          </a:p>
          <a:p>
            <a:pPr marL="0" indent="0">
              <a:buNone/>
            </a:pPr>
            <a:r>
              <a:rPr lang="zh-CN" altLang="en-US" sz="2000"/>
              <a:t>（1）有些处理器使用特定助记符</a:t>
            </a:r>
            <a:r>
              <a:rPr lang="zh-CN" altLang="en-US" sz="2000">
                <a:solidFill>
                  <a:srgbClr val="FF0000"/>
                </a:solidFill>
              </a:rPr>
              <a:t>显式</a:t>
            </a:r>
            <a:r>
              <a:rPr lang="zh-CN" altLang="en-US" sz="2000"/>
              <a:t>指定数据的大小（如STW=存储字，</a:t>
            </a:r>
            <a:r>
              <a:rPr lang="en-US" altLang="zh-CN" sz="2000"/>
              <a:t>STB=</a:t>
            </a:r>
            <a:r>
              <a:rPr lang="zh-CN" altLang="en-US" sz="2000"/>
              <a:t>存储字节</a:t>
            </a:r>
            <a:r>
              <a:rPr lang="zh-CN" altLang="en-US" sz="2000"/>
              <a:t>）。</a:t>
            </a:r>
            <a:endParaRPr lang="zh-CN" altLang="en-US" sz="2000"/>
          </a:p>
          <a:p>
            <a:pPr marL="0" indent="0">
              <a:buNone/>
            </a:pPr>
            <a:r>
              <a:rPr lang="zh-CN" altLang="en-US" sz="2000"/>
              <a:t>（2）另外一些通过</a:t>
            </a:r>
            <a:r>
              <a:rPr lang="zh-CN" altLang="en-US" sz="2000">
                <a:solidFill>
                  <a:srgbClr val="FF0000"/>
                </a:solidFill>
              </a:rPr>
              <a:t>扩展或后缀</a:t>
            </a:r>
            <a:r>
              <a:rPr lang="zh-CN" altLang="en-US" sz="2000"/>
              <a:t>指明传送数据大小（如MOVE.B=传送字节，MOVE.W=传送字）。</a:t>
            </a:r>
            <a:endParaRPr lang="zh-CN" altLang="en-US" sz="2000"/>
          </a:p>
          <a:p>
            <a:pPr marL="0" indent="0">
              <a:buNone/>
            </a:pPr>
            <a:r>
              <a:rPr lang="zh-CN" altLang="en-US" sz="2000"/>
              <a:t>（3）还可以通过源或目的操作数</a:t>
            </a:r>
            <a:r>
              <a:rPr lang="zh-CN" altLang="en-US" sz="2000">
                <a:solidFill>
                  <a:srgbClr val="FF0000"/>
                </a:solidFill>
              </a:rPr>
              <a:t>隐式</a:t>
            </a:r>
            <a:r>
              <a:rPr lang="zh-CN" altLang="en-US" sz="2000"/>
              <a:t>指明传送数据的大小（如，LDA=将8位数加载到</a:t>
            </a:r>
            <a:r>
              <a:rPr lang="zh-CN" altLang="en-US" sz="2000">
                <a:solidFill>
                  <a:srgbClr val="FF0000"/>
                </a:solidFill>
              </a:rPr>
              <a:t>累加器</a:t>
            </a:r>
            <a:endParaRPr lang="zh-CN" altLang="en-US" sz="2000">
              <a:solidFill>
                <a:srgbClr val="FF0000"/>
              </a:solidFill>
            </a:endParaRPr>
          </a:p>
          <a:p>
            <a:pPr marL="0" indent="0">
              <a:buNone/>
            </a:pPr>
            <a:r>
              <a:rPr lang="zh-CN" altLang="en-US" sz="2000"/>
              <a:t>中，LDX=将16位数加载到</a:t>
            </a:r>
            <a:r>
              <a:rPr lang="zh-CN" altLang="en-US" sz="2000">
                <a:solidFill>
                  <a:srgbClr val="FF0000"/>
                </a:solidFill>
              </a:rPr>
              <a:t>累加器X</a:t>
            </a:r>
            <a:r>
              <a:rPr lang="zh-CN" altLang="en-US" sz="2000"/>
              <a:t>中）。</a:t>
            </a:r>
            <a:endParaRPr lang="zh-CN" altLang="en-US" sz="2000"/>
          </a:p>
          <a:p>
            <a:pPr marL="0" indent="0">
              <a:buNone/>
            </a:pPr>
            <a:endParaRPr lang="zh-CN" altLang="en-US" sz="200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下图描述了传送指令的一些变化：</a:t>
            </a:r>
            <a:endParaRPr lang="zh-CN" altLang="en-US" sz="2000"/>
          </a:p>
        </p:txBody>
      </p:sp>
      <p:pic>
        <p:nvPicPr>
          <p:cNvPr id="245" name="图片 245"/>
          <p:cNvPicPr>
            <a:picLocks noChangeAspect="1"/>
          </p:cNvPicPr>
          <p:nvPr/>
        </p:nvPicPr>
        <p:blipFill>
          <a:blip r:embed="rId1"/>
          <a:stretch>
            <a:fillRect/>
          </a:stretch>
        </p:blipFill>
        <p:spPr>
          <a:xfrm>
            <a:off x="2520315" y="1639570"/>
            <a:ext cx="6748145" cy="5065395"/>
          </a:xfrm>
          <a:prstGeom prst="rect">
            <a:avLst/>
          </a:prstGeom>
        </p:spPr>
      </p:pic>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solidFill>
                  <a:srgbClr val="FF0000"/>
                </a:solidFill>
              </a:rPr>
              <a:t>图a和图b</a:t>
            </a:r>
            <a:r>
              <a:rPr lang="zh-CN" altLang="en-US" sz="2000"/>
              <a:t>从寄存器与存储器之间最基本的数据传输开始。指令中的源和目的操作数可以是一</a:t>
            </a:r>
            <a:endParaRPr lang="zh-CN" altLang="en-US" sz="2000"/>
          </a:p>
          <a:p>
            <a:pPr marL="0" indent="0">
              <a:buNone/>
            </a:pPr>
            <a:r>
              <a:rPr lang="zh-CN" altLang="en-US" sz="2000"/>
              <a:t>个内部寄存器，也可以是一个存储单元。所有处理器都支持寄存器-存储器、存储器-存储器、</a:t>
            </a:r>
            <a:endParaRPr lang="zh-CN" altLang="en-US" sz="2000"/>
          </a:p>
          <a:p>
            <a:pPr marL="0" indent="0">
              <a:buNone/>
            </a:pPr>
            <a:r>
              <a:rPr lang="zh-CN" altLang="en-US" sz="2000"/>
              <a:t>寄存器-寄存器数据传送。个别处理器支持</a:t>
            </a:r>
            <a:r>
              <a:rPr lang="zh-CN" altLang="en-US" sz="2000">
                <a:solidFill>
                  <a:srgbClr val="FF0000"/>
                </a:solidFill>
              </a:rPr>
              <a:t>存储器-存储器</a:t>
            </a:r>
            <a:r>
              <a:rPr lang="zh-CN" altLang="en-US" sz="2000"/>
              <a:t>数据传送。</a:t>
            </a:r>
            <a:endParaRPr lang="zh-CN" altLang="en-US" sz="2000"/>
          </a:p>
          <a:p>
            <a:pPr marL="0" indent="0">
              <a:buNone/>
            </a:pPr>
            <a:endParaRPr lang="zh-CN" altLang="en-US" sz="2000"/>
          </a:p>
          <a:p>
            <a:pPr marL="0" indent="0">
              <a:buNone/>
            </a:pPr>
            <a:r>
              <a:rPr lang="zh-CN" altLang="en-US" sz="2000">
                <a:solidFill>
                  <a:srgbClr val="FF0000"/>
                </a:solidFill>
              </a:rPr>
              <a:t>图d</a:t>
            </a:r>
            <a:r>
              <a:rPr lang="zh-CN" altLang="en-US" sz="2000"/>
              <a:t>描述了交换</a:t>
            </a:r>
            <a:r>
              <a:rPr lang="zh-CN" altLang="en-US" sz="2000">
                <a:solidFill>
                  <a:srgbClr val="FF0000"/>
                </a:solidFill>
              </a:rPr>
              <a:t>寄存器对</a:t>
            </a:r>
            <a:r>
              <a:rPr lang="zh-CN" altLang="en-US" sz="2000"/>
              <a:t>内容的指令，有些寄存器实现了能够交换两个寄存器内容的指令。如，</a:t>
            </a:r>
            <a:endParaRPr lang="zh-CN" altLang="en-US" sz="2000"/>
          </a:p>
          <a:p>
            <a:pPr marL="0" indent="0">
              <a:buNone/>
            </a:pPr>
            <a:r>
              <a:rPr lang="zh-CN" altLang="en-US" sz="2000"/>
              <a:t>EXG X,S将寄存器X复制到栈指针中，栈指针复制到X中。有些处理器实现了能够处理单个寄存</a:t>
            </a:r>
            <a:endParaRPr lang="zh-CN" altLang="en-US" sz="2000"/>
          </a:p>
          <a:p>
            <a:pPr marL="0" indent="0">
              <a:buNone/>
            </a:pPr>
            <a:r>
              <a:rPr lang="zh-CN" altLang="en-US" sz="2000"/>
              <a:t>器中两个字段的指令。一个字段的内容与另一个字段的内容互换。如，指令SWAP X交换寄存</a:t>
            </a:r>
            <a:endParaRPr lang="zh-CN" altLang="en-US" sz="2000"/>
          </a:p>
          <a:p>
            <a:pPr marL="0" indent="0">
              <a:buNone/>
            </a:pPr>
            <a:r>
              <a:rPr lang="zh-CN" altLang="en-US" sz="2000"/>
              <a:t>器的前半部分和后半部分。</a:t>
            </a:r>
            <a:endParaRPr lang="zh-CN" altLang="en-US" sz="2000"/>
          </a:p>
          <a:p>
            <a:pPr marL="0" indent="0">
              <a:buNone/>
            </a:pPr>
            <a:endParaRPr lang="zh-CN" altLang="en-US" sz="2000"/>
          </a:p>
          <a:p>
            <a:pPr marL="0" indent="0">
              <a:buNone/>
            </a:pPr>
            <a:r>
              <a:rPr lang="zh-CN" altLang="en-US" sz="2000">
                <a:solidFill>
                  <a:srgbClr val="FF0000"/>
                </a:solidFill>
              </a:rPr>
              <a:t>图e</a:t>
            </a:r>
            <a:r>
              <a:rPr lang="zh-CN" altLang="en-US" sz="2000"/>
              <a:t>描述了交换寄存器中两个部分的指令。</a:t>
            </a:r>
            <a:endParaRPr lang="zh-CN" altLang="en-US" sz="2000"/>
          </a:p>
          <a:p>
            <a:pPr marL="0" indent="0">
              <a:buNone/>
            </a:pPr>
            <a:endParaRPr lang="zh-CN" altLang="en-US" sz="2000"/>
          </a:p>
          <a:p>
            <a:pPr marL="0" indent="0">
              <a:buNone/>
            </a:pPr>
            <a:r>
              <a:rPr lang="zh-CN" altLang="en-US" sz="2000">
                <a:solidFill>
                  <a:srgbClr val="FF0000"/>
                </a:solidFill>
              </a:rPr>
              <a:t>图f</a:t>
            </a:r>
            <a:r>
              <a:rPr lang="zh-CN" altLang="en-US" sz="2000"/>
              <a:t>设计一条以任意顺混洗寄存器中的字节的指令。</a:t>
            </a:r>
            <a:endParaRPr lang="zh-CN" altLang="en-US" sz="200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术语：互换（swap）、交换（exchange）和传送（transfer）在某种程度上是可互换的，按照</a:t>
            </a:r>
            <a:endParaRPr lang="zh-CN" altLang="en-US" sz="2000"/>
          </a:p>
          <a:p>
            <a:pPr marL="0" indent="0">
              <a:buNone/>
            </a:pPr>
            <a:r>
              <a:rPr lang="zh-CN" altLang="en-US" sz="2000"/>
              <a:t>下面的方法对传送操作进行总结：</a:t>
            </a:r>
            <a:endParaRPr lang="zh-CN" altLang="en-US" sz="2000"/>
          </a:p>
          <a:p>
            <a:pPr marL="0" indent="0">
              <a:buNone/>
            </a:pPr>
            <a:r>
              <a:rPr lang="zh-CN" altLang="en-US" sz="2000"/>
              <a:t>	</a:t>
            </a:r>
            <a:r>
              <a:rPr lang="zh-CN" altLang="en-US" sz="2000" b="1"/>
              <a:t>类型</a:t>
            </a:r>
            <a:r>
              <a:rPr lang="zh-CN" altLang="en-US" sz="2000"/>
              <a:t>			</a:t>
            </a:r>
            <a:r>
              <a:rPr lang="zh-CN" altLang="en-US" sz="2000" b="1"/>
              <a:t>传送的数据</a:t>
            </a:r>
            <a:endParaRPr lang="zh-CN" altLang="en-US" sz="2000" b="1"/>
          </a:p>
          <a:p>
            <a:pPr marL="0" indent="0">
              <a:buNone/>
            </a:pPr>
            <a:r>
              <a:rPr lang="zh-CN" altLang="en-US" sz="2000"/>
              <a:t>	数据传送		寄存器-&gt;寄存器</a:t>
            </a:r>
            <a:endParaRPr lang="zh-CN" altLang="en-US" sz="2000"/>
          </a:p>
          <a:p>
            <a:pPr marL="0" indent="0">
              <a:buNone/>
            </a:pPr>
            <a:r>
              <a:rPr lang="en-US" altLang="zh-CN" sz="2000"/>
              <a:t>	</a:t>
            </a:r>
            <a:r>
              <a:rPr lang="zh-CN" altLang="en-US" sz="2000"/>
              <a:t>数据传送		寄存器-&gt;存储器</a:t>
            </a:r>
            <a:endParaRPr lang="zh-CN" altLang="en-US" sz="2000"/>
          </a:p>
          <a:p>
            <a:pPr marL="0" indent="0">
              <a:buNone/>
            </a:pPr>
            <a:r>
              <a:rPr lang="en-US" altLang="zh-CN" sz="2000"/>
              <a:t>	</a:t>
            </a:r>
            <a:r>
              <a:rPr lang="zh-CN" altLang="en-US" sz="2000"/>
              <a:t>数据传送		存储器-&gt;寄存器</a:t>
            </a:r>
            <a:endParaRPr lang="zh-CN" altLang="en-US" sz="2000"/>
          </a:p>
          <a:p>
            <a:pPr marL="0" indent="0">
              <a:buNone/>
            </a:pPr>
            <a:r>
              <a:rPr lang="en-US" altLang="zh-CN" sz="2000"/>
              <a:t>	</a:t>
            </a:r>
            <a:r>
              <a:rPr lang="zh-CN" altLang="en-US" sz="2000"/>
              <a:t>数据传送		存储器-&gt;存储器</a:t>
            </a:r>
            <a:endParaRPr lang="zh-CN" altLang="en-US" sz="2000"/>
          </a:p>
          <a:p>
            <a:pPr marL="0" indent="0">
              <a:buNone/>
            </a:pPr>
            <a:r>
              <a:rPr lang="en-US" altLang="zh-CN" sz="2000"/>
              <a:t>	</a:t>
            </a:r>
            <a:r>
              <a:rPr lang="zh-CN" altLang="en-US" sz="2000"/>
              <a:t>数据</a:t>
            </a:r>
            <a:r>
              <a:rPr lang="zh-CN" altLang="en-US" sz="2000">
                <a:solidFill>
                  <a:srgbClr val="FF0000"/>
                </a:solidFill>
              </a:rPr>
              <a:t>交换</a:t>
            </a:r>
            <a:r>
              <a:rPr lang="zh-CN" altLang="en-US" sz="2000"/>
              <a:t>		寄存器</a:t>
            </a:r>
            <a:r>
              <a:rPr lang="zh-CN" altLang="en-US" sz="2000" baseline="-25000"/>
              <a:t>A</a:t>
            </a:r>
            <a:r>
              <a:rPr lang="zh-CN" altLang="en-US" sz="2000"/>
              <a:t>-&gt;寄存器</a:t>
            </a:r>
            <a:r>
              <a:rPr lang="zh-CN" altLang="en-US" sz="2000" baseline="-25000"/>
              <a:t>B</a:t>
            </a:r>
            <a:r>
              <a:rPr lang="zh-CN" altLang="en-US" sz="2000"/>
              <a:t>；寄存器</a:t>
            </a:r>
            <a:r>
              <a:rPr lang="zh-CN" altLang="en-US" sz="2000" baseline="-25000"/>
              <a:t>B</a:t>
            </a:r>
            <a:r>
              <a:rPr lang="zh-CN" altLang="en-US" sz="2000"/>
              <a:t>-&gt;寄存器</a:t>
            </a:r>
            <a:r>
              <a:rPr lang="zh-CN" altLang="en-US" sz="2000" baseline="-25000"/>
              <a:t>A</a:t>
            </a:r>
            <a:endParaRPr lang="zh-CN" altLang="en-US" sz="2000"/>
          </a:p>
          <a:p>
            <a:pPr marL="0" indent="0">
              <a:buNone/>
            </a:pPr>
            <a:r>
              <a:rPr lang="en-US" altLang="zh-CN" sz="2000"/>
              <a:t>	</a:t>
            </a:r>
            <a:r>
              <a:rPr lang="zh-CN" altLang="en-US" sz="2000"/>
              <a:t>数据</a:t>
            </a:r>
            <a:r>
              <a:rPr lang="zh-CN" altLang="en-US" sz="2000">
                <a:solidFill>
                  <a:srgbClr val="FF0000"/>
                </a:solidFill>
              </a:rPr>
              <a:t>互换</a:t>
            </a:r>
            <a:r>
              <a:rPr lang="zh-CN" altLang="en-US" sz="2000"/>
              <a:t>		寄存器</a:t>
            </a:r>
            <a:r>
              <a:rPr lang="zh-CN" altLang="en-US" sz="2000" baseline="-25000"/>
              <a:t>字段_A</a:t>
            </a:r>
            <a:r>
              <a:rPr lang="zh-CN" altLang="en-US" sz="2000"/>
              <a:t>-&gt;寄存器</a:t>
            </a:r>
            <a:r>
              <a:rPr lang="zh-CN" altLang="en-US" sz="2000" baseline="-25000"/>
              <a:t>字段_B</a:t>
            </a:r>
            <a:r>
              <a:rPr lang="zh-CN" altLang="en-US" sz="2000"/>
              <a:t>；寄存器</a:t>
            </a:r>
            <a:r>
              <a:rPr lang="zh-CN" altLang="en-US" sz="2000" baseline="-25000"/>
              <a:t>字段_B</a:t>
            </a:r>
            <a:r>
              <a:rPr lang="zh-CN" altLang="en-US" sz="2000"/>
              <a:t>-&gt;寄存器</a:t>
            </a:r>
            <a:r>
              <a:rPr lang="zh-CN" altLang="en-US" sz="2000" baseline="-25000"/>
              <a:t>字段_A</a:t>
            </a:r>
            <a:endParaRPr lang="zh-CN" altLang="en-US" sz="2000" baseline="-2500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endParaRPr lang="zh-CN" altLang="en-US" sz="2000"/>
          </a:p>
          <a:p>
            <a:pPr marL="0" indent="0">
              <a:buNone/>
            </a:pPr>
            <a:r>
              <a:rPr lang="zh-CN" altLang="en-US" sz="2000"/>
              <a:t>有些指令会在传送时对数据进行处理。当一个二进制补码数从m位扩展到n位时，n&gt;m，</a:t>
            </a:r>
            <a:r>
              <a:rPr lang="zh-CN" altLang="en-US" sz="2000">
                <a:solidFill>
                  <a:srgbClr val="FF0000"/>
                </a:solidFill>
              </a:rPr>
              <a:t>符号</a:t>
            </a:r>
            <a:endParaRPr lang="zh-CN" altLang="en-US" sz="2000"/>
          </a:p>
          <a:p>
            <a:pPr marL="0" indent="0">
              <a:buNone/>
            </a:pPr>
            <a:r>
              <a:rPr lang="zh-CN" altLang="en-US" sz="2000">
                <a:solidFill>
                  <a:srgbClr val="FF0000"/>
                </a:solidFill>
              </a:rPr>
              <a:t>位</a:t>
            </a:r>
            <a:r>
              <a:rPr lang="zh-CN" altLang="en-US" sz="2000"/>
              <a:t>将被复制到新的位中。如，8位二进制数10001100可用16位表示为1111111110001100。有</a:t>
            </a:r>
            <a:endParaRPr lang="zh-CN" altLang="en-US" sz="2000"/>
          </a:p>
          <a:p>
            <a:pPr marL="0" indent="0">
              <a:buNone/>
            </a:pPr>
            <a:r>
              <a:rPr lang="zh-CN" altLang="en-US" sz="2000"/>
              <a:t>些计算机，如IA32，带有专门的符号扩展移位指令，MOVSX，可将源操作数复制到寄存器中，</a:t>
            </a:r>
            <a:endParaRPr lang="zh-CN" altLang="en-US" sz="2000"/>
          </a:p>
          <a:p>
            <a:pPr marL="0" indent="0">
              <a:buNone/>
            </a:pPr>
            <a:r>
              <a:rPr lang="zh-CN" altLang="en-US" sz="2000"/>
              <a:t>并将8位数扩展为16/32位或将16位数扩展为32位。</a:t>
            </a:r>
            <a:endParaRPr lang="zh-CN" altLang="en-US"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1.4.5存储器</a:t>
            </a:r>
            <a:endParaRPr lang="zh-CN" altLang="en-US">
              <a:sym typeface="+mn-ea"/>
            </a:endParaRPr>
          </a:p>
        </p:txBody>
      </p:sp>
      <p:pic>
        <p:nvPicPr>
          <p:cNvPr id="19" name="图片 19"/>
          <p:cNvPicPr>
            <a:picLocks noChangeAspect="1"/>
          </p:cNvPicPr>
          <p:nvPr>
            <p:ph idx="1"/>
          </p:nvPr>
        </p:nvPicPr>
        <p:blipFill>
          <a:blip r:embed="rId1"/>
          <a:stretch>
            <a:fillRect/>
          </a:stretch>
        </p:blipFill>
        <p:spPr>
          <a:xfrm>
            <a:off x="4407535" y="0"/>
            <a:ext cx="6450965" cy="6862445"/>
          </a:xfrm>
          <a:prstGeom prst="rect">
            <a:avLst/>
          </a:prstGeom>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下图描述了指令在传送时对数据进行处理：</a:t>
            </a:r>
            <a:endParaRPr lang="zh-CN" altLang="en-US" sz="2000"/>
          </a:p>
        </p:txBody>
      </p:sp>
      <p:pic>
        <p:nvPicPr>
          <p:cNvPr id="246" name="图片 246"/>
          <p:cNvPicPr>
            <a:picLocks noChangeAspect="1"/>
          </p:cNvPicPr>
          <p:nvPr/>
        </p:nvPicPr>
        <p:blipFill>
          <a:blip r:embed="rId1"/>
          <a:stretch>
            <a:fillRect/>
          </a:stretch>
        </p:blipFill>
        <p:spPr>
          <a:xfrm>
            <a:off x="2590800" y="1766570"/>
            <a:ext cx="6524625" cy="4345305"/>
          </a:xfrm>
          <a:prstGeom prst="rect">
            <a:avLst/>
          </a:prstGeom>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图a中，一条目的操作数比源操作数</a:t>
            </a:r>
            <a:r>
              <a:rPr lang="zh-CN" altLang="en-US" sz="2000">
                <a:solidFill>
                  <a:srgbClr val="FF0000"/>
                </a:solidFill>
              </a:rPr>
              <a:t>宽</a:t>
            </a:r>
            <a:r>
              <a:rPr lang="zh-CN" altLang="en-US" sz="2000"/>
              <a:t>的传送指令，目的操作数</a:t>
            </a:r>
            <a:r>
              <a:rPr lang="zh-CN" altLang="en-US" sz="2000">
                <a:solidFill>
                  <a:srgbClr val="FF0000"/>
                </a:solidFill>
              </a:rPr>
              <a:t>高位补0</a:t>
            </a:r>
            <a:endParaRPr lang="zh-CN" altLang="en-US" sz="2000">
              <a:solidFill>
                <a:srgbClr val="FF0000"/>
              </a:solidFill>
            </a:endParaRPr>
          </a:p>
          <a:p>
            <a:pPr marL="0" indent="0">
              <a:buNone/>
            </a:pPr>
            <a:endParaRPr lang="zh-CN" altLang="en-US" sz="2000"/>
          </a:p>
          <a:p>
            <a:pPr marL="0" indent="0">
              <a:buNone/>
            </a:pPr>
            <a:r>
              <a:rPr lang="zh-CN" altLang="en-US" sz="2000"/>
              <a:t>图b中，源数据被送往目的操作数，</a:t>
            </a:r>
            <a:r>
              <a:rPr lang="zh-CN" altLang="en-US" sz="2000">
                <a:solidFill>
                  <a:srgbClr val="FF0000"/>
                </a:solidFill>
              </a:rPr>
              <a:t>高位补符号位</a:t>
            </a:r>
            <a:endParaRPr lang="zh-CN" altLang="en-US" sz="2000">
              <a:solidFill>
                <a:srgbClr val="FF0000"/>
              </a:solidFill>
            </a:endParaRPr>
          </a:p>
          <a:p>
            <a:pPr marL="0" indent="0">
              <a:buNone/>
            </a:pPr>
            <a:endParaRPr lang="zh-CN" altLang="en-US" sz="2000"/>
          </a:p>
          <a:p>
            <a:pPr marL="0" indent="0">
              <a:buNone/>
            </a:pPr>
            <a:r>
              <a:rPr lang="zh-CN" altLang="en-US" sz="2000"/>
              <a:t>图c中，一条</a:t>
            </a:r>
            <a:r>
              <a:rPr lang="zh-CN" altLang="en-US" sz="2000">
                <a:solidFill>
                  <a:srgbClr val="FF0000"/>
                </a:solidFill>
              </a:rPr>
              <a:t>压缩指令</a:t>
            </a:r>
            <a:r>
              <a:rPr lang="zh-CN" altLang="en-US" sz="2000"/>
              <a:t>，分别取出两个寄存器的最低字节，并将它们压缩到第三个寄存器中</a:t>
            </a:r>
            <a:endParaRPr lang="zh-CN" altLang="en-US" sz="2000"/>
          </a:p>
          <a:p>
            <a:pPr marL="0" indent="0">
              <a:buNone/>
            </a:pPr>
            <a:endParaRPr lang="zh-CN" altLang="en-US" sz="2000"/>
          </a:p>
          <a:p>
            <a:pPr marL="0" indent="0">
              <a:buNone/>
            </a:pPr>
            <a:r>
              <a:rPr lang="zh-CN" altLang="en-US" sz="2000"/>
              <a:t>图d中，一条通用的数据移动指令，在字的内部移动寄存器的一个字段</a:t>
            </a:r>
            <a:endParaRPr lang="zh-CN" altLang="en-US" sz="2000"/>
          </a:p>
          <a:p>
            <a:pPr marL="0" indent="0">
              <a:buNone/>
            </a:pPr>
            <a:endParaRPr lang="zh-CN" altLang="en-US" sz="2000"/>
          </a:p>
          <a:p>
            <a:pPr marL="0" indent="0">
              <a:buNone/>
            </a:pPr>
            <a:r>
              <a:rPr lang="zh-CN" altLang="en-US" sz="2000"/>
              <a:t>图e中，一种形式相当奇特的数据传送操作。连续4个字存储单元中的4个字节分别被送往寄存</a:t>
            </a:r>
            <a:endParaRPr lang="zh-CN" altLang="en-US" sz="2000"/>
          </a:p>
          <a:p>
            <a:pPr marL="0" indent="0">
              <a:buNone/>
            </a:pPr>
            <a:r>
              <a:rPr lang="zh-CN" altLang="en-US" sz="2000"/>
              <a:t>器中的4个字节（或从寄存器送往存储单元）</a:t>
            </a:r>
            <a:endParaRPr lang="zh-CN" altLang="en-US" sz="200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endParaRPr lang="zh-CN" altLang="en-US" sz="2000"/>
          </a:p>
          <a:p>
            <a:pPr marL="0" indent="0">
              <a:buNone/>
            </a:pPr>
            <a:r>
              <a:rPr lang="zh-CN" altLang="en-US" sz="2000"/>
              <a:t>这些指令反映了经典CISC设计的优势和弱点。一条xlat指令可以完成需要两个操作数的操作</a:t>
            </a:r>
            <a:endParaRPr lang="zh-CN" altLang="en-US" sz="2000"/>
          </a:p>
          <a:p>
            <a:pPr marL="0" indent="0">
              <a:buNone/>
            </a:pPr>
            <a:r>
              <a:rPr lang="zh-CN" altLang="en-US" sz="2000"/>
              <a:t>（即将索引与基址寄存器相加并完成寄存器间接传送）。</a:t>
            </a:r>
            <a:r>
              <a:rPr lang="en-US" altLang="zh-CN" sz="2000"/>
              <a:t>x</a:t>
            </a:r>
            <a:r>
              <a:rPr lang="zh-CN" altLang="en-US" sz="2000"/>
              <a:t>lat是一条紧凑的指令，因为它不需</a:t>
            </a:r>
            <a:endParaRPr lang="zh-CN" altLang="en-US" sz="2000"/>
          </a:p>
          <a:p>
            <a:pPr marL="0" indent="0">
              <a:buNone/>
            </a:pPr>
            <a:r>
              <a:rPr lang="zh-CN" altLang="en-US" sz="2000"/>
              <a:t>要任何操作数（寄存器bx和</a:t>
            </a:r>
            <a:r>
              <a:rPr lang="en-US" altLang="zh-CN" sz="2000"/>
              <a:t>a</a:t>
            </a:r>
            <a:r>
              <a:rPr lang="zh-CN" altLang="en-US" sz="2000"/>
              <a:t>l的使用是</a:t>
            </a:r>
            <a:r>
              <a:rPr lang="zh-CN" altLang="en-US" sz="2000">
                <a:solidFill>
                  <a:srgbClr val="FF0000"/>
                </a:solidFill>
              </a:rPr>
              <a:t>隐式的</a:t>
            </a:r>
            <a:r>
              <a:rPr lang="zh-CN" altLang="en-US" sz="2000"/>
              <a:t>）。另一方面，xlat反映了CISC的弱点，</a:t>
            </a:r>
            <a:r>
              <a:rPr lang="zh-CN" altLang="en-US" sz="2000">
                <a:solidFill>
                  <a:srgbClr val="FF0000"/>
                </a:solidFill>
              </a:rPr>
              <a:t>只能用</a:t>
            </a:r>
            <a:endParaRPr lang="zh-CN" altLang="en-US" sz="2000">
              <a:solidFill>
                <a:srgbClr val="FF0000"/>
              </a:solidFill>
            </a:endParaRPr>
          </a:p>
          <a:p>
            <a:pPr marL="0" indent="0">
              <a:buNone/>
            </a:pPr>
            <a:r>
              <a:rPr lang="zh-CN" altLang="en-US" sz="2000">
                <a:solidFill>
                  <a:srgbClr val="FF0000"/>
                </a:solidFill>
              </a:rPr>
              <a:t>于某一特定应用</a:t>
            </a:r>
            <a:r>
              <a:rPr lang="zh-CN" altLang="en-US" sz="2000"/>
              <a:t>，</a:t>
            </a:r>
            <a:r>
              <a:rPr lang="zh-CN" altLang="en-US" sz="2000">
                <a:solidFill>
                  <a:srgbClr val="FF0000"/>
                </a:solidFill>
              </a:rPr>
              <a:t>不灵活</a:t>
            </a:r>
            <a:r>
              <a:rPr lang="zh-CN" altLang="en-US" sz="2000"/>
              <a:t>。</a:t>
            </a:r>
            <a:endParaRPr lang="zh-CN" altLang="en-US" sz="200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现在来看看操作系统在</a:t>
            </a:r>
            <a:r>
              <a:rPr lang="zh-CN" altLang="en-US" sz="2000">
                <a:solidFill>
                  <a:srgbClr val="FF0000"/>
                </a:solidFill>
              </a:rPr>
              <a:t>进程同步</a:t>
            </a:r>
            <a:r>
              <a:rPr lang="zh-CN" altLang="en-US" sz="2000"/>
              <a:t>中，所需要的一类指令。有些CISC和RISC都支持的指令初看起</a:t>
            </a:r>
            <a:endParaRPr lang="zh-CN" altLang="en-US" sz="2000"/>
          </a:p>
          <a:p>
            <a:pPr marL="0" indent="0">
              <a:buNone/>
            </a:pPr>
            <a:r>
              <a:rPr lang="zh-CN" altLang="en-US" sz="2000"/>
              <a:t>来相当奇怪。如，IA32提供了3个操作数（一个隐含的和两个显式的）的</a:t>
            </a:r>
            <a:r>
              <a:rPr lang="zh-CN" altLang="en-US" sz="2000">
                <a:solidFill>
                  <a:srgbClr val="FF0000"/>
                </a:solidFill>
              </a:rPr>
              <a:t>比较和交换指令</a:t>
            </a:r>
            <a:endParaRPr lang="zh-CN" altLang="en-US" sz="2000">
              <a:solidFill>
                <a:srgbClr val="FF0000"/>
              </a:solidFill>
            </a:endParaRPr>
          </a:p>
          <a:p>
            <a:pPr marL="0" indent="0">
              <a:buNone/>
            </a:pPr>
            <a:r>
              <a:rPr lang="zh-CN" altLang="en-US" sz="2000"/>
              <a:t>cmpxchg。格式为cmpxchg reg,reg或cmpxchg mem,reg，操作数可以是8位、16位或32位。该指</a:t>
            </a:r>
            <a:endParaRPr lang="zh-CN" altLang="en-US" sz="2000"/>
          </a:p>
          <a:p>
            <a:pPr marL="0" indent="0">
              <a:buNone/>
            </a:pPr>
            <a:r>
              <a:rPr lang="zh-CN" altLang="en-US" sz="2000"/>
              <a:t>令将累加器a1 、ax或eax中的值与第一个操作数比较，如果相等则将零标志置1，并将第二个</a:t>
            </a:r>
            <a:endParaRPr lang="zh-CN" altLang="en-US" sz="2000"/>
          </a:p>
          <a:p>
            <a:pPr marL="0" indent="0">
              <a:buNone/>
            </a:pPr>
            <a:r>
              <a:rPr lang="zh-CN" altLang="en-US" sz="2000"/>
              <a:t>操作数复制都第一个。如果累加器与第一个操作数不相等，cmpxchg指令将第一个操作数复制</a:t>
            </a:r>
            <a:endParaRPr lang="zh-CN" altLang="en-US" sz="2000"/>
          </a:p>
          <a:p>
            <a:pPr marL="0" indent="0">
              <a:buNone/>
            </a:pPr>
            <a:r>
              <a:rPr lang="zh-CN" altLang="en-US" sz="2000"/>
              <a:t>到累加器中。指令cmpxchg bx,cx可描述为</a:t>
            </a:r>
            <a:endParaRPr lang="zh-CN" altLang="en-US" sz="2000"/>
          </a:p>
        </p:txBody>
      </p:sp>
      <p:pic>
        <p:nvPicPr>
          <p:cNvPr id="248" name="图片 248"/>
          <p:cNvPicPr>
            <a:picLocks noChangeAspect="1"/>
          </p:cNvPicPr>
          <p:nvPr/>
        </p:nvPicPr>
        <p:blipFill>
          <a:blip r:embed="rId1"/>
          <a:stretch>
            <a:fillRect/>
          </a:stretch>
        </p:blipFill>
        <p:spPr>
          <a:xfrm>
            <a:off x="2903220" y="3925570"/>
            <a:ext cx="5810885" cy="713105"/>
          </a:xfrm>
          <a:prstGeom prst="rect">
            <a:avLst/>
          </a:prstGeom>
        </p:spPr>
      </p:pic>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pic>
        <p:nvPicPr>
          <p:cNvPr id="4" name="图片 247"/>
          <p:cNvPicPr>
            <a:picLocks noChangeAspect="1"/>
          </p:cNvPicPr>
          <p:nvPr>
            <p:ph idx="1"/>
          </p:nvPr>
        </p:nvPicPr>
        <p:blipFill>
          <a:blip r:embed="rId1"/>
          <a:stretch>
            <a:fillRect/>
          </a:stretch>
        </p:blipFill>
        <p:spPr>
          <a:xfrm>
            <a:off x="838200" y="1671320"/>
            <a:ext cx="10515600" cy="3744595"/>
          </a:xfrm>
          <a:prstGeom prst="rect">
            <a:avLst/>
          </a:prstGeom>
        </p:spPr>
      </p:pic>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sp>
        <p:nvSpPr>
          <p:cNvPr id="3" name="内容占位符 2"/>
          <p:cNvSpPr/>
          <p:nvPr>
            <p:ph idx="1"/>
          </p:nvPr>
        </p:nvSpPr>
        <p:spPr/>
        <p:txBody>
          <a:bodyPr/>
          <a:p>
            <a:pPr marL="0" indent="0">
              <a:buNone/>
            </a:pPr>
            <a:r>
              <a:rPr lang="en-US" altLang="zh-CN" sz="2000"/>
              <a:t>c</a:t>
            </a:r>
            <a:r>
              <a:rPr lang="zh-CN" altLang="en-US" sz="2000"/>
              <a:t>mpxchg指令最重要的特点是</a:t>
            </a:r>
            <a:r>
              <a:rPr lang="zh-CN" altLang="en-US" sz="2000">
                <a:solidFill>
                  <a:srgbClr val="FF0000"/>
                </a:solidFill>
              </a:rPr>
              <a:t>不可见性</a:t>
            </a:r>
            <a:r>
              <a:rPr lang="zh-CN" altLang="en-US" sz="2000"/>
              <a:t>，即总会</a:t>
            </a:r>
            <a:r>
              <a:rPr lang="zh-CN" altLang="en-US" sz="2000">
                <a:solidFill>
                  <a:srgbClr val="FF0000"/>
                </a:solidFill>
              </a:rPr>
              <a:t>执行到结束而不被中断</a:t>
            </a:r>
            <a:r>
              <a:rPr lang="zh-CN" altLang="en-US" sz="2000"/>
              <a:t>。尽管可以用基本指令</a:t>
            </a:r>
            <a:endParaRPr lang="zh-CN" altLang="en-US" sz="2000"/>
          </a:p>
          <a:p>
            <a:pPr marL="0" indent="0">
              <a:buNone/>
            </a:pPr>
            <a:r>
              <a:rPr lang="zh-CN" altLang="en-US" sz="2000"/>
              <a:t>实现cmpxchg，但基本指令序列可能在完成前被中断。</a:t>
            </a:r>
            <a:r>
              <a:rPr lang="en-US" altLang="zh-CN" sz="2000"/>
              <a:t>c</a:t>
            </a:r>
            <a:r>
              <a:rPr lang="zh-CN" altLang="en-US" sz="2000"/>
              <a:t>mpxchg用于两个进程可能同时请求同</a:t>
            </a:r>
            <a:endParaRPr lang="zh-CN" altLang="en-US" sz="2000"/>
          </a:p>
          <a:p>
            <a:pPr marL="0" indent="0">
              <a:buNone/>
            </a:pPr>
            <a:r>
              <a:rPr lang="zh-CN" altLang="en-US" sz="2000"/>
              <a:t>一个资源的多任务或多进程环境中。如果没有</a:t>
            </a:r>
            <a:r>
              <a:rPr lang="zh-CN" altLang="en-US" sz="2000">
                <a:solidFill>
                  <a:srgbClr val="FF0000"/>
                </a:solidFill>
              </a:rPr>
              <a:t>不可见的</a:t>
            </a:r>
            <a:r>
              <a:rPr lang="zh-CN" altLang="en-US" sz="2000"/>
              <a:t>或</a:t>
            </a:r>
            <a:r>
              <a:rPr lang="zh-CN" altLang="en-US" sz="2000">
                <a:solidFill>
                  <a:srgbClr val="FF0000"/>
                </a:solidFill>
              </a:rPr>
              <a:t>原子</a:t>
            </a:r>
            <a:r>
              <a:rPr lang="zh-CN" altLang="en-US" sz="2000"/>
              <a:t>的指令，每个进程都可以读出</a:t>
            </a:r>
            <a:endParaRPr lang="zh-CN" altLang="en-US" sz="2000"/>
          </a:p>
          <a:p>
            <a:pPr marL="0" indent="0">
              <a:buNone/>
            </a:pPr>
            <a:r>
              <a:rPr lang="zh-CN" altLang="en-US" sz="2000"/>
              <a:t>资源状态，发现资源是空闲的，并宣布自己获得该资源。如果这样，那么资源就被重复使用</a:t>
            </a:r>
            <a:endParaRPr lang="zh-CN" altLang="en-US" sz="2000"/>
          </a:p>
          <a:p>
            <a:pPr marL="0" indent="0">
              <a:buNone/>
            </a:pPr>
            <a:r>
              <a:rPr lang="zh-CN" altLang="en-US" sz="2000"/>
              <a:t>了。</a:t>
            </a:r>
            <a:r>
              <a:rPr lang="en-US" altLang="zh-CN" sz="2000"/>
              <a:t>c</a:t>
            </a:r>
            <a:r>
              <a:rPr lang="zh-CN" altLang="en-US" sz="2000"/>
              <a:t>mpxchg等不可见指令会先进行测试。</a:t>
            </a:r>
            <a:endParaRPr lang="zh-CN" altLang="en-US" sz="200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68K处理器提供了格式为</a:t>
            </a:r>
            <a:r>
              <a:rPr lang="zh-CN" altLang="en-US" sz="2000">
                <a:solidFill>
                  <a:srgbClr val="FF0000"/>
                </a:solidFill>
              </a:rPr>
              <a:t>TAG &lt;ea&gt;</a:t>
            </a:r>
            <a:r>
              <a:rPr lang="zh-CN" altLang="en-US" sz="2000"/>
              <a:t>的测试并置值指令，&lt;ea&gt;为存储器操作数的地址。该指令测</a:t>
            </a:r>
            <a:endParaRPr lang="zh-CN" altLang="en-US" sz="2000"/>
          </a:p>
          <a:p>
            <a:pPr marL="0" indent="0">
              <a:buNone/>
            </a:pPr>
            <a:r>
              <a:rPr lang="zh-CN" altLang="en-US" sz="2000"/>
              <a:t>试指定地址处的字节值，并根据测试结果</a:t>
            </a:r>
            <a:r>
              <a:rPr lang="zh-CN" altLang="en-US" sz="2000">
                <a:solidFill>
                  <a:srgbClr val="FF0000"/>
                </a:solidFill>
              </a:rPr>
              <a:t>设置</a:t>
            </a:r>
            <a:r>
              <a:rPr lang="zh-CN" altLang="en-US" sz="2000">
                <a:solidFill>
                  <a:srgbClr val="FF0000"/>
                </a:solidFill>
              </a:rPr>
              <a:t>条件寄存器</a:t>
            </a:r>
            <a:r>
              <a:rPr lang="zh-CN" altLang="en-US" sz="2000"/>
              <a:t>中的负和零标志。溢出和进位标志</a:t>
            </a:r>
            <a:endParaRPr lang="zh-CN" altLang="en-US" sz="2000"/>
          </a:p>
          <a:p>
            <a:pPr marL="0" indent="0">
              <a:buNone/>
            </a:pPr>
            <a:r>
              <a:rPr lang="zh-CN" altLang="en-US" sz="2000"/>
              <a:t>被清0。操作数最高位——第7位被置为1。指令TAS&lt;ea&gt;的RTL定义：</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这些操作是</a:t>
            </a:r>
            <a:r>
              <a:rPr lang="zh-CN" altLang="en-US" sz="2000">
                <a:solidFill>
                  <a:srgbClr val="FF0000"/>
                </a:solidFill>
              </a:rPr>
              <a:t>不可见的</a:t>
            </a:r>
            <a:r>
              <a:rPr lang="zh-CN" altLang="en-US" sz="2000"/>
              <a:t>，CPU会执行一个</a:t>
            </a:r>
            <a:r>
              <a:rPr lang="zh-CN" altLang="en-US" sz="2000">
                <a:solidFill>
                  <a:srgbClr val="FF0000"/>
                </a:solidFill>
              </a:rPr>
              <a:t>读-修改-写</a:t>
            </a:r>
            <a:r>
              <a:rPr lang="zh-CN" altLang="en-US" sz="2000"/>
              <a:t>周期，该周期将在一个操作中从存储器读出</a:t>
            </a:r>
            <a:endParaRPr lang="zh-CN" altLang="en-US" sz="2000"/>
          </a:p>
          <a:p>
            <a:pPr marL="0" indent="0">
              <a:buNone/>
            </a:pPr>
            <a:r>
              <a:rPr lang="zh-CN" altLang="en-US" sz="2000"/>
              <a:t>一个操作数、进行修改、并将结果写回存储器。第一个测试决定了信号量标志的状态，如果</a:t>
            </a:r>
            <a:endParaRPr lang="zh-CN" altLang="en-US" sz="2000"/>
          </a:p>
          <a:p>
            <a:pPr marL="0" indent="0">
              <a:buNone/>
            </a:pPr>
            <a:r>
              <a:rPr lang="zh-CN" altLang="en-US" sz="2000"/>
              <a:t>与标志相关的资源是空闲的，标志位被置为1，并且进程在其他设备、处理器或进程之前获得</a:t>
            </a:r>
            <a:endParaRPr lang="zh-CN" altLang="en-US" sz="2000"/>
          </a:p>
          <a:p>
            <a:pPr marL="0" indent="0">
              <a:buNone/>
            </a:pPr>
            <a:r>
              <a:rPr lang="zh-CN" altLang="en-US" sz="2000"/>
              <a:t>该资源的使用权。</a:t>
            </a:r>
            <a:endParaRPr lang="zh-CN" altLang="en-US" sz="2000"/>
          </a:p>
        </p:txBody>
      </p:sp>
      <p:pic>
        <p:nvPicPr>
          <p:cNvPr id="250" name="图片 250"/>
          <p:cNvPicPr>
            <a:picLocks noChangeAspect="1"/>
          </p:cNvPicPr>
          <p:nvPr/>
        </p:nvPicPr>
        <p:blipFill>
          <a:blip r:embed="rId1"/>
          <a:stretch>
            <a:fillRect/>
          </a:stretch>
        </p:blipFill>
        <p:spPr>
          <a:xfrm>
            <a:off x="3484880" y="2816225"/>
            <a:ext cx="3260090" cy="915670"/>
          </a:xfrm>
          <a:prstGeom prst="rect">
            <a:avLst/>
          </a:prstGeom>
        </p:spPr>
      </p:pic>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ARM提供了一条</a:t>
            </a:r>
            <a:r>
              <a:rPr lang="zh-CN" altLang="en-US" sz="2000">
                <a:solidFill>
                  <a:srgbClr val="FF0000"/>
                </a:solidFill>
              </a:rPr>
              <a:t>不可见</a:t>
            </a:r>
            <a:r>
              <a:rPr lang="zh-CN" altLang="en-US" sz="2000"/>
              <a:t>的交换指令SWP，交换寄存器和存储器中的字数据，如：</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当ARM执行交换指令时，还会检测一个叫作LOCK的硬件信号，判断数据传送事务是否可被中</a:t>
            </a:r>
            <a:endParaRPr lang="zh-CN" altLang="en-US" sz="2000"/>
          </a:p>
          <a:p>
            <a:pPr marL="0" indent="0">
              <a:buNone/>
            </a:pPr>
            <a:r>
              <a:rPr lang="zh-CN" altLang="en-US" sz="2000"/>
              <a:t>断。</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1" name="图片 251"/>
          <p:cNvPicPr>
            <a:picLocks noChangeAspect="1"/>
          </p:cNvPicPr>
          <p:nvPr/>
        </p:nvPicPr>
        <p:blipFill>
          <a:blip r:embed="rId1"/>
          <a:stretch>
            <a:fillRect/>
          </a:stretch>
        </p:blipFill>
        <p:spPr>
          <a:xfrm>
            <a:off x="2696845" y="2239645"/>
            <a:ext cx="6456045" cy="1151255"/>
          </a:xfrm>
          <a:prstGeom prst="rect">
            <a:avLst/>
          </a:prstGeom>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4.4.2双精度移位</a:t>
            </a:r>
            <a:endParaRPr>
              <a:sym typeface="+mn-ea"/>
            </a:endParaRPr>
          </a:p>
        </p:txBody>
      </p:sp>
      <p:sp>
        <p:nvSpPr>
          <p:cNvPr id="3" name="内容占位符 2"/>
          <p:cNvSpPr/>
          <p:nvPr>
            <p:ph idx="1"/>
          </p:nvPr>
        </p:nvSpPr>
        <p:spPr>
          <a:xfrm>
            <a:off x="838200" y="1188720"/>
            <a:ext cx="10515600" cy="5504815"/>
          </a:xfrm>
        </p:spPr>
        <p:txBody>
          <a:bodyPr/>
          <a:p>
            <a:pPr marL="0" indent="0">
              <a:buNone/>
            </a:pPr>
            <a:r>
              <a:rPr lang="zh-CN" altLang="en-US" sz="2000">
                <a:solidFill>
                  <a:srgbClr val="FF0000"/>
                </a:solidFill>
              </a:rPr>
              <a:t>移位操作</a:t>
            </a:r>
            <a:r>
              <a:rPr lang="zh-CN" altLang="en-US" sz="2000"/>
              <a:t>会将一个寄存器中的所有位向左或向右移动。因此能够进行的最大移位位数等于寄</a:t>
            </a:r>
            <a:endParaRPr lang="zh-CN" altLang="en-US" sz="2000"/>
          </a:p>
          <a:p>
            <a:pPr marL="0" indent="0">
              <a:buNone/>
            </a:pPr>
            <a:r>
              <a:rPr lang="zh-CN" altLang="en-US" sz="2000"/>
              <a:t>存器的长度。有时必须对大量的位进行移位操作。有些处理器提供了进位位也参与的扩展移</a:t>
            </a:r>
            <a:endParaRPr lang="zh-CN" altLang="en-US" sz="2000"/>
          </a:p>
          <a:p>
            <a:pPr marL="0" indent="0">
              <a:buNone/>
            </a:pPr>
            <a:r>
              <a:rPr lang="zh-CN" altLang="en-US" sz="2000"/>
              <a:t>位指令，可以实现多精度移位，从一个寄存器中移除的位先被送入进位位，然后被移入参与</a:t>
            </a:r>
            <a:endParaRPr lang="zh-CN" altLang="en-US" sz="2000"/>
          </a:p>
          <a:p>
            <a:pPr marL="0" indent="0">
              <a:buNone/>
            </a:pPr>
            <a:r>
              <a:rPr lang="zh-CN" altLang="en-US" sz="2000"/>
              <a:t>运算的第二个寄存器中。IA32提供了两个</a:t>
            </a:r>
            <a:r>
              <a:rPr lang="zh-CN" altLang="en-US" sz="2000">
                <a:solidFill>
                  <a:srgbClr val="FF0000"/>
                </a:solidFill>
              </a:rPr>
              <a:t>双精度移位指令shld和shrd</a:t>
            </a:r>
            <a:r>
              <a:rPr lang="zh-CN" altLang="en-US" sz="2000"/>
              <a:t>（双精度左移和双精度右</a:t>
            </a:r>
            <a:endParaRPr lang="zh-CN" altLang="en-US" sz="2000"/>
          </a:p>
          <a:p>
            <a:pPr marL="0" indent="0">
              <a:buNone/>
            </a:pPr>
            <a:r>
              <a:rPr lang="zh-CN" altLang="en-US" sz="2000"/>
              <a:t>移）能够将两个操作数同时移位。左移指令形式：</a:t>
            </a:r>
            <a:endParaRPr lang="zh-CN" altLang="en-US" sz="2000"/>
          </a:p>
          <a:p>
            <a:pPr marL="0" indent="0">
              <a:buNone/>
            </a:pPr>
            <a:r>
              <a:rPr lang="zh-CN" altLang="en-US" sz="2000"/>
              <a:t>	</a:t>
            </a:r>
            <a:r>
              <a:rPr lang="en-US" altLang="zh-CN" sz="2000"/>
              <a:t>s</a:t>
            </a:r>
            <a:r>
              <a:rPr lang="zh-CN" altLang="en-US" sz="2000"/>
              <a:t>hld	operand1,operand2,immediate	; immediate定义了移位位数</a:t>
            </a:r>
            <a:endParaRPr lang="zh-CN" altLang="en-US" sz="2000"/>
          </a:p>
          <a:p>
            <a:pPr marL="0" indent="0">
              <a:buNone/>
            </a:pPr>
            <a:r>
              <a:rPr lang="zh-CN" altLang="en-US" sz="2000"/>
              <a:t>	</a:t>
            </a:r>
            <a:r>
              <a:rPr lang="en-US" altLang="zh-CN" sz="2000"/>
              <a:t>s</a:t>
            </a:r>
            <a:r>
              <a:rPr lang="zh-CN" altLang="en-US" sz="2000"/>
              <a:t>hld </a:t>
            </a:r>
            <a:r>
              <a:rPr lang="en-US" altLang="zh-CN" sz="2000"/>
              <a:t>	</a:t>
            </a:r>
            <a:r>
              <a:rPr lang="zh-CN" altLang="en-US" sz="2000"/>
              <a:t>operand1,operand2,cl		; 寄存器cl允许动态移位</a:t>
            </a:r>
            <a:endParaRPr lang="zh-CN" altLang="en-US" sz="2000"/>
          </a:p>
          <a:p>
            <a:pPr marL="0" indent="0">
              <a:buNone/>
            </a:pPr>
            <a:r>
              <a:rPr lang="en-US" altLang="zh-CN" sz="2000"/>
              <a:t>o</a:t>
            </a:r>
            <a:r>
              <a:rPr lang="zh-CN" altLang="en-US" sz="2000"/>
              <a:t>perand2必须是16或32位寄存器。</a:t>
            </a:r>
            <a:r>
              <a:rPr lang="en-US" altLang="zh-CN" sz="2000"/>
              <a:t>o</a:t>
            </a:r>
            <a:r>
              <a:rPr lang="zh-CN" altLang="en-US" sz="2000"/>
              <a:t>perand1可以是寄存器或存储单元。</a:t>
            </a:r>
            <a:endParaRPr lang="zh-CN" altLang="en-US" sz="2000"/>
          </a:p>
          <a:p>
            <a:pPr marL="0" indent="0">
              <a:buNone/>
            </a:pPr>
            <a:endParaRPr lang="zh-CN" altLang="en-US" sz="2000"/>
          </a:p>
          <a:p>
            <a:pPr marL="0" indent="0">
              <a:buNone/>
            </a:pPr>
            <a:r>
              <a:rPr lang="en-US" altLang="zh-CN" sz="2000"/>
              <a:t>s</a:t>
            </a:r>
            <a:r>
              <a:rPr lang="zh-CN" altLang="en-US" sz="2000"/>
              <a:t>hld指令对operand2进行一次</a:t>
            </a:r>
            <a:r>
              <a:rPr lang="zh-CN" altLang="en-US" sz="2000">
                <a:solidFill>
                  <a:srgbClr val="FF0000"/>
                </a:solidFill>
              </a:rPr>
              <a:t>临时的内部拷贝</a:t>
            </a:r>
            <a:r>
              <a:rPr lang="zh-CN" altLang="en-US" sz="2000"/>
              <a:t>，然后将operand1左移一定的位数。</a:t>
            </a:r>
            <a:r>
              <a:rPr lang="en-US" altLang="zh-CN" sz="2000"/>
              <a:t>o</a:t>
            </a:r>
            <a:r>
              <a:rPr lang="zh-CN" altLang="en-US" sz="2000"/>
              <a:t>perand2的</a:t>
            </a:r>
            <a:endParaRPr lang="zh-CN" altLang="en-US" sz="2000"/>
          </a:p>
          <a:p>
            <a:pPr marL="0" indent="0">
              <a:buNone/>
            </a:pPr>
            <a:r>
              <a:rPr lang="zh-CN" altLang="en-US" sz="2000"/>
              <a:t>临时拷贝也是左移，移出的位被送入operand1，即为了进行移位，operand2和operand1被视</a:t>
            </a:r>
            <a:endParaRPr lang="zh-CN" altLang="en-US" sz="2000"/>
          </a:p>
          <a:p>
            <a:pPr marL="0" indent="0">
              <a:buNone/>
            </a:pPr>
            <a:r>
              <a:rPr lang="zh-CN" altLang="en-US" sz="2000"/>
              <a:t>作一个整体。尽管operand2的临时拷贝也参与到移位中，但operand2的值不受影响。因此，</a:t>
            </a:r>
            <a:endParaRPr lang="zh-CN" altLang="en-US" sz="2000"/>
          </a:p>
          <a:p>
            <a:pPr marL="0" indent="0">
              <a:buNone/>
            </a:pPr>
            <a:r>
              <a:rPr lang="zh-CN" altLang="en-US" sz="2000"/>
              <a:t>指令shld ax,P,8将寄存器ax的值左移8位，并将P的高8位复制到ax的低8位。</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4.4.2双精度移位</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下图描述了指令shld ax,P,8的作用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49" name="图片 249"/>
          <p:cNvPicPr>
            <a:picLocks noChangeAspect="1"/>
          </p:cNvPicPr>
          <p:nvPr/>
        </p:nvPicPr>
        <p:blipFill>
          <a:blip r:embed="rId1"/>
          <a:stretch>
            <a:fillRect/>
          </a:stretch>
        </p:blipFill>
        <p:spPr>
          <a:xfrm>
            <a:off x="2121535" y="2078990"/>
            <a:ext cx="7710805" cy="3058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术语体系结构的3种用法</a:t>
            </a:r>
            <a:endParaRPr lang="zh-CN" altLang="en-US"/>
          </a:p>
        </p:txBody>
      </p:sp>
      <p:sp>
        <p:nvSpPr>
          <p:cNvPr id="3" name="内容占位符 2"/>
          <p:cNvSpPr>
            <a:spLocks noGrp="1"/>
          </p:cNvSpPr>
          <p:nvPr>
            <p:ph idx="1"/>
          </p:nvPr>
        </p:nvSpPr>
        <p:spPr/>
        <p:txBody>
          <a:bodyPr>
            <a:normAutofit/>
          </a:bodyPr>
          <a:p>
            <a:r>
              <a:rPr lang="zh-CN" altLang="en-US"/>
              <a:t>指令集体系结构（ISA）</a:t>
            </a:r>
            <a:endParaRPr lang="zh-CN" altLang="en-US"/>
          </a:p>
          <a:p>
            <a:pPr marL="457200" lvl="1" indent="0">
              <a:buNone/>
            </a:pPr>
            <a:r>
              <a:rPr lang="zh-CN" altLang="en-US"/>
              <a:t>描述了</a:t>
            </a:r>
            <a:r>
              <a:rPr lang="zh-CN" altLang="en-US">
                <a:solidFill>
                  <a:srgbClr val="FF0000"/>
                </a:solidFill>
              </a:rPr>
              <a:t>程序员</a:t>
            </a:r>
            <a:r>
              <a:rPr lang="zh-CN" altLang="en-US"/>
              <a:t>看到的计算机的</a:t>
            </a:r>
            <a:r>
              <a:rPr lang="zh-CN" altLang="en-US">
                <a:solidFill>
                  <a:srgbClr val="FF0000"/>
                </a:solidFill>
              </a:rPr>
              <a:t>抽象视图</a:t>
            </a:r>
            <a:r>
              <a:rPr lang="zh-CN" altLang="en-US"/>
              <a:t>，并且定义了汇编语言和编程模型。之所以说它是抽象的，是因为它并没有考虑计算机的实现。</a:t>
            </a:r>
            <a:endParaRPr lang="zh-CN" altLang="en-US"/>
          </a:p>
          <a:p>
            <a:endParaRPr lang="zh-CN" altLang="en-US"/>
          </a:p>
          <a:p>
            <a:r>
              <a:rPr lang="zh-CN" altLang="en-US"/>
              <a:t>微体系结构</a:t>
            </a:r>
            <a:endParaRPr lang="zh-CN" altLang="en-US"/>
          </a:p>
          <a:p>
            <a:pPr marL="457200" lvl="1" indent="0">
              <a:buNone/>
            </a:pPr>
            <a:r>
              <a:rPr lang="zh-CN" altLang="en-US"/>
              <a:t>描述了一种指令集体系结构的实现方式。微体系结构关注计算机的</a:t>
            </a:r>
            <a:r>
              <a:rPr lang="zh-CN" altLang="en-US">
                <a:solidFill>
                  <a:srgbClr val="FF0000"/>
                </a:solidFill>
              </a:rPr>
              <a:t>内部设计</a:t>
            </a:r>
            <a:r>
              <a:rPr lang="zh-CN" altLang="en-US"/>
              <a:t>。</a:t>
            </a:r>
            <a:endParaRPr lang="zh-CN" altLang="en-US"/>
          </a:p>
          <a:p>
            <a:r>
              <a:rPr lang="zh-CN" altLang="en-US"/>
              <a:t>系统体系结构</a:t>
            </a:r>
            <a:endParaRPr lang="zh-CN" altLang="en-US"/>
          </a:p>
          <a:p>
            <a:pPr marL="457200" lvl="1" indent="0">
              <a:buNone/>
            </a:pPr>
            <a:r>
              <a:rPr lang="zh-CN" altLang="en-US"/>
              <a:t>关注包括处理器、存储器、总线和外设在内的整个系统。</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normAutofit fontScale="90000"/>
          </a:bodyPr>
          <a:p>
            <a:r>
              <a:rPr lang="zh-CN" altLang="en-US">
                <a:sym typeface="+mn-ea"/>
              </a:rPr>
              <a:t>寄存器传输语言</a:t>
            </a:r>
            <a:br>
              <a:rPr lang="zh-CN" altLang="en-US">
                <a:sym typeface="+mn-ea"/>
              </a:rPr>
            </a:br>
            <a:r>
              <a:rPr lang="en-US" altLang="zh-CN">
                <a:sym typeface="+mn-ea"/>
              </a:rPr>
              <a:t>	</a:t>
            </a:r>
            <a:r>
              <a:rPr lang="zh-CN" altLang="en-US">
                <a:sym typeface="+mn-ea"/>
              </a:rPr>
              <a:t>（Register Transfer Language，RTL）</a:t>
            </a:r>
            <a:endParaRPr lang="zh-CN" altLang="en-US">
              <a:sym typeface="+mn-ea"/>
            </a:endParaRPr>
          </a:p>
        </p:txBody>
      </p:sp>
      <p:sp>
        <p:nvSpPr>
          <p:cNvPr id="3" name="内容占位符 2"/>
          <p:cNvSpPr/>
          <p:nvPr>
            <p:ph idx="1"/>
          </p:nvPr>
        </p:nvSpPr>
        <p:spPr>
          <a:xfrm>
            <a:off x="838200" y="1918335"/>
            <a:ext cx="10515600" cy="4258945"/>
          </a:xfrm>
        </p:spPr>
        <p:txBody>
          <a:bodyPr/>
          <a:p>
            <a:endParaRPr lang="zh-CN" altLang="en-US"/>
          </a:p>
          <a:p>
            <a:pPr marL="0" indent="0">
              <a:buNone/>
            </a:pPr>
            <a:r>
              <a:rPr lang="zh-CN" altLang="en-US"/>
              <a:t>由于使用文字描述计算机的操作很不方便，使用</a:t>
            </a:r>
            <a:r>
              <a:rPr lang="zh-CN" altLang="en-US">
                <a:solidFill>
                  <a:srgbClr val="FF0000"/>
                </a:solidFill>
              </a:rPr>
              <a:t>RTL</a:t>
            </a:r>
            <a:r>
              <a:rPr lang="zh-CN" altLang="en-US"/>
              <a:t>可以更加容易地定义计算机内发生的操作。</a:t>
            </a:r>
            <a:endParaRPr lang="zh-CN" altLang="en-US"/>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4.4.2双精度移位</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可利用双精度移位指令将几个源数据压缩到一个寄存器中。</a:t>
            </a:r>
            <a:endParaRPr lang="zh-CN" altLang="en-US" sz="2000"/>
          </a:p>
          <a:p>
            <a:pPr marL="0" indent="0">
              <a:buNone/>
            </a:pPr>
            <a:r>
              <a:rPr lang="zh-CN" altLang="en-US" sz="2000"/>
              <a:t>假设要将存储单元P中的5位、Q中的7位以及R中的4位压缩到寄存器bx中。这些位将以PQR的</a:t>
            </a:r>
            <a:endParaRPr lang="zh-CN" altLang="en-US" sz="2000"/>
          </a:p>
          <a:p>
            <a:pPr marL="0" indent="0">
              <a:buNone/>
            </a:pPr>
            <a:r>
              <a:rPr lang="zh-CN" altLang="en-US" sz="2000"/>
              <a:t>顺序压缩，这里的P为最高5位。则可以使用下面代码：</a:t>
            </a:r>
            <a:endParaRPr lang="zh-CN" altLang="en-US" sz="2000"/>
          </a:p>
          <a:p>
            <a:pPr marL="0" indent="0">
              <a:buNone/>
            </a:pPr>
            <a:r>
              <a:rPr lang="zh-CN" altLang="en-US" sz="2000"/>
              <a:t>	</a:t>
            </a:r>
            <a:r>
              <a:rPr lang="en-US" altLang="zh-CN" sz="2000"/>
              <a:t>m</a:t>
            </a:r>
            <a:r>
              <a:rPr lang="zh-CN" altLang="en-US" sz="2000"/>
              <a:t>ov</a:t>
            </a:r>
            <a:r>
              <a:rPr lang="en-US" altLang="zh-CN" sz="2000"/>
              <a:t>	</a:t>
            </a:r>
            <a:r>
              <a:rPr lang="zh-CN" altLang="en-US" sz="2000"/>
              <a:t>ax,P		; 将P读入累加器</a:t>
            </a:r>
            <a:endParaRPr lang="zh-CN" altLang="en-US" sz="2000"/>
          </a:p>
          <a:p>
            <a:pPr marL="0" indent="0">
              <a:buNone/>
            </a:pPr>
            <a:r>
              <a:rPr lang="zh-CN" altLang="en-US" sz="2000"/>
              <a:t>	</a:t>
            </a:r>
            <a:r>
              <a:rPr lang="en-US" altLang="zh-CN" sz="2000"/>
              <a:t>s</a:t>
            </a:r>
            <a:r>
              <a:rPr lang="zh-CN" altLang="en-US" sz="2000"/>
              <a:t>hld	bx,ax,5	</a:t>
            </a:r>
            <a:r>
              <a:rPr lang="en-US" altLang="zh-CN" sz="2000"/>
              <a:t>	</a:t>
            </a:r>
            <a:r>
              <a:rPr lang="zh-CN" altLang="en-US" sz="2000"/>
              <a:t>; 将最高5位从ax复制到bx</a:t>
            </a:r>
            <a:endParaRPr lang="zh-CN" altLang="en-US" sz="2000"/>
          </a:p>
          <a:p>
            <a:pPr marL="0" indent="0">
              <a:buNone/>
            </a:pPr>
            <a:r>
              <a:rPr lang="zh-CN" altLang="en-US" sz="2000"/>
              <a:t>	</a:t>
            </a:r>
            <a:r>
              <a:rPr lang="en-US" altLang="zh-CN" sz="2000"/>
              <a:t>m</a:t>
            </a:r>
            <a:r>
              <a:rPr lang="zh-CN" altLang="en-US" sz="2000"/>
              <a:t>ov	ax,Q		; 将Q读入累加器</a:t>
            </a:r>
            <a:endParaRPr lang="zh-CN" altLang="en-US" sz="2000"/>
          </a:p>
          <a:p>
            <a:pPr marL="0" indent="0">
              <a:buNone/>
            </a:pPr>
            <a:r>
              <a:rPr lang="zh-CN" altLang="en-US" sz="2000"/>
              <a:t>	</a:t>
            </a:r>
            <a:r>
              <a:rPr lang="en-US" altLang="zh-CN" sz="2000"/>
              <a:t>s</a:t>
            </a:r>
            <a:r>
              <a:rPr lang="zh-CN" altLang="en-US" sz="2000"/>
              <a:t>hld	bx,ax,7	</a:t>
            </a:r>
            <a:r>
              <a:rPr lang="en-US" altLang="zh-CN" sz="2000"/>
              <a:t>	</a:t>
            </a:r>
            <a:r>
              <a:rPr lang="zh-CN" altLang="en-US" sz="2000"/>
              <a:t>; 将中间7位从ax复制到bx</a:t>
            </a:r>
            <a:endParaRPr lang="zh-CN" altLang="en-US" sz="2000"/>
          </a:p>
          <a:p>
            <a:pPr marL="0" indent="0">
              <a:buNone/>
            </a:pPr>
            <a:r>
              <a:rPr lang="zh-CN" altLang="en-US" sz="2000"/>
              <a:t>	</a:t>
            </a:r>
            <a:r>
              <a:rPr lang="en-US" altLang="zh-CN" sz="2000"/>
              <a:t>m</a:t>
            </a:r>
            <a:r>
              <a:rPr lang="zh-CN" altLang="en-US" sz="2000"/>
              <a:t>ov </a:t>
            </a:r>
            <a:r>
              <a:rPr lang="en-US" altLang="zh-CN" sz="2000"/>
              <a:t>	</a:t>
            </a:r>
            <a:r>
              <a:rPr lang="zh-CN" altLang="en-US" sz="2000"/>
              <a:t>ax,R		; 将R读入累加器</a:t>
            </a:r>
            <a:endParaRPr lang="zh-CN" altLang="en-US" sz="2000"/>
          </a:p>
          <a:p>
            <a:pPr marL="0" indent="0">
              <a:buNone/>
            </a:pPr>
            <a:r>
              <a:rPr lang="zh-CN" altLang="en-US" sz="2000"/>
              <a:t>	</a:t>
            </a:r>
            <a:r>
              <a:rPr lang="en-US" altLang="zh-CN" sz="2000"/>
              <a:t>s</a:t>
            </a:r>
            <a:r>
              <a:rPr lang="zh-CN" altLang="en-US" sz="2000"/>
              <a:t>hld	bx,ax,4	</a:t>
            </a:r>
            <a:r>
              <a:rPr lang="en-US" altLang="zh-CN" sz="2000"/>
              <a:t>	</a:t>
            </a:r>
            <a:r>
              <a:rPr lang="zh-CN" altLang="en-US" sz="2000"/>
              <a:t>; 将最低4位从ax复制到bx</a:t>
            </a: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4.4.2双精度移位</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下图描述了这些指令的作用：</a:t>
            </a:r>
            <a:endParaRPr lang="zh-CN" altLang="en-US" sz="2000"/>
          </a:p>
          <a:p>
            <a:pPr marL="0" indent="0">
              <a:buNone/>
            </a:pPr>
            <a:endParaRPr lang="zh-CN" altLang="en-US" sz="2000"/>
          </a:p>
        </p:txBody>
      </p:sp>
      <p:pic>
        <p:nvPicPr>
          <p:cNvPr id="252" name="图片 252"/>
          <p:cNvPicPr>
            <a:picLocks noChangeAspect="1"/>
          </p:cNvPicPr>
          <p:nvPr/>
        </p:nvPicPr>
        <p:blipFill>
          <a:blip r:embed="rId1"/>
          <a:stretch>
            <a:fillRect/>
          </a:stretch>
        </p:blipFill>
        <p:spPr>
          <a:xfrm>
            <a:off x="2505710" y="1972310"/>
            <a:ext cx="6200775" cy="4484370"/>
          </a:xfrm>
          <a:prstGeom prst="rect">
            <a:avLst/>
          </a:prstGeom>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4.4.3压缩和解压缩指令</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数据压缩和解压缩意味着将多个数据元素送入一个寄存器或存储单元（压缩），或者将一个</a:t>
            </a:r>
            <a:endParaRPr lang="zh-CN" altLang="en-US" sz="2000"/>
          </a:p>
          <a:p>
            <a:pPr marL="0" indent="0">
              <a:buNone/>
            </a:pPr>
            <a:r>
              <a:rPr lang="zh-CN" altLang="en-US" sz="2000"/>
              <a:t>数据元素送入多个寄存器或存储单元（解压缩）。</a:t>
            </a:r>
            <a:endParaRPr lang="zh-CN" altLang="en-US" sz="2000"/>
          </a:p>
          <a:p>
            <a:pPr marL="0" indent="0">
              <a:buNone/>
            </a:pPr>
            <a:endParaRPr lang="zh-CN" altLang="en-US" sz="2000"/>
          </a:p>
          <a:p>
            <a:pPr marL="0" indent="0">
              <a:buNone/>
            </a:pPr>
            <a:r>
              <a:rPr lang="zh-CN" altLang="en-US" sz="2000"/>
              <a:t>下面来看一个来着68K ISA的例子，它实现了</a:t>
            </a:r>
            <a:r>
              <a:rPr lang="zh-CN" altLang="en-US" sz="2000">
                <a:solidFill>
                  <a:srgbClr val="FF0000"/>
                </a:solidFill>
              </a:rPr>
              <a:t>PACK</a:t>
            </a:r>
            <a:r>
              <a:rPr lang="zh-CN" altLang="en-US" sz="2000"/>
              <a:t>和</a:t>
            </a:r>
            <a:r>
              <a:rPr lang="zh-CN" altLang="en-US" sz="2000">
                <a:solidFill>
                  <a:srgbClr val="FF0000"/>
                </a:solidFill>
              </a:rPr>
              <a:t>UNPK指</a:t>
            </a:r>
            <a:r>
              <a:rPr lang="zh-CN" altLang="en-US" sz="2000"/>
              <a:t>令，这两条指令会对16位或32位寄</a:t>
            </a:r>
            <a:endParaRPr lang="zh-CN" altLang="en-US" sz="2000"/>
          </a:p>
          <a:p>
            <a:pPr marL="0" indent="0">
              <a:buNone/>
            </a:pPr>
            <a:r>
              <a:rPr lang="zh-CN" altLang="en-US" sz="2000"/>
              <a:t>存器的低位数据进行处理。</a:t>
            </a:r>
            <a:endParaRPr lang="zh-CN" altLang="en-US" sz="200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4.4.3压缩和解压缩指令</a:t>
            </a:r>
            <a:endParaRPr>
              <a:sym typeface="+mn-ea"/>
            </a:endParaRPr>
          </a:p>
        </p:txBody>
      </p:sp>
      <p:sp>
        <p:nvSpPr>
          <p:cNvPr id="3" name="内容占位符 2"/>
          <p:cNvSpPr/>
          <p:nvPr>
            <p:ph idx="1"/>
          </p:nvPr>
        </p:nvSpPr>
        <p:spPr>
          <a:xfrm>
            <a:off x="838200" y="1307465"/>
            <a:ext cx="10515600" cy="5399405"/>
          </a:xfrm>
        </p:spPr>
        <p:txBody>
          <a:bodyPr>
            <a:normAutofit lnSpcReduction="20000"/>
          </a:bodyPr>
          <a:p>
            <a:pPr marL="0" indent="0">
              <a:buNone/>
            </a:pPr>
            <a:r>
              <a:rPr lang="zh-CN" altLang="en-US" sz="2000"/>
              <a:t>下图描述了指令PACK D0,D1,#literal的行为：</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如上图所示，PACK指令取出寄存器D0（值为3432</a:t>
            </a:r>
            <a:r>
              <a:rPr lang="zh-CN" altLang="en-US" sz="2000" baseline="-25000"/>
              <a:t>16</a:t>
            </a:r>
            <a:r>
              <a:rPr lang="zh-CN" altLang="en-US" sz="2000"/>
              <a:t>）的4个4位的值，并将其转换为两个4位</a:t>
            </a:r>
            <a:endParaRPr lang="zh-CN" altLang="en-US" sz="2000"/>
          </a:p>
          <a:p>
            <a:pPr marL="0" indent="0">
              <a:buNone/>
            </a:pPr>
            <a:r>
              <a:rPr lang="zh-CN" altLang="en-US" sz="2000"/>
              <a:t>的值（42</a:t>
            </a:r>
            <a:r>
              <a:rPr lang="zh-CN" altLang="en-US" sz="2000" baseline="-25000"/>
              <a:t>16</a:t>
            </a:r>
            <a:r>
              <a:rPr lang="zh-CN" altLang="en-US" sz="2000"/>
              <a:t>）。这条指令的目的是使非压缩ASCII码与压缩BCD数之间的转换更加方便。</a:t>
            </a:r>
            <a:endParaRPr lang="zh-CN" altLang="en-US" sz="2000"/>
          </a:p>
        </p:txBody>
      </p:sp>
      <p:pic>
        <p:nvPicPr>
          <p:cNvPr id="253" name="图片 253"/>
          <p:cNvPicPr>
            <a:picLocks noChangeAspect="1"/>
          </p:cNvPicPr>
          <p:nvPr/>
        </p:nvPicPr>
        <p:blipFill>
          <a:blip r:embed="rId1"/>
          <a:stretch>
            <a:fillRect/>
          </a:stretch>
        </p:blipFill>
        <p:spPr>
          <a:xfrm>
            <a:off x="2332355" y="1731010"/>
            <a:ext cx="6224905" cy="3841115"/>
          </a:xfrm>
          <a:prstGeom prst="rect">
            <a:avLst/>
          </a:prstGeom>
        </p:spPr>
      </p:pic>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4.4.3压缩和解压缩指令</a:t>
            </a:r>
            <a:endParaRPr>
              <a:sym typeface="+mn-ea"/>
            </a:endParaRPr>
          </a:p>
        </p:txBody>
      </p:sp>
      <p:sp>
        <p:nvSpPr>
          <p:cNvPr id="3" name="内容占位符 2"/>
          <p:cNvSpPr/>
          <p:nvPr>
            <p:ph idx="1"/>
          </p:nvPr>
        </p:nvSpPr>
        <p:spPr>
          <a:xfrm>
            <a:off x="838200" y="1307465"/>
            <a:ext cx="10515600" cy="5399405"/>
          </a:xfrm>
        </p:spPr>
        <p:txBody>
          <a:bodyPr>
            <a:normAutofit fontScale="90000" lnSpcReduction="20000"/>
          </a:bodyPr>
          <a:p>
            <a:pPr marL="0" indent="0">
              <a:buNone/>
            </a:pPr>
            <a:r>
              <a:rPr lang="zh-CN" altLang="en-US" sz="2000"/>
              <a:t>下图描述了PACK指令的</a:t>
            </a:r>
            <a:r>
              <a:rPr lang="zh-CN" altLang="en-US" sz="2000">
                <a:solidFill>
                  <a:srgbClr val="FF0000"/>
                </a:solidFill>
              </a:rPr>
              <a:t>逆操作</a:t>
            </a:r>
            <a:r>
              <a:rPr lang="zh-CN" altLang="en-US" sz="2000"/>
              <a:t>——UNPK：</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取出一个字最低字节中的两个十六进制数并将它们转换为两个8位的值。这两个十六进制数被</a:t>
            </a:r>
            <a:endParaRPr lang="zh-CN" altLang="en-US" sz="2000"/>
          </a:p>
          <a:p>
            <a:pPr marL="0" indent="0">
              <a:buNone/>
            </a:pPr>
            <a:r>
              <a:rPr lang="zh-CN" altLang="en-US" sz="2000"/>
              <a:t>送入两个连续的字节，并与一个常数相加。要将BCD数转换为ASCII字符代码，需要执行指令</a:t>
            </a:r>
            <a:endParaRPr lang="zh-CN" altLang="en-US" sz="2000"/>
          </a:p>
          <a:p>
            <a:pPr marL="0" indent="0">
              <a:buNone/>
            </a:pPr>
            <a:r>
              <a:rPr lang="zh-CN" altLang="en-US" sz="2000"/>
              <a:t>UNPK D0,D1,#$3030，因为加上</a:t>
            </a:r>
            <a:r>
              <a:rPr lang="zh-CN" altLang="en-US" sz="2000">
                <a:solidFill>
                  <a:srgbClr val="FF0000"/>
                </a:solidFill>
              </a:rPr>
              <a:t>30</a:t>
            </a:r>
            <a:r>
              <a:rPr lang="zh-CN" altLang="en-US" sz="2000" baseline="-25000">
                <a:solidFill>
                  <a:srgbClr val="FF0000"/>
                </a:solidFill>
              </a:rPr>
              <a:t>16</a:t>
            </a:r>
            <a:r>
              <a:rPr lang="zh-CN" altLang="en-US" sz="2000"/>
              <a:t>就可以将BCD数转换为对应的ASCII码。</a:t>
            </a:r>
            <a:endParaRPr lang="zh-CN" altLang="en-US" sz="2000"/>
          </a:p>
        </p:txBody>
      </p:sp>
      <p:pic>
        <p:nvPicPr>
          <p:cNvPr id="254" name="图片 254"/>
          <p:cNvPicPr>
            <a:picLocks noChangeAspect="1"/>
          </p:cNvPicPr>
          <p:nvPr/>
        </p:nvPicPr>
        <p:blipFill>
          <a:blip r:embed="rId1"/>
          <a:stretch>
            <a:fillRect/>
          </a:stretch>
        </p:blipFill>
        <p:spPr>
          <a:xfrm>
            <a:off x="2439670" y="1584325"/>
            <a:ext cx="5988050" cy="3790315"/>
          </a:xfrm>
          <a:prstGeom prst="rect">
            <a:avLst/>
          </a:prstGeom>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4.4.4边界测试</a:t>
            </a:r>
            <a:endParaRPr>
              <a:sym typeface="+mn-ea"/>
            </a:endParaRPr>
          </a:p>
        </p:txBody>
      </p:sp>
      <p:sp>
        <p:nvSpPr>
          <p:cNvPr id="3" name="内容占位符 2"/>
          <p:cNvSpPr/>
          <p:nvPr>
            <p:ph idx="1"/>
          </p:nvPr>
        </p:nvSpPr>
        <p:spPr>
          <a:xfrm>
            <a:off x="838200" y="1426845"/>
            <a:ext cx="10515600" cy="5280025"/>
          </a:xfrm>
        </p:spPr>
        <p:txBody>
          <a:bodyPr>
            <a:normAutofit/>
          </a:bodyPr>
          <a:p>
            <a:pPr marL="0" indent="0">
              <a:buNone/>
            </a:pPr>
            <a:r>
              <a:rPr lang="zh-CN" altLang="en-US" sz="2000"/>
              <a:t>为了确定地址是否在范围内，要使用两个测试和两个条件分支操作来比较数组下标与它的</a:t>
            </a:r>
            <a:r>
              <a:rPr lang="zh-CN" altLang="en-US" sz="2000">
                <a:solidFill>
                  <a:srgbClr val="FF0000"/>
                </a:solidFill>
              </a:rPr>
              <a:t>地</a:t>
            </a:r>
            <a:endParaRPr lang="zh-CN" altLang="en-US" sz="2000">
              <a:solidFill>
                <a:srgbClr val="FF0000"/>
              </a:solidFill>
            </a:endParaRPr>
          </a:p>
          <a:p>
            <a:pPr marL="0" indent="0">
              <a:buNone/>
            </a:pPr>
            <a:r>
              <a:rPr lang="zh-CN" altLang="en-US" sz="2000">
                <a:solidFill>
                  <a:srgbClr val="FF0000"/>
                </a:solidFill>
              </a:rPr>
              <a:t>址上限</a:t>
            </a:r>
            <a:r>
              <a:rPr lang="zh-CN" altLang="en-US" sz="2000"/>
              <a:t>和</a:t>
            </a:r>
            <a:r>
              <a:rPr lang="zh-CN" altLang="en-US" sz="2000">
                <a:solidFill>
                  <a:srgbClr val="FF0000"/>
                </a:solidFill>
              </a:rPr>
              <a:t>下限</a:t>
            </a:r>
            <a:r>
              <a:rPr lang="zh-CN" altLang="en-US" sz="2000"/>
              <a:t>。用一条68020的</a:t>
            </a:r>
            <a:r>
              <a:rPr lang="zh-CN" altLang="en-US" sz="2000">
                <a:solidFill>
                  <a:srgbClr val="FF0000"/>
                </a:solidFill>
              </a:rPr>
              <a:t>CHK2指令</a:t>
            </a:r>
            <a:r>
              <a:rPr lang="zh-CN" altLang="en-US" sz="2000"/>
              <a:t>就可以完成同样的功能，如：</a:t>
            </a:r>
            <a:endParaRPr lang="zh-CN" altLang="en-US" sz="2000"/>
          </a:p>
          <a:p>
            <a:pPr marL="0" indent="0">
              <a:buNone/>
            </a:pPr>
            <a:r>
              <a:rPr lang="zh-CN" altLang="en-US" sz="2000"/>
              <a:t>		LEA	Array,A0	</a:t>
            </a:r>
            <a:r>
              <a:rPr lang="en-US" altLang="zh-CN" sz="2000"/>
              <a:t>	</a:t>
            </a:r>
            <a:r>
              <a:rPr lang="zh-CN" altLang="en-US" sz="2000"/>
              <a:t>; 地址寄存器A0为数组的基地址</a:t>
            </a:r>
            <a:endParaRPr lang="zh-CN" altLang="en-US" sz="2000"/>
          </a:p>
          <a:p>
            <a:pPr marL="0" indent="0">
              <a:buNone/>
            </a:pPr>
            <a:r>
              <a:rPr lang="zh-CN" altLang="en-US" sz="2000"/>
              <a:t>		ADDA	D0,A0	</a:t>
            </a:r>
            <a:r>
              <a:rPr lang="en-US" altLang="zh-CN" sz="2000"/>
              <a:t>	</a:t>
            </a:r>
            <a:r>
              <a:rPr lang="zh-CN" altLang="en-US" sz="2000"/>
              <a:t>; 将D0中的元素索引与基地址相加</a:t>
            </a:r>
            <a:endParaRPr lang="zh-CN" altLang="en-US" sz="2000"/>
          </a:p>
          <a:p>
            <a:pPr marL="0" indent="0">
              <a:buNone/>
            </a:pPr>
            <a:r>
              <a:rPr lang="en-US" altLang="zh-CN" sz="2000"/>
              <a:t>					</a:t>
            </a:r>
            <a:r>
              <a:rPr lang="zh-CN" altLang="en-US" sz="2000"/>
              <a:t>；</a:t>
            </a:r>
            <a:r>
              <a:rPr lang="zh-CN" altLang="en-US" sz="2000"/>
              <a:t>现在A0指向要访问的元素</a:t>
            </a:r>
            <a:endParaRPr lang="zh-CN" altLang="en-US" sz="2000"/>
          </a:p>
          <a:p>
            <a:pPr marL="0" indent="0">
              <a:buNone/>
            </a:pPr>
            <a:r>
              <a:rPr lang="zh-CN" altLang="en-US" sz="2000"/>
              <a:t>		CHK2.L	Bounds,A0	; 读指针A0进行边界检查</a:t>
            </a:r>
            <a:endParaRPr lang="zh-CN" altLang="en-US" sz="2000"/>
          </a:p>
          <a:p>
            <a:pPr marL="0" indent="0">
              <a:buNone/>
            </a:pPr>
            <a:r>
              <a:rPr lang="zh-CN" altLang="en-US" sz="2000"/>
              <a:t>		MOVE	(A0),D1	</a:t>
            </a:r>
            <a:r>
              <a:rPr lang="en-US" altLang="zh-CN" sz="2000"/>
              <a:t>	</a:t>
            </a:r>
            <a:r>
              <a:rPr lang="zh-CN" altLang="en-US" sz="2000"/>
              <a:t>; 读出要访问的数据</a:t>
            </a:r>
            <a:endParaRPr lang="zh-CN" altLang="en-US" sz="2000"/>
          </a:p>
          <a:p>
            <a:pPr marL="0" indent="0">
              <a:buNone/>
            </a:pPr>
            <a:r>
              <a:rPr lang="en-US" altLang="zh-CN" sz="2000"/>
              <a:t>	</a:t>
            </a:r>
            <a:r>
              <a:rPr lang="zh-CN" altLang="en-US" sz="2000"/>
              <a:t>Bounds	DC.L	Lower	</a:t>
            </a:r>
            <a:r>
              <a:rPr lang="en-US" altLang="zh-CN" sz="2000"/>
              <a:t>	</a:t>
            </a:r>
            <a:r>
              <a:rPr lang="zh-CN" altLang="en-US" sz="2000"/>
              <a:t>; 保存存储地址下限</a:t>
            </a:r>
            <a:endParaRPr lang="zh-CN" altLang="en-US" sz="2000"/>
          </a:p>
          <a:p>
            <a:pPr marL="0" indent="0">
              <a:buNone/>
            </a:pPr>
            <a:r>
              <a:rPr lang="zh-CN" altLang="en-US" sz="2000"/>
              <a:t>		DC.L	Upper	</a:t>
            </a:r>
            <a:r>
              <a:rPr lang="en-US" altLang="zh-CN" sz="2000"/>
              <a:t>	</a:t>
            </a:r>
            <a:r>
              <a:rPr lang="zh-CN" altLang="en-US" sz="2000"/>
              <a:t>; 接着是地址上限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4.4.4边界测试</a:t>
            </a:r>
            <a:endParaRPr>
              <a:sym typeface="+mn-ea"/>
            </a:endParaRPr>
          </a:p>
        </p:txBody>
      </p:sp>
      <p:sp>
        <p:nvSpPr>
          <p:cNvPr id="3" name="内容占位符 2"/>
          <p:cNvSpPr/>
          <p:nvPr>
            <p:ph idx="1"/>
          </p:nvPr>
        </p:nvSpPr>
        <p:spPr>
          <a:xfrm>
            <a:off x="838200" y="1426845"/>
            <a:ext cx="10515600" cy="5280025"/>
          </a:xfrm>
        </p:spPr>
        <p:txBody>
          <a:bodyPr>
            <a:normAutofit/>
          </a:bodyPr>
          <a:p>
            <a:pPr marL="0" indent="0">
              <a:buNone/>
            </a:pPr>
            <a:r>
              <a:rPr lang="zh-CN" altLang="en-US" sz="2000"/>
              <a:t>仅需一条指令即可完成上限和下限检测。指令CHK2.L Bounds,A0先将A0的值与存储单元</a:t>
            </a:r>
            <a:endParaRPr lang="zh-CN" altLang="en-US" sz="2000"/>
          </a:p>
          <a:p>
            <a:pPr marL="0" indent="0">
              <a:buNone/>
            </a:pPr>
            <a:r>
              <a:rPr lang="zh-CN" altLang="en-US" sz="2000"/>
              <a:t>Bounds中的</a:t>
            </a:r>
            <a:r>
              <a:rPr lang="zh-CN" altLang="en-US" sz="2000">
                <a:solidFill>
                  <a:srgbClr val="FF0000"/>
                </a:solidFill>
              </a:rPr>
              <a:t>地址下限</a:t>
            </a:r>
            <a:r>
              <a:rPr lang="zh-CN" altLang="en-US" sz="2000"/>
              <a:t>比较，再将A0中的值与存储单元</a:t>
            </a:r>
            <a:r>
              <a:rPr lang="zh-CN" altLang="en-US" sz="2000">
                <a:solidFill>
                  <a:srgbClr val="FF0000"/>
                </a:solidFill>
              </a:rPr>
              <a:t>Bounds+4</a:t>
            </a:r>
            <a:r>
              <a:rPr lang="zh-CN" altLang="en-US" sz="2000"/>
              <a:t>中的</a:t>
            </a:r>
            <a:r>
              <a:rPr lang="zh-CN" altLang="en-US" sz="2000">
                <a:solidFill>
                  <a:srgbClr val="FF0000"/>
                </a:solidFill>
              </a:rPr>
              <a:t>地址上限</a:t>
            </a:r>
            <a:r>
              <a:rPr lang="zh-CN" altLang="en-US" sz="2000"/>
              <a:t>比较。地址边界</a:t>
            </a:r>
            <a:endParaRPr lang="zh-CN" altLang="en-US" sz="2000"/>
          </a:p>
          <a:p>
            <a:pPr marL="0" indent="0">
              <a:buNone/>
            </a:pPr>
            <a:r>
              <a:rPr lang="zh-CN" altLang="en-US" sz="2000"/>
              <a:t>都是32位4字节的值。如果A0中的值</a:t>
            </a:r>
            <a:r>
              <a:rPr lang="zh-CN" altLang="en-US" sz="2000">
                <a:solidFill>
                  <a:srgbClr val="FF0000"/>
                </a:solidFill>
              </a:rPr>
              <a:t>在范围内</a:t>
            </a:r>
            <a:r>
              <a:rPr lang="zh-CN" altLang="en-US" sz="2000"/>
              <a:t>，则什么也不做，如果在</a:t>
            </a:r>
            <a:r>
              <a:rPr lang="zh-CN" altLang="en-US" sz="2000">
                <a:solidFill>
                  <a:srgbClr val="FF0000"/>
                </a:solidFill>
              </a:rPr>
              <a:t>边界访问外</a:t>
            </a:r>
            <a:r>
              <a:rPr lang="zh-CN" altLang="en-US" sz="2000"/>
              <a:t>，则</a:t>
            </a:r>
            <a:r>
              <a:rPr lang="zh-CN" altLang="en-US" sz="2000">
                <a:solidFill>
                  <a:srgbClr val="FF0000"/>
                </a:solidFill>
              </a:rPr>
              <a:t>产生异</a:t>
            </a:r>
            <a:endParaRPr lang="zh-CN" altLang="en-US" sz="2000">
              <a:solidFill>
                <a:srgbClr val="FF0000"/>
              </a:solidFill>
            </a:endParaRPr>
          </a:p>
          <a:p>
            <a:pPr marL="0" indent="0">
              <a:buNone/>
            </a:pPr>
            <a:r>
              <a:rPr lang="zh-CN" altLang="en-US" sz="2000">
                <a:solidFill>
                  <a:srgbClr val="FF0000"/>
                </a:solidFill>
              </a:rPr>
              <a:t>常</a:t>
            </a:r>
            <a:r>
              <a:rPr lang="zh-CN" altLang="en-US" sz="2000"/>
              <a:t>，并且操作系统必须进行恢复处理。</a:t>
            </a:r>
            <a:r>
              <a:rPr lang="zh-CN" altLang="en-US" sz="2000">
                <a:solidFill>
                  <a:srgbClr val="FF0000"/>
                </a:solidFill>
              </a:rPr>
              <a:t>68020</a:t>
            </a:r>
            <a:r>
              <a:rPr lang="zh-CN" altLang="en-US" sz="2000"/>
              <a:t>提供了一条与CHK2相同的CMP2指令，但它会将</a:t>
            </a:r>
            <a:endParaRPr lang="zh-CN" altLang="en-US" sz="2000"/>
          </a:p>
          <a:p>
            <a:pPr marL="0" indent="0">
              <a:buNone/>
            </a:pPr>
            <a:r>
              <a:rPr lang="zh-CN" altLang="en-US" sz="2000"/>
              <a:t>进借位标志置1，以指出地址越界错误。</a:t>
            </a:r>
            <a:endParaRPr lang="zh-CN" altLang="en-US" sz="2000"/>
          </a:p>
          <a:p>
            <a:pPr marL="0" indent="0">
              <a:buNone/>
            </a:pPr>
            <a:endParaRPr lang="zh-CN" altLang="en-US" sz="2000"/>
          </a:p>
          <a:p>
            <a:pPr marL="0" indent="0">
              <a:buNone/>
            </a:pPr>
            <a:r>
              <a:rPr lang="zh-CN" altLang="en-US" sz="2000"/>
              <a:t>CMP2和CHK2指令能检测地址和数据寄存器的值，并对8位、16位或32位地址边界进行处理。</a:t>
            </a:r>
            <a:endParaRPr lang="zh-CN" altLang="en-US" sz="2000"/>
          </a:p>
          <a:p>
            <a:pPr marL="0" indent="0">
              <a:buNone/>
            </a:pPr>
            <a:r>
              <a:rPr lang="zh-CN" altLang="en-US" sz="2000"/>
              <a:t>而且它们能检测有符号和无符号的地址边界。</a:t>
            </a:r>
            <a:endParaRPr lang="zh-CN" altLang="en-US" sz="2000"/>
          </a:p>
          <a:p>
            <a:pPr marL="0" indent="0">
              <a:buNone/>
            </a:pPr>
            <a:endParaRPr lang="zh-CN" altLang="en-US" sz="2000"/>
          </a:p>
          <a:p>
            <a:pPr marL="0" indent="0">
              <a:buNone/>
            </a:pPr>
            <a:r>
              <a:rPr lang="zh-CN" altLang="en-US" sz="2000"/>
              <a:t>处理器会</a:t>
            </a:r>
            <a:r>
              <a:rPr lang="zh-CN" altLang="en-US" sz="2000">
                <a:solidFill>
                  <a:srgbClr val="FF0000"/>
                </a:solidFill>
              </a:rPr>
              <a:t>自动确定</a:t>
            </a:r>
            <a:r>
              <a:rPr lang="zh-CN" altLang="en-US" sz="2000"/>
              <a:t>地址边界是有符号还是无符号的。如，地址对$20,$30或$A0,$AF会被解释</a:t>
            </a:r>
            <a:endParaRPr lang="zh-CN" altLang="en-US" sz="2000"/>
          </a:p>
          <a:p>
            <a:pPr marL="0" indent="0">
              <a:buNone/>
            </a:pPr>
            <a:r>
              <a:rPr lang="zh-CN" altLang="en-US" sz="2000"/>
              <a:t>为无符号的，而地址对$80,$20或$B2,$C4会被认为是有符号的。</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4.4.4边界测试</a:t>
            </a:r>
            <a:endParaRPr>
              <a:sym typeface="+mn-ea"/>
            </a:endParaRPr>
          </a:p>
        </p:txBody>
      </p:sp>
      <p:sp>
        <p:nvSpPr>
          <p:cNvPr id="3" name="内容占位符 2"/>
          <p:cNvSpPr/>
          <p:nvPr>
            <p:ph idx="1"/>
          </p:nvPr>
        </p:nvSpPr>
        <p:spPr>
          <a:xfrm>
            <a:off x="838200" y="1426845"/>
            <a:ext cx="10515600" cy="5280025"/>
          </a:xfrm>
        </p:spPr>
        <p:txBody>
          <a:bodyPr>
            <a:normAutofit/>
          </a:bodyPr>
          <a:p>
            <a:pPr marL="0" indent="0">
              <a:buNone/>
            </a:pPr>
            <a:r>
              <a:rPr lang="zh-CN" altLang="en-US" sz="2000"/>
              <a:t>下图描述了</a:t>
            </a:r>
            <a:r>
              <a:rPr lang="zh-CN" altLang="en-US" sz="2000">
                <a:solidFill>
                  <a:srgbClr val="FF0000"/>
                </a:solidFill>
              </a:rPr>
              <a:t>指令CHK2</a:t>
            </a:r>
            <a:r>
              <a:rPr lang="zh-CN" altLang="en-US" sz="2000"/>
              <a:t>中指定的</a:t>
            </a:r>
            <a:endParaRPr lang="zh-CN" altLang="en-US" sz="2000"/>
          </a:p>
          <a:p>
            <a:pPr marL="0" indent="0">
              <a:buNone/>
            </a:pPr>
            <a:r>
              <a:rPr lang="zh-CN" altLang="en-US" sz="2000"/>
              <a:t>地址边界与有效范围之间的关</a:t>
            </a:r>
            <a:endParaRPr lang="zh-CN" altLang="en-US" sz="2000"/>
          </a:p>
          <a:p>
            <a:pPr marL="0" indent="0">
              <a:buNone/>
            </a:pPr>
            <a:r>
              <a:rPr lang="zh-CN" altLang="en-US" sz="2000"/>
              <a:t>系。将寄存器A6与一对地址边</a:t>
            </a:r>
            <a:endParaRPr lang="zh-CN" altLang="en-US" sz="2000"/>
          </a:p>
          <a:p>
            <a:pPr marL="0" indent="0">
              <a:buNone/>
            </a:pPr>
            <a:r>
              <a:rPr lang="zh-CN" altLang="en-US" sz="2000"/>
              <a:t>界进行比较：</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5" name="图片 255"/>
          <p:cNvPicPr>
            <a:picLocks noChangeAspect="1"/>
          </p:cNvPicPr>
          <p:nvPr/>
        </p:nvPicPr>
        <p:blipFill>
          <a:blip r:embed="rId1"/>
          <a:stretch>
            <a:fillRect/>
          </a:stretch>
        </p:blipFill>
        <p:spPr>
          <a:xfrm>
            <a:off x="4372610" y="598805"/>
            <a:ext cx="6000750" cy="6108065"/>
          </a:xfrm>
          <a:prstGeom prst="rect">
            <a:avLst/>
          </a:prstGeom>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4.4.4边界测试</a:t>
            </a:r>
            <a:endParaRPr>
              <a:sym typeface="+mn-ea"/>
            </a:endParaRPr>
          </a:p>
        </p:txBody>
      </p:sp>
      <p:sp>
        <p:nvSpPr>
          <p:cNvPr id="3" name="内容占位符 2"/>
          <p:cNvSpPr/>
          <p:nvPr>
            <p:ph idx="1"/>
          </p:nvPr>
        </p:nvSpPr>
        <p:spPr>
          <a:xfrm>
            <a:off x="838200" y="1426845"/>
            <a:ext cx="10515600" cy="5280025"/>
          </a:xfrm>
        </p:spPr>
        <p:txBody>
          <a:bodyPr>
            <a:normAutofit/>
          </a:bodyPr>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19" name="图片 219"/>
          <p:cNvPicPr>
            <a:picLocks noChangeAspect="1"/>
          </p:cNvPicPr>
          <p:nvPr/>
        </p:nvPicPr>
        <p:blipFill>
          <a:blip r:embed="rId1"/>
          <a:stretch>
            <a:fillRect/>
          </a:stretch>
        </p:blipFill>
        <p:spPr>
          <a:xfrm>
            <a:off x="1007110" y="1573530"/>
            <a:ext cx="10178415" cy="3893820"/>
          </a:xfrm>
          <a:prstGeom prst="rect">
            <a:avLst/>
          </a:prstGeom>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lnSpcReduction="20000"/>
          </a:bodyPr>
          <a:p>
            <a:pPr marL="0" indent="0">
              <a:buNone/>
            </a:pPr>
            <a:r>
              <a:rPr lang="zh-CN" altLang="en-US" sz="2000">
                <a:solidFill>
                  <a:srgbClr val="FF0000"/>
                </a:solidFill>
              </a:rPr>
              <a:t>位字段</a:t>
            </a:r>
            <a:r>
              <a:rPr lang="zh-CN" altLang="en-US" sz="2000"/>
              <a:t>是一个</a:t>
            </a:r>
            <a:r>
              <a:rPr lang="zh-CN" altLang="en-US" sz="2000">
                <a:solidFill>
                  <a:srgbClr val="FF0000"/>
                </a:solidFill>
              </a:rPr>
              <a:t>任意长度</a:t>
            </a:r>
            <a:r>
              <a:rPr lang="zh-CN" altLang="en-US" sz="2000"/>
              <a:t>的位串，尽管真正的位字段的最大长度被限制为处理器寄存器的宽度。</a:t>
            </a:r>
            <a:endParaRPr lang="zh-CN" altLang="en-US" sz="2000"/>
          </a:p>
          <a:p>
            <a:pPr marL="0" indent="0">
              <a:buNone/>
            </a:pPr>
            <a:r>
              <a:rPr lang="zh-CN" altLang="en-US" sz="2000"/>
              <a:t>可以用位字段来表示那些长度不像字符、整数、浮点数那样正好是8位、16位、32位或64位的</a:t>
            </a:r>
            <a:endParaRPr lang="zh-CN" altLang="en-US" sz="2000"/>
          </a:p>
          <a:p>
            <a:pPr marL="0" indent="0">
              <a:buNone/>
            </a:pPr>
            <a:r>
              <a:rPr lang="zh-CN" altLang="en-US" sz="2000"/>
              <a:t>信息。如，一个19位的位字段可以表示一个包含3个长度分别为3位、7位和9位的独立字段的</a:t>
            </a:r>
            <a:endParaRPr lang="zh-CN" altLang="en-US" sz="2000"/>
          </a:p>
          <a:p>
            <a:pPr marL="0" indent="0">
              <a:buNone/>
            </a:pPr>
            <a:r>
              <a:rPr lang="zh-CN" altLang="en-US" sz="2000"/>
              <a:t>压缩数值。也可以表示图像中的一行像素。或者表示产品目录中扇区的状态。位字段如何使</a:t>
            </a:r>
            <a:endParaRPr lang="zh-CN" altLang="en-US" sz="2000"/>
          </a:p>
          <a:p>
            <a:pPr marL="0" indent="0">
              <a:buNone/>
            </a:pPr>
            <a:r>
              <a:rPr lang="zh-CN" altLang="en-US" sz="2000"/>
              <a:t>用没有限制。</a:t>
            </a:r>
            <a:endParaRPr lang="zh-CN" altLang="en-US" sz="2000"/>
          </a:p>
          <a:p>
            <a:pPr marL="0" indent="0">
              <a:buNone/>
            </a:pPr>
            <a:endParaRPr lang="zh-CN" altLang="en-US" sz="2000"/>
          </a:p>
          <a:p>
            <a:pPr marL="0" indent="0">
              <a:buNone/>
            </a:pPr>
            <a:r>
              <a:rPr lang="zh-CN" altLang="en-US" sz="2000"/>
              <a:t>位字段的应用并不广泛，因为位字段的操作会增加底层硬件的复杂度。存储器按字节编址并</a:t>
            </a:r>
            <a:endParaRPr lang="zh-CN" altLang="en-US" sz="2000"/>
          </a:p>
          <a:p>
            <a:pPr marL="0" indent="0">
              <a:buNone/>
            </a:pPr>
            <a:r>
              <a:rPr lang="zh-CN" altLang="en-US" sz="2000"/>
              <a:t>使用8位、16位、32位或64位总线，对一个位字段的访问会涉及几个字，可能需要多个连续的</a:t>
            </a:r>
            <a:endParaRPr lang="zh-CN" altLang="en-US" sz="2000"/>
          </a:p>
          <a:p>
            <a:pPr marL="0" indent="0">
              <a:buNone/>
            </a:pPr>
            <a:r>
              <a:rPr lang="zh-CN" altLang="en-US" sz="2000"/>
              <a:t>访存，会降低性能。</a:t>
            </a:r>
            <a:endParaRPr lang="zh-CN" altLang="en-US" sz="2000"/>
          </a:p>
          <a:p>
            <a:pPr marL="0" indent="0">
              <a:buNone/>
            </a:pPr>
            <a:endParaRPr lang="zh-CN" altLang="en-US" sz="2000"/>
          </a:p>
          <a:p>
            <a:pPr marL="0" indent="0">
              <a:buNone/>
            </a:pPr>
            <a:r>
              <a:rPr lang="zh-CN" altLang="en-US" sz="2000"/>
              <a:t>位字段仅仅是一个由连续位组成的串，一个位字段可以由</a:t>
            </a:r>
            <a:r>
              <a:rPr lang="zh-CN" altLang="en-US" sz="2000">
                <a:solidFill>
                  <a:srgbClr val="FF0000"/>
                </a:solidFill>
              </a:rPr>
              <a:t>两个参数</a:t>
            </a:r>
            <a:r>
              <a:rPr lang="zh-CN" altLang="en-US" sz="2000"/>
              <a:t>来定义：它的</a:t>
            </a:r>
            <a:r>
              <a:rPr lang="zh-CN" altLang="en-US" sz="2000">
                <a:solidFill>
                  <a:srgbClr val="FF0000"/>
                </a:solidFill>
              </a:rPr>
              <a:t>宽度或长度</a:t>
            </a:r>
            <a:endParaRPr lang="zh-CN" altLang="en-US" sz="2000">
              <a:solidFill>
                <a:srgbClr val="FF0000"/>
              </a:solidFill>
            </a:endParaRPr>
          </a:p>
          <a:p>
            <a:pPr marL="0" indent="0">
              <a:buNone/>
            </a:pPr>
            <a:r>
              <a:rPr lang="zh-CN" altLang="en-US" sz="2000">
                <a:solidFill>
                  <a:srgbClr val="FF0000"/>
                </a:solidFill>
              </a:rPr>
              <a:t>w</a:t>
            </a:r>
            <a:r>
              <a:rPr lang="zh-CN" altLang="en-US" sz="2000"/>
              <a:t>，它在存储器中的位置q（q的值要用位数来表示）。如，将一个56位的位串x定义为距离存</a:t>
            </a:r>
            <a:endParaRPr lang="zh-CN" altLang="en-US" sz="2000"/>
          </a:p>
          <a:p>
            <a:pPr marL="0" indent="0">
              <a:buNone/>
            </a:pPr>
            <a:r>
              <a:rPr lang="zh-CN" altLang="en-US" sz="2000"/>
              <a:t>储器第1位92345位，从92346到92401位。另一种指定位字段的方法将位与字节结合在一起：</a:t>
            </a:r>
            <a:endParaRPr lang="zh-CN" altLang="en-US" sz="2000"/>
          </a:p>
          <a:p>
            <a:pPr marL="0" indent="0">
              <a:buNone/>
            </a:pPr>
            <a:r>
              <a:rPr lang="zh-CN" altLang="en-US" sz="2000"/>
              <a:t>用</a:t>
            </a:r>
            <a:r>
              <a:rPr lang="zh-CN" altLang="en-US" sz="2000">
                <a:solidFill>
                  <a:srgbClr val="FF0000"/>
                </a:solidFill>
              </a:rPr>
              <a:t>字节地址指定存储位置</a:t>
            </a:r>
            <a:r>
              <a:rPr lang="zh-CN" altLang="en-US" sz="2000"/>
              <a:t>，用相对于该位置的偏移量指明位字段相对于指定字节的位置。</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sym typeface="+mn-ea"/>
              </a:rPr>
              <a:t>RTL符号</a:t>
            </a:r>
            <a:endParaRPr>
              <a:sym typeface="+mn-ea"/>
            </a:endParaRPr>
          </a:p>
        </p:txBody>
      </p:sp>
      <p:sp>
        <p:nvSpPr>
          <p:cNvPr id="3" name="内容占位符 2"/>
          <p:cNvSpPr/>
          <p:nvPr>
            <p:ph idx="1"/>
          </p:nvPr>
        </p:nvSpPr>
        <p:spPr>
          <a:xfrm>
            <a:off x="838200" y="1586865"/>
            <a:ext cx="10515600" cy="4590415"/>
          </a:xfrm>
        </p:spPr>
        <p:txBody>
          <a:bodyPr>
            <a:normAutofit fontScale="70000"/>
          </a:bodyPr>
          <a:p>
            <a:r>
              <a:rPr lang="zh-CN" altLang="en-US"/>
              <a:t>区分存储单元的地址和它的内容非常重要。</a:t>
            </a:r>
            <a:endParaRPr lang="zh-CN" altLang="en-US"/>
          </a:p>
          <a:p>
            <a:r>
              <a:rPr lang="zh-CN" altLang="en-US"/>
              <a:t>在RTL语言中，用方括号[ ]表示存储单元的内容，如</a:t>
            </a:r>
            <a:endParaRPr lang="zh-CN" altLang="en-US"/>
          </a:p>
          <a:p>
            <a:pPr marL="0" indent="0">
              <a:buNone/>
            </a:pPr>
            <a:r>
              <a:rPr lang="zh-CN" altLang="en-US"/>
              <a:t>	[15] = Max_Run</a:t>
            </a:r>
            <a:endParaRPr lang="zh-CN" altLang="en-US"/>
          </a:p>
          <a:p>
            <a:pPr marL="0" indent="0">
              <a:buNone/>
            </a:pPr>
            <a:r>
              <a:rPr lang="en-US" altLang="zh-CN"/>
              <a:t>	</a:t>
            </a:r>
            <a:r>
              <a:rPr lang="zh-CN" altLang="en-US"/>
              <a:t>含义是：地址为15的存储单元保存了变量Max_Run的值</a:t>
            </a:r>
            <a:endParaRPr lang="zh-CN" altLang="en-US"/>
          </a:p>
          <a:p>
            <a:pPr marL="0" indent="0">
              <a:buNone/>
            </a:pPr>
            <a:r>
              <a:rPr lang="en-US" altLang="zh-CN"/>
              <a:t>	</a:t>
            </a:r>
            <a:r>
              <a:rPr lang="zh-CN" altLang="en-US"/>
              <a:t>左箭头符号表示数据传送操作，如</a:t>
            </a:r>
            <a:endParaRPr lang="zh-CN" altLang="en-US"/>
          </a:p>
          <a:p>
            <a:pPr marL="0" indent="0">
              <a:buNone/>
            </a:pPr>
            <a:r>
              <a:rPr lang="zh-CN" altLang="en-US"/>
              <a:t>	</a:t>
            </a:r>
            <a:r>
              <a:rPr lang="en-US" altLang="zh-CN"/>
              <a:t>	</a:t>
            </a:r>
            <a:r>
              <a:rPr lang="zh-CN" altLang="en-US"/>
              <a:t>[15]</a:t>
            </a:r>
            <a:r>
              <a:rPr lang="en-US" altLang="zh-CN"/>
              <a:t>&lt;--</a:t>
            </a:r>
            <a:r>
              <a:rPr lang="zh-CN" altLang="en-US"/>
              <a:t>[15] + 1</a:t>
            </a:r>
            <a:endParaRPr lang="zh-CN" altLang="en-US"/>
          </a:p>
          <a:p>
            <a:pPr marL="0" indent="0">
              <a:buNone/>
            </a:pPr>
            <a:r>
              <a:rPr lang="en-US" altLang="zh-CN"/>
              <a:t>	</a:t>
            </a:r>
            <a:r>
              <a:rPr lang="zh-CN" altLang="en-US"/>
              <a:t>含义是：将地址为15的存储单元的值加1，并将结果写回地址为15的存储单元</a:t>
            </a:r>
            <a:endParaRPr lang="zh-CN" altLang="en-US"/>
          </a:p>
          <a:p>
            <a:r>
              <a:rPr lang="zh-CN" altLang="en-US"/>
              <a:t>考虑下面3个RTL表达式：</a:t>
            </a:r>
            <a:endParaRPr lang="zh-CN" altLang="en-US"/>
          </a:p>
          <a:p>
            <a:pPr marL="0" indent="0">
              <a:buNone/>
            </a:pPr>
            <a:r>
              <a:rPr lang="zh-CN" altLang="en-US"/>
              <a:t>[20] = 5</a:t>
            </a:r>
            <a:endParaRPr lang="zh-CN" altLang="en-US"/>
          </a:p>
          <a:p>
            <a:pPr marL="0" indent="0">
              <a:buNone/>
            </a:pPr>
            <a:r>
              <a:rPr lang="zh-CN" altLang="en-US"/>
              <a:t>[20]</a:t>
            </a:r>
            <a:r>
              <a:rPr lang="en-US" altLang="zh-CN"/>
              <a:t>&lt;--</a:t>
            </a:r>
            <a:r>
              <a:rPr lang="zh-CN" altLang="en-US"/>
              <a:t>6</a:t>
            </a:r>
            <a:endParaRPr lang="zh-CN" altLang="en-US"/>
          </a:p>
          <a:p>
            <a:pPr marL="0" indent="0">
              <a:buNone/>
            </a:pPr>
            <a:r>
              <a:rPr lang="zh-CN" altLang="en-US"/>
              <a:t>[20]</a:t>
            </a:r>
            <a:r>
              <a:rPr lang="en-US" altLang="zh-CN"/>
              <a:t>&lt;--</a:t>
            </a:r>
            <a:r>
              <a:rPr lang="zh-CN" altLang="en-US"/>
              <a:t>[6]</a:t>
            </a:r>
            <a:endParaRPr lang="zh-CN" altLang="en-US"/>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下图描述了一个用</a:t>
            </a:r>
            <a:r>
              <a:rPr lang="zh-CN" altLang="en-US" sz="2000">
                <a:solidFill>
                  <a:srgbClr val="FF0000"/>
                </a:solidFill>
              </a:rPr>
              <a:t>字节地址加偏移量</a:t>
            </a:r>
            <a:r>
              <a:rPr lang="zh-CN" altLang="en-US" sz="2000"/>
              <a:t>定义的位字段：位字段从存储器中字节i的第0位起的第</a:t>
            </a:r>
            <a:endParaRPr lang="zh-CN" altLang="en-US" sz="2000"/>
          </a:p>
          <a:p>
            <a:pPr marL="0" indent="0">
              <a:buNone/>
            </a:pPr>
            <a:r>
              <a:rPr lang="zh-CN" altLang="en-US" sz="2000"/>
              <a:t>11位开始，宽度为10位。</a:t>
            </a:r>
            <a:r>
              <a:rPr lang="zh-CN" altLang="en-US" sz="2000">
                <a:solidFill>
                  <a:srgbClr val="FF0000"/>
                </a:solidFill>
              </a:rPr>
              <a:t>从右至左</a:t>
            </a:r>
            <a:r>
              <a:rPr lang="zh-CN" altLang="en-US" sz="2000"/>
              <a:t>对存储器中的字节编号，使用</a:t>
            </a:r>
            <a:r>
              <a:rPr lang="zh-CN" altLang="en-US" sz="2000">
                <a:solidFill>
                  <a:srgbClr val="FF0000"/>
                </a:solidFill>
              </a:rPr>
              <a:t>小端格式</a:t>
            </a:r>
            <a:r>
              <a:rPr lang="zh-CN" altLang="en-US" sz="2000"/>
              <a:t>放置字节和位：</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图中的结构是</a:t>
            </a:r>
            <a:r>
              <a:rPr lang="zh-CN" altLang="en-US" sz="2000">
                <a:solidFill>
                  <a:srgbClr val="FF0000"/>
                </a:solidFill>
              </a:rPr>
              <a:t>一致的小端格式</a:t>
            </a:r>
            <a:r>
              <a:rPr lang="zh-CN" altLang="en-US" sz="2000"/>
              <a:t>。字节从最低字节（右边）开始编号，字节中的位也是如此。</a:t>
            </a:r>
            <a:endParaRPr lang="zh-CN" altLang="en-US" sz="2000"/>
          </a:p>
          <a:p>
            <a:pPr marL="0" indent="0">
              <a:buNone/>
            </a:pPr>
            <a:r>
              <a:rPr lang="zh-CN" altLang="en-US" sz="2000"/>
              <a:t>位字段距离字节i的偏移量从该字节的第0个位开始计算。位偏移也由右至左编号，与位字段</a:t>
            </a:r>
            <a:endParaRPr lang="zh-CN" altLang="en-US" sz="2000"/>
          </a:p>
          <a:p>
            <a:pPr marL="0" indent="0">
              <a:buNone/>
            </a:pPr>
            <a:r>
              <a:rPr lang="zh-CN" altLang="en-US" sz="2000"/>
              <a:t>中的位一样。但并非所有处理器都遵循这一约定。</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7" name="图片 257"/>
          <p:cNvPicPr>
            <a:picLocks noChangeAspect="1"/>
          </p:cNvPicPr>
          <p:nvPr/>
        </p:nvPicPr>
        <p:blipFill>
          <a:blip r:embed="rId1"/>
          <a:stretch>
            <a:fillRect/>
          </a:stretch>
        </p:blipFill>
        <p:spPr>
          <a:xfrm>
            <a:off x="2373630" y="2299335"/>
            <a:ext cx="7124700" cy="2801620"/>
          </a:xfrm>
          <a:prstGeom prst="rect">
            <a:avLst/>
          </a:prstGeom>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位字段的编号</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字节中的位</a:t>
            </a:r>
            <a:r>
              <a:rPr lang="zh-CN" altLang="en-US" sz="2000">
                <a:solidFill>
                  <a:srgbClr val="FF0000"/>
                </a:solidFill>
              </a:rPr>
              <a:t>从右至左</a:t>
            </a:r>
            <a:r>
              <a:rPr lang="zh-CN" altLang="en-US" sz="2000"/>
              <a:t>进行编号，但位字段中的位则</a:t>
            </a:r>
            <a:r>
              <a:rPr lang="zh-CN" altLang="en-US" sz="2000">
                <a:solidFill>
                  <a:srgbClr val="FF0000"/>
                </a:solidFill>
              </a:rPr>
              <a:t>从左至右</a:t>
            </a:r>
            <a:r>
              <a:rPr lang="zh-CN" altLang="en-US" sz="2000"/>
              <a:t>进行编号。</a:t>
            </a:r>
            <a:endParaRPr lang="zh-CN" altLang="en-US" sz="2000"/>
          </a:p>
          <a:p>
            <a:pPr marL="0" indent="0">
              <a:buNone/>
            </a:pPr>
            <a:endParaRPr lang="zh-CN" altLang="en-US" sz="2000"/>
          </a:p>
          <a:p>
            <a:pPr marL="0" indent="0">
              <a:buNone/>
            </a:pPr>
            <a:r>
              <a:rPr lang="zh-CN" altLang="en-US" sz="2000"/>
              <a:t>这个例子里，位字段的字节地址为i，位字段偏移为11，因为它的第1位是从字节i的最低位开</a:t>
            </a:r>
            <a:endParaRPr lang="zh-CN" altLang="en-US" sz="2000"/>
          </a:p>
          <a:p>
            <a:pPr marL="0" indent="0">
              <a:buNone/>
            </a:pPr>
            <a:r>
              <a:rPr lang="zh-CN" altLang="en-US" sz="2000"/>
              <a:t>始的第11位。</a:t>
            </a:r>
            <a:endParaRPr lang="zh-CN" altLang="en-US" sz="2000"/>
          </a:p>
          <a:p>
            <a:pPr marL="0" indent="0">
              <a:buNone/>
            </a:pPr>
            <a:endParaRPr lang="zh-CN" altLang="en-US" sz="2000"/>
          </a:p>
          <a:p>
            <a:pPr marL="0" indent="0">
              <a:buNone/>
            </a:pPr>
            <a:r>
              <a:rPr lang="zh-CN" altLang="en-US" sz="2000"/>
              <a:t>这个10位的位字段跨了i+1和i+2两个字节。</a:t>
            </a:r>
            <a:endParaRPr lang="zh-CN" altLang="en-US" sz="2000"/>
          </a:p>
          <a:p>
            <a:pPr marL="0" indent="0">
              <a:buNone/>
            </a:pPr>
            <a:r>
              <a:rPr lang="zh-CN" altLang="en-US" sz="2000"/>
              <a:t>注意：这种编号方法并不适用于68020处理器。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理论上，位字段大小可以从0到存储系统的</a:t>
            </a:r>
            <a:r>
              <a:rPr lang="zh-CN" altLang="en-US" sz="2000">
                <a:solidFill>
                  <a:srgbClr val="FF0000"/>
                </a:solidFill>
              </a:rPr>
              <a:t>总位数</a:t>
            </a:r>
            <a:r>
              <a:rPr lang="zh-CN" altLang="en-US" sz="2000"/>
              <a:t>。因为位字段会被放在计算机的寄存器中进</a:t>
            </a:r>
            <a:endParaRPr lang="zh-CN" altLang="en-US" sz="2000"/>
          </a:p>
          <a:p>
            <a:pPr marL="0" indent="0">
              <a:buNone/>
            </a:pPr>
            <a:r>
              <a:rPr lang="zh-CN" altLang="en-US" sz="2000"/>
              <a:t>行处理，位字段的最大位数是寄存器中能存放的或CPU能处理的位数，如32位。实际实现位</a:t>
            </a:r>
            <a:endParaRPr lang="zh-CN" altLang="en-US" sz="2000"/>
          </a:p>
          <a:p>
            <a:pPr marL="0" indent="0">
              <a:buNone/>
            </a:pPr>
            <a:r>
              <a:rPr lang="zh-CN" altLang="en-US" sz="2000"/>
              <a:t>字段会遇到与字节边界有关的问题，即位字段反映了计算机体系结构与计算机组成之间的矛</a:t>
            </a:r>
            <a:endParaRPr lang="zh-CN" altLang="en-US" sz="2000"/>
          </a:p>
          <a:p>
            <a:pPr marL="0" indent="0">
              <a:buNone/>
            </a:pPr>
            <a:r>
              <a:rPr lang="zh-CN" altLang="en-US" sz="2000"/>
              <a:t>盾。</a:t>
            </a:r>
            <a:endParaRPr lang="zh-CN" altLang="en-US" sz="2000"/>
          </a:p>
          <a:p>
            <a:pPr marL="0" indent="0">
              <a:buNone/>
            </a:pPr>
            <a:r>
              <a:rPr lang="zh-CN" altLang="en-US" sz="2000"/>
              <a:t>很少有微处理器提供能</a:t>
            </a:r>
            <a:r>
              <a:rPr lang="zh-CN" altLang="en-US" sz="2000">
                <a:solidFill>
                  <a:srgbClr val="FF0000"/>
                </a:solidFill>
              </a:rPr>
              <a:t>直接处理位字段</a:t>
            </a:r>
            <a:r>
              <a:rPr lang="zh-CN" altLang="en-US" sz="2000"/>
              <a:t>的指令。</a:t>
            </a:r>
            <a:r>
              <a:rPr lang="zh-CN" altLang="en-US" sz="2000">
                <a:solidFill>
                  <a:srgbClr val="FF0000"/>
                </a:solidFill>
              </a:rPr>
              <a:t>68020</a:t>
            </a:r>
            <a:r>
              <a:rPr lang="zh-CN" altLang="en-US" sz="2000"/>
              <a:t>能够支持下图所示的位字段：</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8" name="图片 258"/>
          <p:cNvPicPr>
            <a:picLocks noChangeAspect="1"/>
          </p:cNvPicPr>
          <p:nvPr/>
        </p:nvPicPr>
        <p:blipFill>
          <a:blip r:embed="rId1"/>
          <a:stretch>
            <a:fillRect/>
          </a:stretch>
        </p:blipFill>
        <p:spPr>
          <a:xfrm>
            <a:off x="2227580" y="3436620"/>
            <a:ext cx="7167880" cy="2749550"/>
          </a:xfrm>
          <a:prstGeom prst="rect">
            <a:avLst/>
          </a:prstGeom>
        </p:spPr>
      </p:pic>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68K采用</a:t>
            </a:r>
            <a:r>
              <a:rPr lang="zh-CN" altLang="en-US" sz="2000">
                <a:solidFill>
                  <a:srgbClr val="FF0000"/>
                </a:solidFill>
              </a:rPr>
              <a:t>小端格式对位编号</a:t>
            </a:r>
            <a:r>
              <a:rPr lang="zh-CN" altLang="en-US" sz="2000"/>
              <a:t>，采用</a:t>
            </a:r>
            <a:r>
              <a:rPr lang="zh-CN" altLang="en-US" sz="2000">
                <a:solidFill>
                  <a:srgbClr val="FF0000"/>
                </a:solidFill>
              </a:rPr>
              <a:t>大端格式对字节编号</a:t>
            </a:r>
            <a:r>
              <a:rPr lang="zh-CN" altLang="en-US" sz="2000"/>
              <a:t>。位字段带来了问题，即它的位究竟遵</a:t>
            </a:r>
            <a:endParaRPr lang="zh-CN" altLang="en-US" sz="2000"/>
          </a:p>
          <a:p>
            <a:pPr marL="0" indent="0">
              <a:buNone/>
            </a:pPr>
            <a:r>
              <a:rPr lang="zh-CN" altLang="en-US" sz="2000"/>
              <a:t>循68K的位编号约定还是字节编号约定？图中描述了用字节i的最高位定义位字段的位置（字</a:t>
            </a:r>
            <a:endParaRPr lang="zh-CN" altLang="en-US" sz="2000"/>
          </a:p>
          <a:p>
            <a:pPr marL="0" indent="0">
              <a:buNone/>
            </a:pPr>
            <a:r>
              <a:rPr lang="zh-CN" altLang="en-US" sz="2000"/>
              <a:t>节i叫作</a:t>
            </a:r>
            <a:r>
              <a:rPr lang="zh-CN" altLang="en-US" sz="2000">
                <a:solidFill>
                  <a:srgbClr val="FF0000"/>
                </a:solidFill>
              </a:rPr>
              <a:t>基字节</a:t>
            </a:r>
            <a:r>
              <a:rPr lang="zh-CN" altLang="en-US" sz="2000"/>
              <a:t>，也是指令所指定的位字段的有效地址），位字段中的位按照与字节中位相反</a:t>
            </a:r>
            <a:endParaRPr lang="zh-CN" altLang="en-US" sz="2000"/>
          </a:p>
          <a:p>
            <a:pPr marL="0" indent="0">
              <a:buNone/>
            </a:pPr>
            <a:r>
              <a:rPr lang="zh-CN" altLang="en-US" sz="2000"/>
              <a:t>的顺序编号，即</a:t>
            </a:r>
            <a:r>
              <a:rPr lang="zh-CN" altLang="en-US" sz="2000">
                <a:solidFill>
                  <a:srgbClr val="FF0000"/>
                </a:solidFill>
              </a:rPr>
              <a:t>位字段遵循大端格式</a:t>
            </a:r>
            <a:r>
              <a:rPr lang="zh-CN" altLang="en-US" sz="2000"/>
              <a:t>的约定。位字段的偏移从基字节的第7位开始。位字段中</a:t>
            </a:r>
            <a:endParaRPr lang="zh-CN" altLang="en-US" sz="2000"/>
          </a:p>
          <a:p>
            <a:pPr marL="0" indent="0">
              <a:buNone/>
            </a:pPr>
            <a:r>
              <a:rPr lang="zh-CN" altLang="en-US" sz="2000"/>
              <a:t>位按照与字节中位相反的顺序编号。</a:t>
            </a:r>
            <a:endParaRPr lang="zh-CN" altLang="en-US" sz="2000"/>
          </a:p>
          <a:p>
            <a:pPr marL="0" indent="0">
              <a:buNone/>
            </a:pPr>
            <a:endParaRPr lang="zh-CN" altLang="en-US" sz="2000"/>
          </a:p>
          <a:p>
            <a:pPr marL="0" indent="0">
              <a:buNone/>
            </a:pPr>
            <a:r>
              <a:rPr lang="zh-CN" altLang="en-US" sz="2000"/>
              <a:t>一条经典的68020指令BFINS，位字段取反操作，将数据寄存器Dn中的位字段复制到存储器中。</a:t>
            </a:r>
            <a:endParaRPr lang="zh-CN" altLang="en-US" sz="2000"/>
          </a:p>
          <a:p>
            <a:pPr marL="0" indent="0">
              <a:buNone/>
            </a:pPr>
            <a:r>
              <a:rPr lang="zh-CN" altLang="en-US" sz="2000"/>
              <a:t>格式为</a:t>
            </a:r>
            <a:r>
              <a:rPr lang="zh-CN" altLang="en-US" sz="2000">
                <a:solidFill>
                  <a:srgbClr val="FF0000"/>
                </a:solidFill>
              </a:rPr>
              <a:t>BFINS Dn,&lt;ea&gt;{offset:width}</a:t>
            </a:r>
            <a:r>
              <a:rPr lang="zh-CN" altLang="en-US" sz="2000"/>
              <a:t>。该位字段将保存在距离</a:t>
            </a:r>
            <a:r>
              <a:rPr lang="zh-CN" altLang="en-US" sz="2000">
                <a:solidFill>
                  <a:srgbClr val="FF0000"/>
                </a:solidFill>
              </a:rPr>
              <a:t>有效地址为&lt;ea&gt;字节</a:t>
            </a:r>
            <a:r>
              <a:rPr lang="zh-CN" altLang="en-US" sz="2000"/>
              <a:t>的偏移量为</a:t>
            </a:r>
            <a:endParaRPr lang="zh-CN" altLang="en-US" sz="2000"/>
          </a:p>
          <a:p>
            <a:pPr marL="0" indent="0">
              <a:buNone/>
            </a:pPr>
            <a:r>
              <a:rPr lang="zh-CN" altLang="en-US" sz="2000"/>
              <a:t>offset的位置。</a:t>
            </a:r>
            <a:endParaRPr lang="zh-CN" altLang="en-US" sz="2000"/>
          </a:p>
          <a:p>
            <a:pPr marL="0" indent="0">
              <a:buNone/>
            </a:pPr>
            <a:endParaRPr lang="zh-CN" altLang="en-US" sz="2000"/>
          </a:p>
          <a:p>
            <a:pPr marL="0" indent="0">
              <a:buNone/>
            </a:pPr>
            <a:r>
              <a:rPr lang="zh-CN" altLang="en-US" sz="2000"/>
              <a:t>考虑指令BFINS D0,1234{11:10}的解释方式。寄存器D0的最低10位将被复制到存储器中从地址</a:t>
            </a:r>
            <a:endParaRPr lang="zh-CN" altLang="en-US" sz="2000"/>
          </a:p>
          <a:p>
            <a:pPr marL="0" indent="0">
              <a:buNone/>
            </a:pPr>
            <a:r>
              <a:rPr lang="zh-CN" altLang="en-US" sz="2000"/>
              <a:t>为1234的基字节的第7位起第11位（即偏移量）开始的位置。68020允许使用</a:t>
            </a:r>
            <a:r>
              <a:rPr lang="zh-CN" altLang="en-US" sz="2000">
                <a:solidFill>
                  <a:srgbClr val="FF0000"/>
                </a:solidFill>
              </a:rPr>
              <a:t>数据寄存器</a:t>
            </a:r>
            <a:r>
              <a:rPr lang="zh-CN" altLang="en-US" sz="2000"/>
              <a:t>动态</a:t>
            </a:r>
            <a:endParaRPr lang="zh-CN" altLang="en-US" sz="2000"/>
          </a:p>
          <a:p>
            <a:pPr marL="0" indent="0">
              <a:buNone/>
            </a:pPr>
            <a:r>
              <a:rPr lang="zh-CN" altLang="en-US" sz="2000"/>
              <a:t>指定位宽。如，可以将指令写为BFINS D0,1234{D3:D4}。</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下面看一个位字段操作的使用实例，下图描述了5位的数据元素x被压缩保存在16位存储字单</a:t>
            </a:r>
            <a:endParaRPr lang="zh-CN" altLang="en-US" sz="2000"/>
          </a:p>
          <a:p>
            <a:pPr marL="0" indent="0">
              <a:buNone/>
            </a:pPr>
            <a:r>
              <a:rPr lang="zh-CN" altLang="en-US" sz="2000"/>
              <a:t>元中：</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9" name="图片 259"/>
          <p:cNvPicPr>
            <a:picLocks noChangeAspect="1"/>
          </p:cNvPicPr>
          <p:nvPr/>
        </p:nvPicPr>
        <p:blipFill>
          <a:blip r:embed="rId1"/>
          <a:stretch>
            <a:fillRect/>
          </a:stretch>
        </p:blipFill>
        <p:spPr>
          <a:xfrm>
            <a:off x="2280285" y="2252345"/>
            <a:ext cx="7339965" cy="2353310"/>
          </a:xfrm>
          <a:prstGeom prst="rect">
            <a:avLst/>
          </a:prstGeom>
        </p:spPr>
      </p:pic>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假设要展开这个位字段。如果没有位字段指令，需要先将数据载入寄存器，然后将数据右移</a:t>
            </a:r>
            <a:endParaRPr lang="zh-CN" altLang="en-US" sz="2000"/>
          </a:p>
          <a:p>
            <a:pPr marL="0" indent="0">
              <a:buNone/>
            </a:pPr>
            <a:r>
              <a:rPr lang="zh-CN" altLang="en-US" sz="2000"/>
              <a:t>以将其最低位对齐到寄存器的右端，最后将寄存器中其余位清0：</a:t>
            </a:r>
            <a:endParaRPr lang="zh-CN" altLang="en-US" sz="2000"/>
          </a:p>
          <a:p>
            <a:pPr marL="0" indent="0">
              <a:buNone/>
            </a:pPr>
            <a:r>
              <a:rPr lang="zh-CN" altLang="en-US" sz="2000"/>
              <a:t>	MOVE	PQRS,D0	</a:t>
            </a:r>
            <a:r>
              <a:rPr lang="en-US" altLang="zh-CN" sz="2000"/>
              <a:t>			</a:t>
            </a:r>
            <a:r>
              <a:rPr lang="zh-CN" altLang="en-US" sz="2000"/>
              <a:t>; 将存储单元PQRS中的16位压缩数据送入D0</a:t>
            </a:r>
            <a:endParaRPr lang="zh-CN" altLang="en-US" sz="2000"/>
          </a:p>
          <a:p>
            <a:pPr marL="0" indent="0">
              <a:buNone/>
            </a:pPr>
            <a:r>
              <a:rPr lang="zh-CN" altLang="en-US" sz="2000"/>
              <a:t>	LSR	#6,D0	</a:t>
            </a:r>
            <a:r>
              <a:rPr lang="en-US" altLang="zh-CN" sz="2000"/>
              <a:t>			</a:t>
            </a:r>
            <a:r>
              <a:rPr lang="zh-CN" altLang="en-US" sz="2000"/>
              <a:t>; D0右移6位，将位字段D0~D5对齐</a:t>
            </a:r>
            <a:endParaRPr lang="zh-CN" altLang="en-US" sz="2000"/>
          </a:p>
          <a:p>
            <a:pPr marL="0" indent="0">
              <a:buNone/>
            </a:pPr>
            <a:r>
              <a:rPr lang="zh-CN" altLang="en-US" sz="2000"/>
              <a:t>	AND </a:t>
            </a:r>
            <a:r>
              <a:rPr lang="en-US" altLang="zh-CN" sz="2000"/>
              <a:t>	</a:t>
            </a:r>
            <a:r>
              <a:rPr lang="zh-CN" altLang="en-US" sz="2000"/>
              <a:t>#%0000000000011111,D0	</a:t>
            </a:r>
            <a:r>
              <a:rPr lang="en-US" altLang="zh-CN" sz="2000"/>
              <a:t>	</a:t>
            </a:r>
            <a:r>
              <a:rPr lang="zh-CN" altLang="en-US" sz="2000"/>
              <a:t>; 清除寄存器D0中其余位。%表示二进制值</a:t>
            </a:r>
            <a:endParaRPr lang="zh-CN" altLang="en-US" sz="2000"/>
          </a:p>
          <a:p>
            <a:pPr marL="0" indent="0">
              <a:buNone/>
            </a:pPr>
            <a:endParaRPr lang="zh-CN" altLang="en-US" sz="2000"/>
          </a:p>
          <a:p>
            <a:pPr marL="0" indent="0">
              <a:buNone/>
            </a:pPr>
            <a:r>
              <a:rPr lang="zh-CN" altLang="en-US" sz="2000"/>
              <a:t>68020的</a:t>
            </a:r>
            <a:r>
              <a:rPr lang="zh-CN" altLang="en-US" sz="2000">
                <a:solidFill>
                  <a:srgbClr val="FF0000"/>
                </a:solidFill>
              </a:rPr>
              <a:t>位字段提取指令</a:t>
            </a:r>
            <a:r>
              <a:rPr lang="zh-CN" altLang="en-US" sz="2000"/>
              <a:t>BFEXTU，用一条指令完成上述操作：</a:t>
            </a:r>
            <a:endParaRPr lang="zh-CN" altLang="en-US" sz="2000"/>
          </a:p>
          <a:p>
            <a:pPr marL="0" indent="0">
              <a:buNone/>
            </a:pPr>
            <a:r>
              <a:rPr lang="zh-CN" altLang="en-US" sz="2000"/>
              <a:t>	BFEXTU	PQRS{5:5},D0	; 获得压缩数据</a:t>
            </a:r>
            <a:endParaRPr lang="zh-CN" altLang="en-US" sz="2000"/>
          </a:p>
          <a:p>
            <a:pPr marL="0" indent="0">
              <a:buNone/>
            </a:pPr>
            <a:r>
              <a:rPr lang="zh-CN" altLang="en-US" sz="2000"/>
              <a:t>位字段偏移量为5，因为位字段的位是从基字节的最高位计算的（即字的第15位）。位字段的</a:t>
            </a:r>
            <a:endParaRPr lang="zh-CN" altLang="en-US" sz="2000"/>
          </a:p>
          <a:p>
            <a:pPr marL="0" indent="0">
              <a:buNone/>
            </a:pPr>
            <a:r>
              <a:rPr lang="zh-CN" altLang="en-US" sz="2000"/>
              <a:t>第1位为x4，它位于第15位右边第5位。</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120775"/>
            <a:ext cx="10515600" cy="5560060"/>
          </a:xfrm>
        </p:spPr>
        <p:txBody>
          <a:bodyPr>
            <a:normAutofit lnSpcReduction="20000"/>
          </a:bodyPr>
          <a:p>
            <a:pPr marL="0" indent="0">
              <a:buNone/>
            </a:pPr>
            <a:r>
              <a:rPr lang="zh-CN" altLang="en-US" sz="1800"/>
              <a:t>典型的位字段操作可以从存储器读出一个位字段，将一个位字段插入存储器，将位字段中的</a:t>
            </a:r>
            <a:endParaRPr lang="zh-CN" altLang="en-US" sz="1800"/>
          </a:p>
          <a:p>
            <a:pPr marL="0" indent="0">
              <a:buNone/>
            </a:pPr>
            <a:r>
              <a:rPr lang="zh-CN" altLang="en-US" sz="1800"/>
              <a:t>所有位清0/置1/取反，并测试一个位字段。下图描述了两条指令把地址为1000的存储单元中</a:t>
            </a:r>
            <a:endParaRPr lang="zh-CN" altLang="en-US" sz="1800"/>
          </a:p>
          <a:p>
            <a:pPr marL="0" indent="0">
              <a:buNone/>
            </a:pPr>
            <a:r>
              <a:rPr lang="zh-CN" altLang="en-US" sz="1800"/>
              <a:t>6~3位的位字段传送到地址为1003的存储单元的4~1位：</a:t>
            </a:r>
            <a:endParaRPr lang="zh-CN" altLang="en-US" sz="18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1800"/>
          </a:p>
          <a:p>
            <a:pPr marL="0" indent="0">
              <a:buNone/>
            </a:pPr>
            <a:endParaRPr lang="zh-CN" altLang="en-US" sz="1800"/>
          </a:p>
          <a:p>
            <a:pPr marL="0" indent="0">
              <a:buNone/>
            </a:pPr>
            <a:r>
              <a:rPr lang="en-US" altLang="zh-CN" sz="1800"/>
              <a:t>	</a:t>
            </a:r>
            <a:r>
              <a:rPr lang="zh-CN" altLang="en-US" sz="1800"/>
              <a:t>BFEXTU	$1000,{1:4},D0	; 将源位字段读入D0</a:t>
            </a:r>
            <a:endParaRPr lang="zh-CN" altLang="en-US" sz="1800"/>
          </a:p>
          <a:p>
            <a:pPr marL="0" indent="0">
              <a:buNone/>
            </a:pPr>
            <a:r>
              <a:rPr lang="en-US" altLang="zh-CN" sz="1800"/>
              <a:t>	</a:t>
            </a:r>
            <a:r>
              <a:rPr lang="zh-CN" altLang="en-US" sz="1800"/>
              <a:t>BFINS	D0,$1003,{3:4}	; 将位字段保存在存储器中</a:t>
            </a:r>
            <a:endParaRPr lang="zh-CN" altLang="en-US" sz="1800"/>
          </a:p>
          <a:p>
            <a:pPr marL="0" indent="0">
              <a:buNone/>
            </a:pPr>
            <a:r>
              <a:rPr lang="zh-CN" altLang="en-US" sz="1800"/>
              <a:t>偏移量1和</a:t>
            </a:r>
            <a:r>
              <a:rPr lang="en-US" altLang="zh-CN" sz="1800"/>
              <a:t>3</a:t>
            </a:r>
            <a:r>
              <a:rPr lang="zh-CN" altLang="en-US" sz="1800"/>
              <a:t>都是相对于基地址字节的第7位的。BFINS是位字段插入指令，将一个位字段送入存储器。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60" name="图片 260"/>
          <p:cNvPicPr>
            <a:picLocks noChangeAspect="1"/>
          </p:cNvPicPr>
          <p:nvPr/>
        </p:nvPicPr>
        <p:blipFill>
          <a:blip r:embed="rId1"/>
          <a:stretch>
            <a:fillRect/>
          </a:stretch>
        </p:blipFill>
        <p:spPr>
          <a:xfrm>
            <a:off x="2687955" y="2029460"/>
            <a:ext cx="5565775" cy="3389630"/>
          </a:xfrm>
          <a:prstGeom prst="rect">
            <a:avLst/>
          </a:prstGeom>
        </p:spPr>
      </p:pic>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下面列出了</a:t>
            </a:r>
            <a:r>
              <a:rPr lang="zh-CN" altLang="en-US" sz="2000">
                <a:solidFill>
                  <a:srgbClr val="FF0000"/>
                </a:solidFill>
              </a:rPr>
              <a:t>68K的位字段指令</a:t>
            </a:r>
            <a:r>
              <a:rPr lang="zh-CN" altLang="en-US" sz="2000"/>
              <a:t>：</a:t>
            </a:r>
            <a:endParaRPr lang="zh-CN" altLang="en-US" sz="2000"/>
          </a:p>
          <a:p>
            <a:pPr marL="0" indent="0">
              <a:buNone/>
            </a:pPr>
            <a:r>
              <a:rPr lang="zh-CN" altLang="en-US" sz="2000"/>
              <a:t>BFEXTU &lt;ea&gt;{offset:width},Dn 提取无符号位字段指令，将一个位字段从存储器拷贝到数据寄</a:t>
            </a:r>
            <a:endParaRPr lang="zh-CN" altLang="en-US" sz="2000"/>
          </a:p>
          <a:p>
            <a:pPr marL="0" indent="0">
              <a:buNone/>
            </a:pPr>
            <a:r>
              <a:rPr lang="zh-CN" altLang="en-US" sz="2000"/>
              <a:t>存器中。与MOVE或LOAD指令等价的位字段指令。位字段被加载到寄存器的低位，而高位被清0。</a:t>
            </a:r>
            <a:endParaRPr lang="zh-CN" altLang="en-US" sz="2000"/>
          </a:p>
          <a:p>
            <a:pPr marL="0" indent="0">
              <a:buNone/>
            </a:pPr>
            <a:endParaRPr lang="zh-CN" altLang="en-US" sz="2000"/>
          </a:p>
          <a:p>
            <a:pPr marL="0" indent="0">
              <a:buNone/>
            </a:pPr>
            <a:r>
              <a:rPr lang="zh-CN" altLang="en-US" sz="2000"/>
              <a:t>BFEXTS &lt;ea&gt;{offset:width},Dn 提取有符号位字段指令，将一个位字段传送到数据寄存器中。当</a:t>
            </a:r>
            <a:endParaRPr lang="zh-CN" altLang="en-US" sz="2000"/>
          </a:p>
          <a:p>
            <a:pPr marL="0" indent="0">
              <a:buNone/>
            </a:pPr>
            <a:r>
              <a:rPr lang="zh-CN" altLang="en-US" sz="2000"/>
              <a:t>位字段被送入数据寄存器时，将符号扩展为32位。</a:t>
            </a:r>
            <a:endParaRPr lang="zh-CN" altLang="en-US" sz="2000"/>
          </a:p>
          <a:p>
            <a:pPr marL="0" indent="0">
              <a:buNone/>
            </a:pPr>
            <a:endParaRPr lang="zh-CN" altLang="en-US" sz="2000"/>
          </a:p>
          <a:p>
            <a:pPr marL="0" indent="0">
              <a:buNone/>
            </a:pPr>
            <a:r>
              <a:rPr lang="zh-CN" altLang="en-US" sz="2000"/>
              <a:t>BFINS Dn,&lt;ea&gt;{offset:width} 插入位字段指令，将一个位字段从数据寄存器拷贝到存储器中，</a:t>
            </a:r>
            <a:endParaRPr lang="zh-CN" altLang="en-US" sz="2000"/>
          </a:p>
          <a:p>
            <a:pPr marL="0" indent="0">
              <a:buNone/>
            </a:pPr>
            <a:r>
              <a:rPr lang="zh-CN" altLang="en-US" sz="2000"/>
              <a:t>是与STORE等价的位字段指令。</a:t>
            </a:r>
            <a:endParaRPr lang="zh-CN" altLang="en-US" sz="2000"/>
          </a:p>
          <a:p>
            <a:pPr marL="0" indent="0">
              <a:buNone/>
            </a:pPr>
            <a:endParaRPr lang="zh-CN" altLang="en-US" sz="2000"/>
          </a:p>
          <a:p>
            <a:pPr marL="0" indent="0">
              <a:buNone/>
            </a:pPr>
            <a:r>
              <a:rPr lang="zh-CN" altLang="en-US" sz="2000">
                <a:solidFill>
                  <a:srgbClr val="FF0000"/>
                </a:solidFill>
              </a:rPr>
              <a:t>BFTST &lt;ea&gt;{offset:width}  </a:t>
            </a:r>
            <a:r>
              <a:rPr lang="zh-CN" altLang="en-US" sz="2000"/>
              <a:t>位字段测试指令，测试指定的位字段并根据测试结果设置CCR。如果</a:t>
            </a:r>
            <a:endParaRPr lang="zh-CN" altLang="en-US" sz="2000"/>
          </a:p>
          <a:p>
            <a:pPr marL="0" indent="0">
              <a:buNone/>
            </a:pPr>
            <a:r>
              <a:rPr lang="zh-CN" altLang="en-US" sz="2000"/>
              <a:t>位字段最高位为1则N位被置为1，如果位字段的所有位都是0则Z位被置为1。</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BFCLR &lt;ea&gt;{offset:width}  位字段清除指令，像BFTST一样测试位字段，并将位字段的所有位清0。</a:t>
            </a:r>
            <a:endParaRPr lang="zh-CN" altLang="en-US" sz="2000"/>
          </a:p>
          <a:p>
            <a:pPr marL="0" indent="0">
              <a:buNone/>
            </a:pPr>
            <a:endParaRPr lang="zh-CN" altLang="en-US" sz="2000"/>
          </a:p>
          <a:p>
            <a:pPr marL="0" indent="0">
              <a:buNone/>
            </a:pPr>
            <a:r>
              <a:rPr lang="zh-CN" altLang="en-US" sz="2000"/>
              <a:t>BFSET &lt;ea&gt;{offset:width}  位字段设置指令，像BFTST一样测试位字段，并将位字段的所有位置1。</a:t>
            </a:r>
            <a:endParaRPr lang="zh-CN" altLang="en-US" sz="2000"/>
          </a:p>
          <a:p>
            <a:pPr marL="0" indent="0">
              <a:buNone/>
            </a:pPr>
            <a:endParaRPr lang="zh-CN" altLang="en-US" sz="2000"/>
          </a:p>
          <a:p>
            <a:pPr marL="0" indent="0">
              <a:buNone/>
            </a:pPr>
            <a:r>
              <a:rPr lang="zh-CN" altLang="en-US" sz="2000"/>
              <a:t>BFCHG &lt;ea&gt;{offset:width}  位字段测试和修改指令，行为和BFTST一样，只不过位字段的所有位</a:t>
            </a:r>
            <a:endParaRPr lang="zh-CN" altLang="en-US" sz="2000"/>
          </a:p>
          <a:p>
            <a:pPr marL="0" indent="0">
              <a:buNone/>
            </a:pPr>
            <a:r>
              <a:rPr lang="zh-CN" altLang="en-US" sz="2000"/>
              <a:t>会在测试后取反。</a:t>
            </a:r>
            <a:endParaRPr lang="zh-CN" altLang="en-US" sz="2000"/>
          </a:p>
          <a:p>
            <a:pPr marL="0" indent="0">
              <a:buNone/>
            </a:pPr>
            <a:endParaRPr lang="zh-CN" altLang="en-US" sz="2000"/>
          </a:p>
          <a:p>
            <a:pPr marL="0" indent="0">
              <a:buNone/>
            </a:pPr>
            <a:r>
              <a:rPr lang="zh-CN" altLang="en-US" sz="2000">
                <a:solidFill>
                  <a:srgbClr val="FF0000"/>
                </a:solidFill>
              </a:rPr>
              <a:t>BFFFO &lt;ea&gt;{offset:width},Dn</a:t>
            </a:r>
            <a:r>
              <a:rPr lang="zh-CN" altLang="en-US" sz="2000"/>
              <a:t>  查找位字段的第一个1指令，对位字段的位进行计算。读出并扫描</a:t>
            </a:r>
            <a:endParaRPr lang="zh-CN" altLang="en-US" sz="2000"/>
          </a:p>
          <a:p>
            <a:pPr marL="0" indent="0">
              <a:buNone/>
            </a:pPr>
            <a:r>
              <a:rPr lang="zh-CN" altLang="en-US" sz="2000"/>
              <a:t>指定地址处的位字段，然后将位字段中第一个1所在的位置保存在指定的数据寄存器中。位字</a:t>
            </a:r>
            <a:endParaRPr lang="zh-CN" altLang="en-US" sz="2000"/>
          </a:p>
          <a:p>
            <a:pPr marL="0" indent="0">
              <a:buNone/>
            </a:pPr>
            <a:r>
              <a:rPr lang="zh-CN" altLang="en-US" sz="2000"/>
              <a:t>段中第一个1的位置被定义为位字段的偏移量加上该位字段中的位置。如果没有找到1（即位</a:t>
            </a:r>
            <a:endParaRPr lang="zh-CN" altLang="en-US" sz="2000"/>
          </a:p>
          <a:p>
            <a:pPr marL="0" indent="0">
              <a:buNone/>
            </a:pPr>
            <a:r>
              <a:rPr lang="zh-CN" altLang="en-US" sz="2000"/>
              <a:t>字段全为0），则返回值为偏移量加上字段宽度。</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下图用一个字节1001的21位位字段介绍BFFFO指令的功能。假设希望确定位字段中第一个1的</a:t>
            </a:r>
            <a:endParaRPr lang="zh-CN" altLang="en-US" sz="2000"/>
          </a:p>
          <a:p>
            <a:pPr marL="0" indent="0">
              <a:buNone/>
            </a:pPr>
            <a:r>
              <a:rPr lang="zh-CN" altLang="en-US" sz="2000"/>
              <a:t>位置。如果$1000为基字节，则指令BFFFO $1000{10:21},D0 将扫描位字段，确定第一个1的位</a:t>
            </a:r>
            <a:endParaRPr lang="zh-CN" altLang="en-US" sz="2000"/>
          </a:p>
          <a:p>
            <a:pPr marL="0" indent="0">
              <a:buNone/>
            </a:pPr>
            <a:r>
              <a:rPr lang="zh-CN" altLang="en-US" sz="2000"/>
              <a:t>置，即位字段第15位，并将值25载入寄存器D1.之所以是25，是因为字段中的第一个1的位置</a:t>
            </a:r>
            <a:endParaRPr lang="zh-CN" altLang="en-US" sz="2000"/>
          </a:p>
          <a:p>
            <a:pPr marL="0" indent="0">
              <a:buNone/>
            </a:pPr>
            <a:r>
              <a:rPr lang="zh-CN" altLang="en-US" sz="2000"/>
              <a:t>加上偏移量10:</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位字段在计算机图形学等领域中具有重要应用。还可以用于描述磁盘目录中的空闲扇区列表。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61" name="图片 261"/>
          <p:cNvPicPr>
            <a:picLocks noChangeAspect="1"/>
          </p:cNvPicPr>
          <p:nvPr/>
        </p:nvPicPr>
        <p:blipFill>
          <a:blip r:embed="rId1"/>
          <a:stretch>
            <a:fillRect/>
          </a:stretch>
        </p:blipFill>
        <p:spPr>
          <a:xfrm>
            <a:off x="2886075" y="2531110"/>
            <a:ext cx="6821170" cy="29114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latin typeface="+mj-ea"/>
                <a:sym typeface="+mn-ea"/>
              </a:rPr>
              <a:t>存储系统</a:t>
            </a:r>
            <a:endParaRPr>
              <a:latin typeface="+mj-ea"/>
              <a:sym typeface="+mn-ea"/>
            </a:endParaRPr>
          </a:p>
        </p:txBody>
      </p:sp>
      <p:sp>
        <p:nvSpPr>
          <p:cNvPr id="3" name="内容占位符 2"/>
          <p:cNvSpPr/>
          <p:nvPr>
            <p:ph idx="1"/>
          </p:nvPr>
        </p:nvSpPr>
        <p:spPr>
          <a:xfrm>
            <a:off x="838200" y="1481455"/>
            <a:ext cx="10515600" cy="4695825"/>
          </a:xfrm>
        </p:spPr>
        <p:txBody>
          <a:bodyPr>
            <a:normAutofit/>
          </a:bodyPr>
          <a:p>
            <a:pPr marL="0" indent="0">
              <a:buNone/>
            </a:pPr>
            <a:r>
              <a:rPr lang="zh-CN" altLang="en-US"/>
              <a:t>如图，描述了存储系统的组成</a:t>
            </a:r>
            <a:endParaRPr lang="zh-CN" altLang="en-US"/>
          </a:p>
        </p:txBody>
      </p:sp>
      <p:pic>
        <p:nvPicPr>
          <p:cNvPr id="20" name="图片 20"/>
          <p:cNvPicPr>
            <a:picLocks noChangeAspect="1"/>
          </p:cNvPicPr>
          <p:nvPr/>
        </p:nvPicPr>
        <p:blipFill>
          <a:blip r:embed="rId1"/>
          <a:stretch>
            <a:fillRect/>
          </a:stretch>
        </p:blipFill>
        <p:spPr>
          <a:xfrm>
            <a:off x="2424430" y="1953260"/>
            <a:ext cx="7343140" cy="4745355"/>
          </a:xfrm>
          <a:prstGeom prst="rect">
            <a:avLst/>
          </a:prstGeom>
        </p:spPr>
      </p:pic>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ARM的位字段</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endParaRPr lang="zh-CN" altLang="en-US" sz="2000"/>
          </a:p>
          <a:p>
            <a:pPr marL="0" indent="0">
              <a:buNone/>
            </a:pPr>
            <a:endParaRPr lang="zh-CN" altLang="en-US" sz="2000"/>
          </a:p>
          <a:p>
            <a:pPr marL="0" indent="0">
              <a:buNone/>
            </a:pPr>
            <a:endParaRPr lang="zh-CN" altLang="en-US" sz="2000"/>
          </a:p>
        </p:txBody>
      </p:sp>
      <p:pic>
        <p:nvPicPr>
          <p:cNvPr id="263" name="图片 263"/>
          <p:cNvPicPr>
            <a:picLocks noChangeAspect="1"/>
          </p:cNvPicPr>
          <p:nvPr/>
        </p:nvPicPr>
        <p:blipFill>
          <a:blip r:embed="rId1"/>
          <a:stretch>
            <a:fillRect/>
          </a:stretch>
        </p:blipFill>
        <p:spPr>
          <a:xfrm>
            <a:off x="1751330" y="1412875"/>
            <a:ext cx="9389110" cy="2326640"/>
          </a:xfrm>
          <a:prstGeom prst="rect">
            <a:avLst/>
          </a:prstGeom>
        </p:spPr>
      </p:pic>
      <p:pic>
        <p:nvPicPr>
          <p:cNvPr id="264" name="图片 264"/>
          <p:cNvPicPr>
            <a:picLocks noChangeAspect="1"/>
          </p:cNvPicPr>
          <p:nvPr/>
        </p:nvPicPr>
        <p:blipFill>
          <a:blip r:embed="rId2"/>
          <a:stretch>
            <a:fillRect/>
          </a:stretch>
        </p:blipFill>
        <p:spPr>
          <a:xfrm>
            <a:off x="1716405" y="3756660"/>
            <a:ext cx="9424035" cy="1395730"/>
          </a:xfrm>
          <a:prstGeom prst="rect">
            <a:avLst/>
          </a:prstGeom>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4.4.6循环</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尽管所有处理器都提供了条件分支以支持循环，有些存储器还通过一些方法使常见的循环结</a:t>
            </a:r>
            <a:endParaRPr lang="zh-CN" altLang="en-US" sz="2000"/>
          </a:p>
          <a:p>
            <a:pPr marL="0" indent="0">
              <a:buNone/>
            </a:pPr>
            <a:r>
              <a:rPr lang="zh-CN" altLang="en-US" sz="2000"/>
              <a:t>构更高效。</a:t>
            </a:r>
            <a:endParaRPr lang="zh-CN" altLang="en-US" sz="2000"/>
          </a:p>
          <a:p>
            <a:pPr marL="0" indent="0">
              <a:buNone/>
            </a:pPr>
            <a:endParaRPr lang="zh-CN" altLang="en-US" sz="2000"/>
          </a:p>
          <a:p>
            <a:pPr marL="0" indent="0">
              <a:buNone/>
            </a:pPr>
            <a:r>
              <a:rPr lang="zh-CN" altLang="en-US" sz="2000"/>
              <a:t>下面的基本循环，用伪代码表示：</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下面的</a:t>
            </a:r>
            <a:r>
              <a:rPr lang="zh-CN" altLang="en-US" sz="2000">
                <a:solidFill>
                  <a:srgbClr val="FF0000"/>
                </a:solidFill>
              </a:rPr>
              <a:t>ARM</a:t>
            </a:r>
            <a:r>
              <a:rPr lang="zh-CN" altLang="en-US" sz="2000"/>
              <a:t>代码实现上述循环：</a:t>
            </a:r>
            <a:endParaRPr lang="zh-CN" altLang="en-US" sz="2000"/>
          </a:p>
          <a:p>
            <a:pPr marL="0" indent="0">
              <a:buNone/>
            </a:pPr>
            <a:r>
              <a:rPr lang="zh-CN" altLang="en-US" sz="2000"/>
              <a:t>		</a:t>
            </a:r>
            <a:r>
              <a:rPr lang="en-US" altLang="zh-CN" sz="2000"/>
              <a:t>	</a:t>
            </a:r>
            <a:r>
              <a:rPr lang="zh-CN" altLang="en-US" sz="2000"/>
              <a:t>MOV r0,#10	</a:t>
            </a:r>
            <a:endParaRPr lang="zh-CN" altLang="en-US" sz="2000"/>
          </a:p>
          <a:p>
            <a:pPr marL="0" indent="0">
              <a:buNone/>
            </a:pPr>
            <a:r>
              <a:rPr lang="en-US" altLang="zh-CN" sz="2000"/>
              <a:t>		</a:t>
            </a:r>
            <a:r>
              <a:rPr lang="zh-CN" altLang="en-US" sz="2000"/>
              <a:t>Next	SUBS r0,r0,#1	</a:t>
            </a:r>
            <a:endParaRPr lang="zh-CN" altLang="en-US" sz="2000"/>
          </a:p>
          <a:p>
            <a:pPr marL="0" indent="0">
              <a:buNone/>
            </a:pPr>
            <a:r>
              <a:rPr lang="zh-CN" altLang="en-US" sz="2000"/>
              <a:t>		BEQ	Next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65" name="图片 265"/>
          <p:cNvPicPr>
            <a:picLocks noChangeAspect="1"/>
          </p:cNvPicPr>
          <p:nvPr/>
        </p:nvPicPr>
        <p:blipFill>
          <a:blip r:embed="rId1"/>
          <a:stretch>
            <a:fillRect/>
          </a:stretch>
        </p:blipFill>
        <p:spPr>
          <a:xfrm>
            <a:off x="3263900" y="2694305"/>
            <a:ext cx="3689985" cy="1375410"/>
          </a:xfrm>
          <a:prstGeom prst="rect">
            <a:avLst/>
          </a:prstGeom>
        </p:spPr>
      </p:pic>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4.4.6循环</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solidFill>
                  <a:srgbClr val="FF0000"/>
                </a:solidFill>
              </a:rPr>
              <a:t>IA32</a:t>
            </a:r>
            <a:r>
              <a:rPr lang="zh-CN" altLang="en-US" sz="2000"/>
              <a:t>实现了一条显式循环指令LOOP，使用cx寄存器作为循环计数器完成递减和分支操作，因</a:t>
            </a:r>
            <a:endParaRPr lang="zh-CN" altLang="en-US" sz="2000"/>
          </a:p>
          <a:p>
            <a:pPr marL="0" indent="0">
              <a:buNone/>
            </a:pPr>
            <a:r>
              <a:rPr lang="zh-CN" altLang="en-US" sz="2000"/>
              <a:t>而不需要显式的寄存器访问。仅使用一个目的地址作为操作数:</a:t>
            </a:r>
            <a:endParaRPr lang="zh-CN" altLang="en-US" sz="2000"/>
          </a:p>
          <a:p>
            <a:pPr marL="0" indent="0">
              <a:buNone/>
            </a:pPr>
            <a:r>
              <a:rPr lang="zh-CN" altLang="en-US" sz="2000"/>
              <a:t>		</a:t>
            </a:r>
            <a:r>
              <a:rPr lang="en-US" altLang="zh-CN" sz="2000"/>
              <a:t>	</a:t>
            </a:r>
            <a:r>
              <a:rPr lang="zh-CN" altLang="en-US" sz="2000"/>
              <a:t>MOV cx,count		; 设置计数值</a:t>
            </a:r>
            <a:endParaRPr lang="zh-CN" altLang="en-US" sz="2000"/>
          </a:p>
          <a:p>
            <a:pPr marL="0" indent="0">
              <a:buNone/>
            </a:pPr>
            <a:r>
              <a:rPr lang="en-US" altLang="zh-CN" sz="2000"/>
              <a:t>		</a:t>
            </a:r>
            <a:r>
              <a:rPr lang="zh-CN" altLang="en-US" sz="2000"/>
              <a:t>Next	Do something		; 循环体</a:t>
            </a:r>
            <a:endParaRPr lang="zh-CN" altLang="en-US" sz="2000"/>
          </a:p>
          <a:p>
            <a:pPr marL="0" indent="0">
              <a:buNone/>
            </a:pPr>
            <a:r>
              <a:rPr lang="zh-CN" altLang="en-US" sz="2000"/>
              <a:t>		</a:t>
            </a:r>
            <a:r>
              <a:rPr lang="en-US" altLang="zh-CN" sz="2000"/>
              <a:t>	</a:t>
            </a:r>
            <a:r>
              <a:rPr lang="zh-CN" altLang="en-US" sz="2000"/>
              <a:t>LOOP Next		; 计数器递减且计数值不为0时跳转</a:t>
            </a:r>
            <a:endParaRPr lang="zh-CN" altLang="en-US" sz="2000"/>
          </a:p>
          <a:p>
            <a:pPr marL="0" indent="0">
              <a:buNone/>
            </a:pPr>
            <a:endParaRPr lang="zh-CN" altLang="en-US" sz="2000"/>
          </a:p>
          <a:p>
            <a:pPr marL="0" indent="0">
              <a:buNone/>
            </a:pPr>
            <a:r>
              <a:rPr lang="zh-CN" altLang="en-US" sz="2000">
                <a:solidFill>
                  <a:srgbClr val="FF0000"/>
                </a:solidFill>
              </a:rPr>
              <a:t>68K</a:t>
            </a:r>
            <a:r>
              <a:rPr lang="zh-CN" altLang="en-US" sz="2000"/>
              <a:t>提供一条复杂的递减和分支指令DBRA，与IA32的循环指令相似，但允许程序员在8个循环</a:t>
            </a:r>
            <a:endParaRPr lang="zh-CN" altLang="en-US" sz="2000"/>
          </a:p>
          <a:p>
            <a:pPr marL="0" indent="0">
              <a:buNone/>
            </a:pPr>
            <a:r>
              <a:rPr lang="zh-CN" altLang="en-US" sz="2000"/>
              <a:t>计数器中指定一个并在两个出口中选择一个。当循环计数值为-1时或检测到特定条件成立时，</a:t>
            </a:r>
            <a:endParaRPr lang="zh-CN" altLang="en-US" sz="2000"/>
          </a:p>
          <a:p>
            <a:pPr marL="0" indent="0">
              <a:buNone/>
            </a:pPr>
            <a:r>
              <a:rPr lang="zh-CN" altLang="en-US" sz="2000"/>
              <a:t>循环结束。指令DBcondition Di,target 可描述为：</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在计数值为-1时跳出循环，而不是为0时。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66" name="图片 266"/>
          <p:cNvPicPr>
            <a:picLocks noChangeAspect="1"/>
          </p:cNvPicPr>
          <p:nvPr/>
        </p:nvPicPr>
        <p:blipFill>
          <a:blip r:embed="rId1"/>
          <a:stretch>
            <a:fillRect/>
          </a:stretch>
        </p:blipFill>
        <p:spPr>
          <a:xfrm>
            <a:off x="2341245" y="4749165"/>
            <a:ext cx="7509510" cy="1064260"/>
          </a:xfrm>
          <a:prstGeom prst="rect">
            <a:avLst/>
          </a:prstGeom>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4.4.6循环</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下面的代码描述了DBCS（递减并在借位位为1时跳转）指令对10个整数求和，且发生整数溢出</a:t>
            </a:r>
            <a:endParaRPr lang="zh-CN" altLang="en-US" sz="2000"/>
          </a:p>
          <a:p>
            <a:pPr marL="0" indent="0">
              <a:buNone/>
            </a:pPr>
            <a:r>
              <a:rPr lang="zh-CN" altLang="en-US" sz="2000"/>
              <a:t>时会退出循环：</a:t>
            </a:r>
            <a:endParaRPr lang="zh-CN" altLang="en-US" sz="2000"/>
          </a:p>
          <a:p>
            <a:pPr marL="0" indent="0">
              <a:buNone/>
            </a:pPr>
            <a:r>
              <a:rPr lang="zh-CN" altLang="en-US" sz="2000"/>
              <a:t>		MOVE	#10,D0		; 设置一个递减的循环计数器</a:t>
            </a:r>
            <a:endParaRPr lang="zh-CN" altLang="en-US" sz="2000"/>
          </a:p>
          <a:p>
            <a:pPr marL="0" indent="0">
              <a:buNone/>
            </a:pPr>
            <a:r>
              <a:rPr lang="zh-CN" altLang="en-US" sz="2000"/>
              <a:t>		CLR	D1		; 清除寄存器D1中的和</a:t>
            </a:r>
            <a:endParaRPr lang="zh-CN" altLang="en-US" sz="2000"/>
          </a:p>
          <a:p>
            <a:pPr marL="0" indent="0">
              <a:buNone/>
            </a:pPr>
            <a:r>
              <a:rPr lang="zh-CN" altLang="en-US" sz="2000"/>
              <a:t>		LEA 	Table,A0		; 指向数据列表</a:t>
            </a:r>
            <a:endParaRPr lang="zh-CN" altLang="en-US" sz="2000"/>
          </a:p>
          <a:p>
            <a:pPr marL="0" indent="0">
              <a:buNone/>
            </a:pPr>
            <a:r>
              <a:rPr lang="en-US" altLang="zh-CN" sz="2000"/>
              <a:t>	</a:t>
            </a:r>
            <a:r>
              <a:rPr lang="zh-CN" altLang="en-US" sz="2000"/>
              <a:t>Next	ADD	(A0)+,D1		; REPEAT：加下一个数</a:t>
            </a:r>
            <a:endParaRPr lang="zh-CN" altLang="en-US" sz="2000"/>
          </a:p>
          <a:p>
            <a:pPr marL="0" indent="0">
              <a:buNone/>
            </a:pPr>
            <a:r>
              <a:rPr lang="zh-CN" altLang="en-US" sz="2000"/>
              <a:t>		DBCS	D0,Next		; UNTIL 所有加法都已完成或溢出</a:t>
            </a:r>
            <a:endParaRPr lang="zh-CN" altLang="en-US" sz="2000"/>
          </a:p>
          <a:p>
            <a:pPr marL="0" indent="0">
              <a:buNone/>
            </a:pPr>
            <a:r>
              <a:rPr lang="zh-CN" altLang="en-US" sz="2000"/>
              <a:t>	</a:t>
            </a:r>
            <a:endParaRPr lang="zh-CN" altLang="en-US" sz="2000"/>
          </a:p>
          <a:p>
            <a:pPr marL="0" indent="0">
              <a:buNone/>
            </a:pPr>
            <a:r>
              <a:rPr lang="en-US" altLang="zh-CN" sz="2000"/>
              <a:t>	</a:t>
            </a:r>
            <a:r>
              <a:rPr lang="zh-CN" altLang="en-US" sz="2000"/>
              <a:t>若没有DBCS指令，循环体需要4条指令。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4.4.6循环</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下面的代码描述了DBCS（递减并在借位位为1时跳转）指令对10个整数求和，且发生整数溢出</a:t>
            </a:r>
            <a:endParaRPr lang="zh-CN" altLang="en-US" sz="2000"/>
          </a:p>
          <a:p>
            <a:pPr marL="0" indent="0">
              <a:buNone/>
            </a:pPr>
            <a:r>
              <a:rPr lang="zh-CN" altLang="en-US" sz="2000"/>
              <a:t>时会退出循环：</a:t>
            </a:r>
            <a:endParaRPr lang="zh-CN" altLang="en-US" sz="2000"/>
          </a:p>
          <a:p>
            <a:pPr marL="0" indent="0">
              <a:buNone/>
            </a:pPr>
            <a:r>
              <a:rPr lang="zh-CN" altLang="en-US" sz="2000"/>
              <a:t>		MOVE	#10,D0		; 设置一个递减的循环计数器</a:t>
            </a:r>
            <a:endParaRPr lang="zh-CN" altLang="en-US" sz="2000"/>
          </a:p>
          <a:p>
            <a:pPr marL="0" indent="0">
              <a:buNone/>
            </a:pPr>
            <a:r>
              <a:rPr lang="zh-CN" altLang="en-US" sz="2000"/>
              <a:t>		CLR	D1		; 清除寄存器D1中的和</a:t>
            </a:r>
            <a:endParaRPr lang="zh-CN" altLang="en-US" sz="2000"/>
          </a:p>
          <a:p>
            <a:pPr marL="0" indent="0">
              <a:buNone/>
            </a:pPr>
            <a:r>
              <a:rPr lang="zh-CN" altLang="en-US" sz="2000"/>
              <a:t>		LEA 	Table,A0		; 指向数据列表</a:t>
            </a:r>
            <a:endParaRPr lang="zh-CN" altLang="en-US" sz="2000"/>
          </a:p>
          <a:p>
            <a:pPr marL="0" indent="0">
              <a:buNone/>
            </a:pPr>
            <a:r>
              <a:rPr lang="en-US" altLang="zh-CN" sz="2000"/>
              <a:t>	</a:t>
            </a:r>
            <a:r>
              <a:rPr lang="zh-CN" altLang="en-US" sz="2000"/>
              <a:t>Next	ADD	(A0)+,D1		; REPEAT：加下一个数</a:t>
            </a:r>
            <a:endParaRPr lang="zh-CN" altLang="en-US" sz="2000"/>
          </a:p>
          <a:p>
            <a:pPr marL="0" indent="0">
              <a:buNone/>
            </a:pPr>
            <a:r>
              <a:rPr lang="zh-CN" altLang="en-US" sz="2000"/>
              <a:t>		DBCS	D0,Next		; UNTIL 所有加法都已完成或溢出</a:t>
            </a:r>
            <a:endParaRPr lang="zh-CN" altLang="en-US" sz="2000"/>
          </a:p>
          <a:p>
            <a:pPr marL="0" indent="0">
              <a:buNone/>
            </a:pPr>
            <a:r>
              <a:rPr lang="zh-CN" altLang="en-US" sz="2000"/>
              <a:t>	</a:t>
            </a:r>
            <a:endParaRPr lang="zh-CN" altLang="en-US" sz="2000"/>
          </a:p>
          <a:p>
            <a:pPr marL="0" indent="0">
              <a:buNone/>
            </a:pPr>
            <a:r>
              <a:rPr lang="en-US" altLang="zh-CN" sz="2000"/>
              <a:t>	</a:t>
            </a:r>
            <a:r>
              <a:rPr lang="zh-CN" altLang="en-US" sz="2000"/>
              <a:t>若没有DBCS指令，循环体需要4条指令。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存储系统</a:t>
            </a:r>
            <a:endParaRPr>
              <a:sym typeface="+mn-ea"/>
            </a:endParaRPr>
          </a:p>
        </p:txBody>
      </p:sp>
      <p:sp>
        <p:nvSpPr>
          <p:cNvPr id="3" name="内容占位符 2"/>
          <p:cNvSpPr/>
          <p:nvPr>
            <p:ph idx="1"/>
          </p:nvPr>
        </p:nvSpPr>
        <p:spPr>
          <a:xfrm>
            <a:off x="838200" y="1677670"/>
            <a:ext cx="10515600" cy="4499610"/>
          </a:xfrm>
        </p:spPr>
        <p:txBody>
          <a:bodyPr>
            <a:normAutofit/>
          </a:bodyPr>
          <a:p>
            <a:pPr marL="0" indent="0">
              <a:buNone/>
            </a:pPr>
            <a:r>
              <a:rPr lang="zh-CN" altLang="en-US"/>
              <a:t>处理器将一个放在地址总线上的地址以及一个用于选择读操作或写操作（也被称为读或写周期）的控制信号发送给存储器。</a:t>
            </a:r>
            <a:endParaRPr lang="zh-CN" altLang="en-US"/>
          </a:p>
          <a:p>
            <a:pPr marL="0" indent="0">
              <a:buNone/>
            </a:pPr>
            <a:endParaRPr lang="zh-CN" altLang="en-US"/>
          </a:p>
          <a:p>
            <a:pPr marL="0" indent="0">
              <a:buNone/>
            </a:pPr>
            <a:r>
              <a:rPr lang="zh-CN" altLang="en-US"/>
              <a:t>在读周期中，存储器将数据放在数据总线上供CPU读取。</a:t>
            </a:r>
            <a:endParaRPr lang="zh-CN" altLang="en-US"/>
          </a:p>
          <a:p>
            <a:pPr marL="0" indent="0">
              <a:buNone/>
            </a:pPr>
            <a:endParaRPr lang="zh-CN" altLang="en-US"/>
          </a:p>
          <a:p>
            <a:pPr marL="0" indent="0">
              <a:buNone/>
            </a:pPr>
            <a:r>
              <a:rPr lang="zh-CN" altLang="en-US"/>
              <a:t>写周期中，放在数据总线上的数据被写入存储器。</a:t>
            </a:r>
            <a:endParaRPr lang="zh-CN" altLang="en-US"/>
          </a:p>
          <a:p>
            <a:pPr marL="0" indent="0">
              <a:buNone/>
            </a:pPr>
            <a:endParaRPr lang="zh-CN" altLang="en-US"/>
          </a:p>
          <a:p>
            <a:pPr marL="0" indent="0">
              <a:buNone/>
            </a:pPr>
            <a:r>
              <a:rPr lang="zh-CN" altLang="en-US"/>
              <a:t>信息进入或离开存储器的位置叫作端口。</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1.5存储程序的概念</a:t>
            </a:r>
            <a:endParaRPr>
              <a:sym typeface="+mn-ea"/>
            </a:endParaRPr>
          </a:p>
        </p:txBody>
      </p:sp>
      <p:sp>
        <p:nvSpPr>
          <p:cNvPr id="3" name="内容占位符 2"/>
          <p:cNvSpPr/>
          <p:nvPr>
            <p:ph idx="1"/>
          </p:nvPr>
        </p:nvSpPr>
        <p:spPr>
          <a:xfrm>
            <a:off x="838200" y="1677670"/>
            <a:ext cx="10515600" cy="4499610"/>
          </a:xfrm>
        </p:spPr>
        <p:txBody>
          <a:bodyPr>
            <a:normAutofit/>
          </a:bodyPr>
          <a:p>
            <a:pPr marL="0" indent="0">
              <a:buNone/>
            </a:pPr>
            <a:r>
              <a:rPr lang="zh-CN" altLang="en-US"/>
              <a:t>下面的伪代码描述了存储程序计算机的基本操作：</a:t>
            </a:r>
            <a:endParaRPr lang="zh-CN" altLang="en-US"/>
          </a:p>
          <a:p>
            <a:pPr marL="457200" lvl="1" indent="0">
              <a:buNone/>
            </a:pPr>
            <a:endParaRPr lang="zh-CN" altLang="en-US"/>
          </a:p>
          <a:p>
            <a:pPr marL="457200" lvl="1" indent="0">
              <a:buNone/>
            </a:pPr>
            <a:r>
              <a:rPr lang="zh-CN" altLang="en-US"/>
              <a:t>存储程序计算机</a:t>
            </a:r>
            <a:endParaRPr lang="zh-CN" altLang="en-US"/>
          </a:p>
          <a:p>
            <a:pPr marL="457200" lvl="1" indent="0">
              <a:buNone/>
            </a:pPr>
            <a:r>
              <a:rPr lang="zh-CN" altLang="en-US"/>
              <a:t>	程序计数器指向存储器中的第一条指令</a:t>
            </a:r>
            <a:endParaRPr lang="zh-CN" altLang="en-US"/>
          </a:p>
          <a:p>
            <a:pPr marL="457200" lvl="1" indent="0">
              <a:buNone/>
            </a:pPr>
            <a:r>
              <a:rPr lang="zh-CN" altLang="en-US"/>
              <a:t>	REPEAT</a:t>
            </a:r>
            <a:endParaRPr lang="zh-CN" altLang="en-US"/>
          </a:p>
          <a:p>
            <a:pPr marL="457200" lvl="1" indent="0">
              <a:buNone/>
            </a:pPr>
            <a:r>
              <a:rPr lang="zh-CN" altLang="en-US"/>
              <a:t>		从程序计数器所指的存储单元中读出指令</a:t>
            </a:r>
            <a:endParaRPr lang="zh-CN" altLang="en-US"/>
          </a:p>
          <a:p>
            <a:pPr marL="457200" lvl="1" indent="0">
              <a:buNone/>
            </a:pPr>
            <a:r>
              <a:rPr lang="zh-CN" altLang="en-US"/>
              <a:t>		修改程序计数器，使之指向下一条指令</a:t>
            </a:r>
            <a:endParaRPr lang="zh-CN" altLang="en-US"/>
          </a:p>
          <a:p>
            <a:pPr marL="457200" lvl="1" indent="0">
              <a:buNone/>
            </a:pPr>
            <a:r>
              <a:rPr lang="zh-CN" altLang="en-US"/>
              <a:t>		将从存储器中取出的指令解码</a:t>
            </a:r>
            <a:endParaRPr lang="zh-CN" altLang="en-US"/>
          </a:p>
          <a:p>
            <a:pPr marL="457200" lvl="1" indent="0">
              <a:buNone/>
            </a:pPr>
            <a:r>
              <a:rPr lang="zh-CN" altLang="en-US"/>
              <a:t>		执行指令</a:t>
            </a:r>
            <a:endParaRPr lang="zh-CN" altLang="en-US"/>
          </a:p>
          <a:p>
            <a:pPr marL="457200" lvl="1" indent="0">
              <a:buNone/>
            </a:pPr>
            <a:r>
              <a:rPr lang="zh-CN" altLang="en-US"/>
              <a:t>	FOREVER</a:t>
            </a:r>
            <a:endParaRPr lang="zh-CN" altLang="en-US"/>
          </a:p>
          <a:p>
            <a:pPr marL="457200" lvl="1" indent="0">
              <a:buNone/>
            </a:pPr>
            <a:r>
              <a:rPr lang="zh-CN" altLang="en-US"/>
              <a:t>End</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1.5存储程序的概念</a:t>
            </a:r>
            <a:endParaRPr>
              <a:sym typeface="+mn-ea"/>
            </a:endParaRPr>
          </a:p>
        </p:txBody>
      </p:sp>
      <p:sp>
        <p:nvSpPr>
          <p:cNvPr id="3" name="内容占位符 2"/>
          <p:cNvSpPr/>
          <p:nvPr>
            <p:ph idx="1"/>
          </p:nvPr>
        </p:nvSpPr>
        <p:spPr>
          <a:xfrm>
            <a:off x="838200" y="1677670"/>
            <a:ext cx="10515600" cy="4499610"/>
          </a:xfrm>
        </p:spPr>
        <p:txBody>
          <a:bodyPr>
            <a:normAutofit fontScale="90000" lnSpcReduction="10000"/>
          </a:bodyPr>
          <a:p>
            <a:pPr marL="0" indent="0">
              <a:buNone/>
            </a:pPr>
            <a:r>
              <a:rPr lang="zh-CN" altLang="en-US"/>
              <a:t>从存储器中取出每条指令都需要进行一次访存操作（即读存储器）。</a:t>
            </a:r>
            <a:endParaRPr lang="zh-CN" altLang="en-US"/>
          </a:p>
          <a:p>
            <a:pPr marL="0" indent="0">
              <a:buNone/>
            </a:pPr>
            <a:r>
              <a:rPr lang="zh-CN" altLang="en-US"/>
              <a:t>可以用下面的伪代码描述“</a:t>
            </a:r>
            <a:r>
              <a:rPr lang="zh-CN" altLang="en-US">
                <a:solidFill>
                  <a:srgbClr val="FF0000"/>
                </a:solidFill>
              </a:rPr>
              <a:t>执行指令</a:t>
            </a:r>
            <a:r>
              <a:rPr lang="zh-CN" altLang="en-US"/>
              <a:t>”这一动作：</a:t>
            </a:r>
            <a:endParaRPr lang="zh-CN" altLang="en-US"/>
          </a:p>
          <a:p>
            <a:pPr marL="0" indent="0">
              <a:buNone/>
            </a:pPr>
            <a:endParaRPr lang="zh-CN" altLang="en-US"/>
          </a:p>
          <a:p>
            <a:pPr marL="457200" lvl="1" indent="0">
              <a:buNone/>
            </a:pPr>
            <a:r>
              <a:rPr lang="en-US" altLang="zh-CN"/>
              <a:t>	</a:t>
            </a:r>
            <a:r>
              <a:rPr lang="zh-CN" altLang="en-US"/>
              <a:t>执行指令</a:t>
            </a:r>
            <a:endParaRPr lang="zh-CN" altLang="en-US"/>
          </a:p>
          <a:p>
            <a:pPr marL="457200" lvl="1" indent="0">
              <a:buNone/>
            </a:pPr>
            <a:r>
              <a:rPr lang="zh-CN" altLang="en-US"/>
              <a:t>		IF 指令需要使用数据</a:t>
            </a:r>
            <a:endParaRPr lang="zh-CN" altLang="en-US"/>
          </a:p>
          <a:p>
            <a:pPr marL="457200" lvl="1" indent="0">
              <a:buNone/>
            </a:pPr>
            <a:r>
              <a:rPr lang="zh-CN" altLang="en-US"/>
              <a:t>			THEN 从存储器中读这个数</a:t>
            </a:r>
            <a:endParaRPr lang="zh-CN" altLang="en-US"/>
          </a:p>
          <a:p>
            <a:pPr marL="457200" lvl="1" indent="0">
              <a:buNone/>
            </a:pPr>
            <a:r>
              <a:rPr lang="zh-CN" altLang="en-US"/>
              <a:t>		END_IF</a:t>
            </a:r>
            <a:endParaRPr lang="zh-CN" altLang="en-US"/>
          </a:p>
          <a:p>
            <a:pPr marL="457200" lvl="1" indent="0">
              <a:buNone/>
            </a:pPr>
            <a:r>
              <a:rPr lang="zh-CN" altLang="en-US"/>
              <a:t>		完成指令定义的操作</a:t>
            </a:r>
            <a:endParaRPr lang="zh-CN" altLang="en-US"/>
          </a:p>
          <a:p>
            <a:pPr marL="457200" lvl="1" indent="0">
              <a:buNone/>
            </a:pPr>
            <a:r>
              <a:rPr lang="zh-CN" altLang="en-US"/>
              <a:t>		IF 指令要将数据写回存储器</a:t>
            </a:r>
            <a:endParaRPr lang="zh-CN" altLang="en-US"/>
          </a:p>
          <a:p>
            <a:pPr marL="457200" lvl="1" indent="0">
              <a:buNone/>
            </a:pPr>
            <a:r>
              <a:rPr lang="zh-CN" altLang="en-US"/>
              <a:t>			THEN 将数据写回存储器</a:t>
            </a:r>
            <a:endParaRPr lang="zh-CN" altLang="en-US"/>
          </a:p>
          <a:p>
            <a:pPr marL="457200" lvl="1" indent="0">
              <a:buNone/>
            </a:pPr>
            <a:r>
              <a:rPr lang="zh-CN" altLang="en-US"/>
              <a:t>		END_IF</a:t>
            </a:r>
            <a:endParaRPr lang="zh-CN" altLang="en-US"/>
          </a:p>
          <a:p>
            <a:pPr marL="457200" lvl="1" indent="0">
              <a:buNone/>
            </a:pPr>
            <a:r>
              <a:rPr lang="zh-CN" altLang="en-US"/>
              <a:t>	End</a:t>
            </a:r>
            <a:endParaRPr lang="zh-CN" altLang="en-US"/>
          </a:p>
          <a:p>
            <a:pPr marL="457200" lvl="1" indent="0">
              <a:buNone/>
            </a:pP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1.5存储程序的概念</a:t>
            </a:r>
            <a:endParaRPr>
              <a:sym typeface="+mn-ea"/>
            </a:endParaRPr>
          </a:p>
        </p:txBody>
      </p:sp>
      <p:sp>
        <p:nvSpPr>
          <p:cNvPr id="3" name="内容占位符 2"/>
          <p:cNvSpPr/>
          <p:nvPr>
            <p:ph idx="1"/>
          </p:nvPr>
        </p:nvSpPr>
        <p:spPr>
          <a:xfrm>
            <a:off x="838200" y="1677670"/>
            <a:ext cx="10515600" cy="4499610"/>
          </a:xfrm>
        </p:spPr>
        <p:txBody>
          <a:bodyPr>
            <a:normAutofit fontScale="90000" lnSpcReduction="20000"/>
          </a:bodyPr>
          <a:p>
            <a:pPr marL="0" indent="0">
              <a:buNone/>
            </a:pPr>
            <a:r>
              <a:rPr lang="zh-CN" altLang="en-US"/>
              <a:t>上面的动作序列用C语言描述：</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执行一条指令需要至少两次访存，第一次访存是</a:t>
            </a:r>
            <a:r>
              <a:rPr lang="zh-CN" altLang="en-US">
                <a:solidFill>
                  <a:srgbClr val="FF0000"/>
                </a:solidFill>
              </a:rPr>
              <a:t>读取指令</a:t>
            </a:r>
            <a:r>
              <a:rPr lang="zh-CN" altLang="en-US"/>
              <a:t>，第二次访存要</a:t>
            </a:r>
            <a:endParaRPr lang="zh-CN" altLang="en-US"/>
          </a:p>
          <a:p>
            <a:pPr marL="0" indent="0">
              <a:buNone/>
            </a:pPr>
            <a:r>
              <a:rPr lang="zh-CN" altLang="en-US"/>
              <a:t>么从存储器</a:t>
            </a:r>
            <a:r>
              <a:rPr lang="zh-CN" altLang="en-US">
                <a:solidFill>
                  <a:srgbClr val="FF0000"/>
                </a:solidFill>
              </a:rPr>
              <a:t>读出</a:t>
            </a:r>
            <a:r>
              <a:rPr lang="zh-CN" altLang="en-US"/>
              <a:t>指令需要的</a:t>
            </a:r>
            <a:r>
              <a:rPr lang="zh-CN" altLang="en-US">
                <a:solidFill>
                  <a:srgbClr val="FF0000"/>
                </a:solidFill>
              </a:rPr>
              <a:t>数据</a:t>
            </a:r>
            <a:r>
              <a:rPr lang="zh-CN" altLang="en-US"/>
              <a:t>，要么将它之前的指令产生的或修改过的</a:t>
            </a:r>
            <a:endParaRPr lang="zh-CN" altLang="en-US"/>
          </a:p>
          <a:p>
            <a:pPr marL="0" indent="0">
              <a:buNone/>
            </a:pPr>
            <a:r>
              <a:rPr lang="zh-CN" altLang="en-US"/>
              <a:t>数据</a:t>
            </a:r>
            <a:r>
              <a:rPr lang="zh-CN" altLang="en-US">
                <a:solidFill>
                  <a:srgbClr val="FF0000"/>
                </a:solidFill>
              </a:rPr>
              <a:t>写回存储器</a:t>
            </a:r>
            <a:r>
              <a:rPr lang="zh-CN" altLang="en-US"/>
              <a:t>。</a:t>
            </a:r>
            <a:endParaRPr lang="zh-CN" altLang="en-US"/>
          </a:p>
          <a:p>
            <a:pPr marL="457200" lvl="1" indent="0">
              <a:buNone/>
            </a:pPr>
            <a:endParaRPr lang="zh-CN" altLang="en-US"/>
          </a:p>
        </p:txBody>
      </p:sp>
      <p:pic>
        <p:nvPicPr>
          <p:cNvPr id="4" name="图片 23"/>
          <p:cNvPicPr>
            <a:picLocks noChangeAspect="1"/>
          </p:cNvPicPr>
          <p:nvPr/>
        </p:nvPicPr>
        <p:blipFill>
          <a:blip r:embed="rId1"/>
          <a:stretch>
            <a:fillRect/>
          </a:stretch>
        </p:blipFill>
        <p:spPr>
          <a:xfrm>
            <a:off x="1562735" y="2241550"/>
            <a:ext cx="9323705" cy="237426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指令格式</a:t>
            </a:r>
            <a:endParaRPr>
              <a:sym typeface="+mn-ea"/>
            </a:endParaRPr>
          </a:p>
        </p:txBody>
      </p:sp>
      <p:sp>
        <p:nvSpPr>
          <p:cNvPr id="3" name="内容占位符 2"/>
          <p:cNvSpPr/>
          <p:nvPr>
            <p:ph idx="1"/>
          </p:nvPr>
        </p:nvSpPr>
        <p:spPr>
          <a:xfrm>
            <a:off x="838200" y="1677670"/>
            <a:ext cx="10515600" cy="4499610"/>
          </a:xfrm>
        </p:spPr>
        <p:txBody>
          <a:bodyPr>
            <a:normAutofit/>
          </a:bodyPr>
          <a:p>
            <a:pPr marL="0" lvl="0" indent="0">
              <a:buNone/>
            </a:pPr>
            <a:r>
              <a:rPr lang="zh-CN" altLang="en-US"/>
              <a:t>存储程序计算机的一种直观合理的指令格式可以用下面的形式表示：</a:t>
            </a:r>
            <a:endParaRPr lang="zh-CN" altLang="en-US"/>
          </a:p>
          <a:p>
            <a:pPr marL="0" lvl="0" indent="0">
              <a:buNone/>
            </a:pPr>
            <a:endParaRPr lang="zh-CN" altLang="en-US"/>
          </a:p>
          <a:p>
            <a:pPr marL="0" lvl="0" indent="0">
              <a:buNone/>
            </a:pPr>
            <a:endParaRPr lang="zh-CN" altLang="en-US"/>
          </a:p>
          <a:p>
            <a:pPr marL="457200" lvl="1" indent="0">
              <a:buNone/>
            </a:pPr>
            <a:r>
              <a:rPr lang="zh-CN" altLang="en-US"/>
              <a:t>Operation表示要执行的指令的动作</a:t>
            </a:r>
            <a:endParaRPr lang="zh-CN" altLang="en-US"/>
          </a:p>
          <a:p>
            <a:pPr marL="457200" lvl="1" indent="0">
              <a:buNone/>
            </a:pPr>
            <a:r>
              <a:rPr lang="zh-CN" altLang="en-US"/>
              <a:t>Address1、Address2和Address3分别是3个操作数在存储器中的位置。在这条指令中，操作数为</a:t>
            </a:r>
            <a:r>
              <a:rPr lang="zh-CN" altLang="en-US">
                <a:solidFill>
                  <a:srgbClr val="FF0000"/>
                </a:solidFill>
              </a:rPr>
              <a:t>数据的地址</a:t>
            </a:r>
            <a:r>
              <a:rPr lang="zh-CN" altLang="en-US"/>
              <a:t>，而不是数据本身。</a:t>
            </a:r>
            <a:endParaRPr lang="zh-CN" altLang="en-US"/>
          </a:p>
          <a:p>
            <a:pPr marL="0" lvl="0" indent="0">
              <a:buNone/>
            </a:pPr>
            <a:endParaRPr lang="zh-CN" altLang="en-US"/>
          </a:p>
          <a:p>
            <a:pPr marL="0" lvl="0" indent="0">
              <a:buNone/>
            </a:pPr>
            <a:endParaRPr lang="zh-CN" altLang="en-US"/>
          </a:p>
        </p:txBody>
      </p:sp>
      <p:pic>
        <p:nvPicPr>
          <p:cNvPr id="24" name="图片 24"/>
          <p:cNvPicPr>
            <a:picLocks noChangeAspect="1"/>
          </p:cNvPicPr>
          <p:nvPr/>
        </p:nvPicPr>
        <p:blipFill>
          <a:blip r:embed="rId1"/>
          <a:stretch>
            <a:fillRect/>
          </a:stretch>
        </p:blipFill>
        <p:spPr>
          <a:xfrm>
            <a:off x="1676400" y="2371090"/>
            <a:ext cx="5866130" cy="3594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指令格式</a:t>
            </a:r>
            <a:endParaRPr>
              <a:sym typeface="+mn-ea"/>
            </a:endParaRPr>
          </a:p>
        </p:txBody>
      </p:sp>
      <p:sp>
        <p:nvSpPr>
          <p:cNvPr id="3" name="内容占位符 2"/>
          <p:cNvSpPr/>
          <p:nvPr>
            <p:ph idx="1"/>
          </p:nvPr>
        </p:nvSpPr>
        <p:spPr>
          <a:xfrm>
            <a:off x="838200" y="1677670"/>
            <a:ext cx="10515600" cy="4499610"/>
          </a:xfrm>
        </p:spPr>
        <p:txBody>
          <a:bodyPr>
            <a:normAutofit/>
          </a:bodyPr>
          <a:p>
            <a:pPr marL="0" lvl="0" indent="0">
              <a:buNone/>
            </a:pPr>
            <a:r>
              <a:rPr lang="zh-CN" altLang="en-US"/>
              <a:t>ADD P,Q,R是一条典型的三操作数指令，P、Q、R是三个存储单元地址的符号名。</a:t>
            </a:r>
            <a:endParaRPr lang="zh-CN" altLang="en-US"/>
          </a:p>
          <a:p>
            <a:pPr marL="0" lvl="0" indent="0">
              <a:buNone/>
            </a:pPr>
            <a:r>
              <a:rPr lang="zh-CN" altLang="en-US"/>
              <a:t>这个三操作数指令格式用RTL表示为：</a:t>
            </a:r>
            <a:endParaRPr lang="zh-CN" altLang="en-US"/>
          </a:p>
        </p:txBody>
      </p:sp>
      <p:pic>
        <p:nvPicPr>
          <p:cNvPr id="25" name="图片 25"/>
          <p:cNvPicPr>
            <a:picLocks noChangeAspect="1"/>
          </p:cNvPicPr>
          <p:nvPr/>
        </p:nvPicPr>
        <p:blipFill>
          <a:blip r:embed="rId1"/>
          <a:stretch>
            <a:fillRect/>
          </a:stretch>
        </p:blipFill>
        <p:spPr>
          <a:xfrm>
            <a:off x="2037715" y="3106420"/>
            <a:ext cx="7383145" cy="4089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指令格式</a:t>
            </a:r>
            <a:endParaRPr>
              <a:sym typeface="+mn-ea"/>
            </a:endParaRPr>
          </a:p>
        </p:txBody>
      </p:sp>
      <p:sp>
        <p:nvSpPr>
          <p:cNvPr id="3" name="内容占位符 2"/>
          <p:cNvSpPr/>
          <p:nvPr>
            <p:ph idx="1"/>
          </p:nvPr>
        </p:nvSpPr>
        <p:spPr>
          <a:xfrm>
            <a:off x="838200" y="1386205"/>
            <a:ext cx="10515600" cy="4791075"/>
          </a:xfrm>
        </p:spPr>
        <p:txBody>
          <a:bodyPr>
            <a:normAutofit/>
          </a:bodyPr>
          <a:p>
            <a:pPr marL="0" lvl="0" indent="0">
              <a:buNone/>
            </a:pPr>
            <a:r>
              <a:rPr lang="zh-CN" altLang="en-US"/>
              <a:t>如图，描述了一条指令的执行过程，一共需要4次访存（即一次取指令，两次取两个源操作数，一次保存结果）</a:t>
            </a:r>
            <a:endParaRPr lang="zh-CN" altLang="en-US"/>
          </a:p>
        </p:txBody>
      </p:sp>
      <p:pic>
        <p:nvPicPr>
          <p:cNvPr id="27" name="图片 27"/>
          <p:cNvPicPr>
            <a:picLocks noChangeAspect="1"/>
          </p:cNvPicPr>
          <p:nvPr/>
        </p:nvPicPr>
        <p:blipFill>
          <a:blip r:embed="rId1"/>
          <a:stretch>
            <a:fillRect/>
          </a:stretch>
        </p:blipFill>
        <p:spPr>
          <a:xfrm>
            <a:off x="3327400" y="2317750"/>
            <a:ext cx="5274310" cy="44208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计算机系统体系结构所涉及的内容</a:t>
            </a:r>
            <a:endParaRPr lang="zh-CN" altLang="en-US">
              <a:sym typeface="+mn-ea"/>
            </a:endParaRPr>
          </a:p>
        </p:txBody>
      </p:sp>
      <p:pic>
        <p:nvPicPr>
          <p:cNvPr id="38" name="图片 38"/>
          <p:cNvPicPr>
            <a:picLocks noChangeAspect="1"/>
          </p:cNvPicPr>
          <p:nvPr>
            <p:ph idx="1"/>
          </p:nvPr>
        </p:nvPicPr>
        <p:blipFill>
          <a:blip r:embed="rId1"/>
          <a:stretch>
            <a:fillRect/>
          </a:stretch>
        </p:blipFill>
        <p:spPr>
          <a:xfrm>
            <a:off x="2681605" y="1402080"/>
            <a:ext cx="7527290" cy="533590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指令格式</a:t>
            </a:r>
            <a:endParaRPr>
              <a:sym typeface="+mn-ea"/>
            </a:endParaRPr>
          </a:p>
        </p:txBody>
      </p:sp>
      <p:sp>
        <p:nvSpPr>
          <p:cNvPr id="3" name="内容占位符 2"/>
          <p:cNvSpPr/>
          <p:nvPr>
            <p:ph idx="1"/>
          </p:nvPr>
        </p:nvSpPr>
        <p:spPr>
          <a:xfrm>
            <a:off x="838200" y="1386205"/>
            <a:ext cx="10515600" cy="4791075"/>
          </a:xfrm>
        </p:spPr>
        <p:txBody>
          <a:bodyPr>
            <a:normAutofit/>
          </a:bodyPr>
          <a:p>
            <a:pPr marL="0" lvl="0" indent="0">
              <a:buNone/>
            </a:pPr>
            <a:r>
              <a:rPr lang="zh-CN" altLang="en-US"/>
              <a:t>如图，描述了指令的4个字段与CPU、存储器以及指令的执行方式之间的关系：</a:t>
            </a:r>
            <a:endParaRPr lang="zh-CN" altLang="en-US"/>
          </a:p>
        </p:txBody>
      </p:sp>
      <p:pic>
        <p:nvPicPr>
          <p:cNvPr id="28" name="图片 28"/>
          <p:cNvPicPr>
            <a:picLocks noChangeAspect="1"/>
          </p:cNvPicPr>
          <p:nvPr/>
        </p:nvPicPr>
        <p:blipFill>
          <a:blip r:embed="rId1"/>
          <a:stretch>
            <a:fillRect/>
          </a:stretch>
        </p:blipFill>
        <p:spPr>
          <a:xfrm>
            <a:off x="3458845" y="2169795"/>
            <a:ext cx="5274310" cy="44767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两地址指令</a:t>
            </a:r>
            <a:endParaRPr>
              <a:sym typeface="+mn-ea"/>
            </a:endParaRPr>
          </a:p>
        </p:txBody>
      </p:sp>
      <p:sp>
        <p:nvSpPr>
          <p:cNvPr id="3" name="内容占位符 2"/>
          <p:cNvSpPr/>
          <p:nvPr>
            <p:ph idx="1"/>
          </p:nvPr>
        </p:nvSpPr>
        <p:spPr>
          <a:xfrm>
            <a:off x="838200" y="1677035"/>
            <a:ext cx="10515600" cy="4857115"/>
          </a:xfrm>
        </p:spPr>
        <p:txBody>
          <a:bodyPr>
            <a:normAutofit/>
          </a:bodyPr>
          <a:p>
            <a:pPr lvl="0"/>
            <a:r>
              <a:rPr lang="zh-CN" altLang="en-US"/>
              <a:t>有些计算机实现了两地址指令，其格式为：</a:t>
            </a:r>
            <a:endParaRPr lang="zh-CN" altLang="en-US"/>
          </a:p>
          <a:p>
            <a:pPr marL="0" lvl="0" indent="0">
              <a:buNone/>
            </a:pPr>
            <a:endParaRPr lang="zh-CN" altLang="en-US"/>
          </a:p>
          <a:p>
            <a:pPr marL="0" lvl="0" indent="0">
              <a:buNone/>
            </a:pPr>
            <a:endParaRPr lang="zh-CN" altLang="en-US" sz="2400"/>
          </a:p>
          <a:p>
            <a:pPr marL="0" lvl="0" indent="0">
              <a:buNone/>
            </a:pPr>
            <a:r>
              <a:rPr lang="zh-CN" altLang="en-US" sz="2400"/>
              <a:t>Address2为源操作数，Address1既是源操作数也是目的操作数。</a:t>
            </a:r>
            <a:endParaRPr lang="zh-CN" altLang="en-US" sz="2400"/>
          </a:p>
          <a:p>
            <a:pPr marL="0" lvl="0" indent="0">
              <a:buNone/>
            </a:pPr>
            <a:endParaRPr lang="zh-CN" altLang="en-US" sz="2400"/>
          </a:p>
          <a:p>
            <a:pPr lvl="0"/>
            <a:r>
              <a:rPr lang="zh-CN" altLang="en-US"/>
              <a:t>指令ADD P,Q的RTL定义为：</a:t>
            </a:r>
            <a:endParaRPr lang="zh-CN" altLang="en-US"/>
          </a:p>
          <a:p>
            <a:pPr lvl="1"/>
            <a:endParaRPr lang="zh-CN" altLang="en-US"/>
          </a:p>
          <a:p>
            <a:pPr marL="0" lvl="0" indent="0">
              <a:buNone/>
            </a:pPr>
            <a:endParaRPr lang="zh-CN" altLang="en-US"/>
          </a:p>
          <a:p>
            <a:pPr marL="0" lvl="0" indent="0">
              <a:buNone/>
            </a:pPr>
            <a:endParaRPr lang="zh-CN" altLang="en-US"/>
          </a:p>
        </p:txBody>
      </p:sp>
      <p:pic>
        <p:nvPicPr>
          <p:cNvPr id="29" name="图片 29"/>
          <p:cNvPicPr>
            <a:picLocks noChangeAspect="1"/>
          </p:cNvPicPr>
          <p:nvPr/>
        </p:nvPicPr>
        <p:blipFill>
          <a:blip r:embed="rId1"/>
          <a:stretch>
            <a:fillRect/>
          </a:stretch>
        </p:blipFill>
        <p:spPr>
          <a:xfrm>
            <a:off x="2782570" y="2417445"/>
            <a:ext cx="5198110" cy="435610"/>
          </a:xfrm>
          <a:prstGeom prst="rect">
            <a:avLst/>
          </a:prstGeom>
        </p:spPr>
      </p:pic>
      <p:pic>
        <p:nvPicPr>
          <p:cNvPr id="30" name="图片 30"/>
          <p:cNvPicPr>
            <a:picLocks noChangeAspect="1"/>
          </p:cNvPicPr>
          <p:nvPr/>
        </p:nvPicPr>
        <p:blipFill>
          <a:blip r:embed="rId2"/>
          <a:stretch>
            <a:fillRect/>
          </a:stretch>
        </p:blipFill>
        <p:spPr>
          <a:xfrm>
            <a:off x="3556000" y="4782185"/>
            <a:ext cx="3226435" cy="4368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两地址指令</a:t>
            </a:r>
            <a:endParaRPr>
              <a:sym typeface="+mn-ea"/>
            </a:endParaRPr>
          </a:p>
        </p:txBody>
      </p:sp>
      <p:sp>
        <p:nvSpPr>
          <p:cNvPr id="3" name="内容占位符 2"/>
          <p:cNvSpPr/>
          <p:nvPr>
            <p:ph idx="1"/>
          </p:nvPr>
        </p:nvSpPr>
        <p:spPr>
          <a:xfrm>
            <a:off x="838200" y="1835150"/>
            <a:ext cx="10515600" cy="4699000"/>
          </a:xfrm>
        </p:spPr>
        <p:txBody>
          <a:bodyPr>
            <a:normAutofit/>
          </a:bodyPr>
          <a:p>
            <a:pPr lvl="0"/>
            <a:r>
              <a:rPr lang="zh-CN" altLang="en-US"/>
              <a:t>两地址指令会</a:t>
            </a:r>
            <a:r>
              <a:rPr lang="zh-CN" altLang="en-US">
                <a:solidFill>
                  <a:srgbClr val="FF0000"/>
                </a:solidFill>
              </a:rPr>
              <a:t>破坏</a:t>
            </a:r>
            <a:r>
              <a:rPr lang="zh-CN" altLang="en-US"/>
              <a:t>它的一个操作数，也就是说，会用结果替换源操作数P，本书大部分章节约定两地址指令格式为：</a:t>
            </a:r>
            <a:endParaRPr lang="zh-CN" altLang="en-US"/>
          </a:p>
          <a:p>
            <a:pPr lvl="0"/>
            <a:endParaRPr lang="zh-CN" altLang="en-US"/>
          </a:p>
          <a:p>
            <a:pPr lvl="0"/>
            <a:endParaRPr lang="zh-CN" altLang="en-US"/>
          </a:p>
          <a:p>
            <a:pPr lvl="0"/>
            <a:r>
              <a:rPr lang="zh-CN" altLang="en-US"/>
              <a:t>在实际计算机中，一般不允许同一条指令中使用两个存储地址，大多数计算机都规定一个地址是</a:t>
            </a:r>
            <a:r>
              <a:rPr lang="zh-CN" altLang="en-US">
                <a:solidFill>
                  <a:srgbClr val="FF0000"/>
                </a:solidFill>
              </a:rPr>
              <a:t>存储器地址</a:t>
            </a:r>
            <a:r>
              <a:rPr lang="zh-CN" altLang="en-US"/>
              <a:t>，另一个地址是</a:t>
            </a:r>
            <a:r>
              <a:rPr lang="zh-CN" altLang="en-US">
                <a:solidFill>
                  <a:srgbClr val="FF0000"/>
                </a:solidFill>
              </a:rPr>
              <a:t>寄存器</a:t>
            </a:r>
            <a:r>
              <a:rPr lang="zh-CN" altLang="en-US"/>
              <a:t>。</a:t>
            </a:r>
            <a:endParaRPr lang="zh-CN" altLang="en-US"/>
          </a:p>
          <a:p>
            <a:pPr marL="0" lvl="0" indent="0">
              <a:buNone/>
            </a:pPr>
            <a:endParaRPr lang="zh-CN" altLang="en-US" sz="2400"/>
          </a:p>
          <a:p>
            <a:pPr lvl="1"/>
            <a:endParaRPr lang="zh-CN" altLang="en-US"/>
          </a:p>
          <a:p>
            <a:pPr marL="0" lvl="0" indent="0">
              <a:buNone/>
            </a:pPr>
            <a:endParaRPr lang="zh-CN" altLang="en-US"/>
          </a:p>
          <a:p>
            <a:pPr marL="0" lvl="0" indent="0">
              <a:buNone/>
            </a:pPr>
            <a:endParaRPr lang="zh-CN" altLang="en-US"/>
          </a:p>
        </p:txBody>
      </p:sp>
      <p:pic>
        <p:nvPicPr>
          <p:cNvPr id="31" name="图片 31"/>
          <p:cNvPicPr>
            <a:picLocks noChangeAspect="1"/>
          </p:cNvPicPr>
          <p:nvPr/>
        </p:nvPicPr>
        <p:blipFill>
          <a:blip r:embed="rId1"/>
          <a:stretch>
            <a:fillRect/>
          </a:stretch>
        </p:blipFill>
        <p:spPr>
          <a:xfrm>
            <a:off x="2844165" y="2924810"/>
            <a:ext cx="5421630" cy="38798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单地址指令</a:t>
            </a:r>
            <a:endParaRPr>
              <a:sym typeface="+mn-ea"/>
            </a:endParaRPr>
          </a:p>
        </p:txBody>
      </p:sp>
      <p:sp>
        <p:nvSpPr>
          <p:cNvPr id="3" name="内容占位符 2"/>
          <p:cNvSpPr/>
          <p:nvPr>
            <p:ph idx="1"/>
          </p:nvPr>
        </p:nvSpPr>
        <p:spPr>
          <a:xfrm>
            <a:off x="838200" y="1835150"/>
            <a:ext cx="10515600" cy="4699000"/>
          </a:xfrm>
        </p:spPr>
        <p:txBody>
          <a:bodyPr>
            <a:normAutofit/>
          </a:bodyPr>
          <a:p>
            <a:pPr marL="0" lvl="0" indent="0">
              <a:buNone/>
            </a:pPr>
            <a:r>
              <a:rPr lang="zh-CN" altLang="en-US" sz="2400"/>
              <a:t>有些计算机实现单地址指令，其格式为：</a:t>
            </a: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指令中只提供了一个操作数地址，而指令却需要至少两个地址，处理器不得</a:t>
            </a:r>
            <a:endParaRPr lang="zh-CN" altLang="en-US" sz="2400"/>
          </a:p>
          <a:p>
            <a:pPr marL="0" lvl="0" indent="0">
              <a:buNone/>
            </a:pPr>
            <a:r>
              <a:rPr lang="zh-CN" altLang="en-US" sz="2400"/>
              <a:t>不使用一个不需要显示地址的第二操作数，第二个操作数来自CPU内一个叫</a:t>
            </a:r>
            <a:r>
              <a:rPr lang="zh-CN" altLang="en-US" sz="2400">
                <a:solidFill>
                  <a:srgbClr val="FF0000"/>
                </a:solidFill>
              </a:rPr>
              <a:t>累</a:t>
            </a:r>
            <a:endParaRPr lang="zh-CN" altLang="en-US" sz="2400">
              <a:solidFill>
                <a:srgbClr val="FF0000"/>
              </a:solidFill>
            </a:endParaRPr>
          </a:p>
          <a:p>
            <a:pPr marL="0" lvl="0" indent="0">
              <a:buNone/>
            </a:pPr>
            <a:r>
              <a:rPr lang="zh-CN" altLang="en-US" sz="2400">
                <a:solidFill>
                  <a:srgbClr val="FF0000"/>
                </a:solidFill>
              </a:rPr>
              <a:t>加器</a:t>
            </a:r>
            <a:r>
              <a:rPr lang="zh-CN" altLang="en-US" sz="2400"/>
              <a:t>（accumulator）的寄存器。</a:t>
            </a:r>
            <a:endParaRPr lang="zh-CN" altLang="en-US" sz="2400"/>
          </a:p>
          <a:p>
            <a:pPr lvl="1"/>
            <a:endParaRPr lang="zh-CN" altLang="en-US"/>
          </a:p>
          <a:p>
            <a:pPr marL="0" lvl="0" indent="0">
              <a:buNone/>
            </a:pPr>
            <a:endParaRPr lang="zh-CN" altLang="en-US"/>
          </a:p>
          <a:p>
            <a:pPr marL="0" lvl="0" indent="0">
              <a:buNone/>
            </a:pPr>
            <a:endParaRPr lang="zh-CN" altLang="en-US"/>
          </a:p>
        </p:txBody>
      </p:sp>
      <p:pic>
        <p:nvPicPr>
          <p:cNvPr id="32" name="图片 32"/>
          <p:cNvPicPr>
            <a:picLocks noChangeAspect="1"/>
          </p:cNvPicPr>
          <p:nvPr/>
        </p:nvPicPr>
        <p:blipFill>
          <a:blip r:embed="rId1"/>
          <a:stretch>
            <a:fillRect/>
          </a:stretch>
        </p:blipFill>
        <p:spPr>
          <a:xfrm>
            <a:off x="3856990" y="2546985"/>
            <a:ext cx="2821940" cy="34734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单地址指令</a:t>
            </a:r>
            <a:endParaRPr>
              <a:sym typeface="+mn-ea"/>
            </a:endParaRPr>
          </a:p>
        </p:txBody>
      </p:sp>
      <p:sp>
        <p:nvSpPr>
          <p:cNvPr id="3" name="内容占位符 2"/>
          <p:cNvSpPr/>
          <p:nvPr>
            <p:ph idx="1"/>
          </p:nvPr>
        </p:nvSpPr>
        <p:spPr>
          <a:xfrm>
            <a:off x="838200" y="1835150"/>
            <a:ext cx="10515600" cy="4699000"/>
          </a:xfrm>
        </p:spPr>
        <p:txBody>
          <a:bodyPr>
            <a:normAutofit/>
          </a:bodyPr>
          <a:p>
            <a:pPr marL="0" lvl="0" indent="0">
              <a:buNone/>
            </a:pPr>
            <a:r>
              <a:rPr lang="zh-CN" altLang="en-US"/>
              <a:t>如图，描述了一条单操作数指令执行过程中的信息流，操作结果将一直保存在寄存器中，直到另一条指令将它送入存储器。</a:t>
            </a:r>
            <a:endParaRPr lang="zh-CN" altLang="en-US"/>
          </a:p>
          <a:p>
            <a:pPr marL="0" lvl="0" indent="0">
              <a:buNone/>
            </a:pPr>
            <a:r>
              <a:rPr lang="zh-CN" altLang="en-US">
                <a:solidFill>
                  <a:srgbClr val="FF0000"/>
                </a:solidFill>
              </a:rPr>
              <a:t>实现P = Q + R</a:t>
            </a:r>
            <a:r>
              <a:rPr lang="zh-CN" altLang="en-US"/>
              <a:t>：</a:t>
            </a:r>
            <a:endParaRPr lang="zh-CN" altLang="en-US"/>
          </a:p>
        </p:txBody>
      </p:sp>
      <p:pic>
        <p:nvPicPr>
          <p:cNvPr id="33" name="图片 33"/>
          <p:cNvPicPr>
            <a:picLocks noChangeAspect="1"/>
          </p:cNvPicPr>
          <p:nvPr/>
        </p:nvPicPr>
        <p:blipFill>
          <a:blip r:embed="rId1"/>
          <a:stretch>
            <a:fillRect/>
          </a:stretch>
        </p:blipFill>
        <p:spPr>
          <a:xfrm>
            <a:off x="3312795" y="2773045"/>
            <a:ext cx="7287895" cy="39751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计算机分类</a:t>
            </a:r>
            <a:endParaRPr>
              <a:sym typeface="+mn-ea"/>
            </a:endParaRPr>
          </a:p>
        </p:txBody>
      </p:sp>
      <p:sp>
        <p:nvSpPr>
          <p:cNvPr id="3" name="内容占位符 2"/>
          <p:cNvSpPr/>
          <p:nvPr>
            <p:ph idx="1"/>
          </p:nvPr>
        </p:nvSpPr>
        <p:spPr>
          <a:xfrm>
            <a:off x="838200" y="1835150"/>
            <a:ext cx="10515600" cy="4699000"/>
          </a:xfrm>
        </p:spPr>
        <p:txBody>
          <a:bodyPr>
            <a:normAutofit/>
          </a:bodyPr>
          <a:p>
            <a:pPr lvl="0"/>
            <a:r>
              <a:rPr lang="zh-CN" altLang="en-US"/>
              <a:t>可以按照计算机的</a:t>
            </a:r>
            <a:r>
              <a:rPr lang="zh-CN" altLang="en-US">
                <a:solidFill>
                  <a:srgbClr val="FF0000"/>
                </a:solidFill>
              </a:rPr>
              <a:t>指令处理数据的方式</a:t>
            </a:r>
            <a:r>
              <a:rPr lang="zh-CN" altLang="en-US"/>
              <a:t>对计算机分类</a:t>
            </a:r>
            <a:endParaRPr lang="zh-CN" altLang="en-US"/>
          </a:p>
          <a:p>
            <a:pPr lvl="1"/>
            <a:r>
              <a:rPr lang="en-US" altLang="zh-CN">
                <a:solidFill>
                  <a:srgbClr val="FF0000"/>
                </a:solidFill>
              </a:rPr>
              <a:t>存储器-存储器</a:t>
            </a:r>
            <a:r>
              <a:rPr lang="en-US" altLang="zh-CN"/>
              <a:t>型</a:t>
            </a:r>
            <a:r>
              <a:rPr lang="zh-CN" altLang="en-US"/>
              <a:t>：一条指令能够从存储器中读出源操作数，对数据完成某个操作，并将结果保存在存储器中</a:t>
            </a:r>
            <a:endParaRPr lang="zh-CN" altLang="en-US"/>
          </a:p>
          <a:p>
            <a:pPr lvl="1"/>
            <a:endParaRPr lang="zh-CN" altLang="en-US"/>
          </a:p>
          <a:p>
            <a:pPr lvl="1"/>
            <a:r>
              <a:rPr lang="zh-CN" altLang="en-US">
                <a:solidFill>
                  <a:srgbClr val="FF0000"/>
                </a:solidFill>
              </a:rPr>
              <a:t>寄存器-存储器</a:t>
            </a:r>
            <a:r>
              <a:rPr lang="zh-CN" altLang="en-US"/>
              <a:t>型：能够处理两个数据，其中一个位于存储器中，另一个位于寄存器中，结果要么被写回存储器，要么被写回寄存器，如Intel IA32 CPU体系结构</a:t>
            </a:r>
            <a:endParaRPr lang="zh-CN" altLang="en-US"/>
          </a:p>
          <a:p>
            <a:pPr lvl="1"/>
            <a:endParaRPr lang="zh-CN" altLang="en-US"/>
          </a:p>
          <a:p>
            <a:pPr lvl="1"/>
            <a:r>
              <a:rPr lang="zh-CN" altLang="en-US">
                <a:solidFill>
                  <a:srgbClr val="FF0000"/>
                </a:solidFill>
              </a:rPr>
              <a:t>寄存器-寄存器</a:t>
            </a:r>
            <a:r>
              <a:rPr lang="zh-CN" altLang="en-US"/>
              <a:t>型：只能对寄存器中的内容进行操作，这些计算机必须通过</a:t>
            </a:r>
            <a:r>
              <a:rPr lang="zh-CN" altLang="en-US">
                <a:solidFill>
                  <a:srgbClr val="FF0000"/>
                </a:solidFill>
              </a:rPr>
              <a:t>LOAD指令</a:t>
            </a:r>
            <a:r>
              <a:rPr lang="zh-CN" altLang="en-US"/>
              <a:t>将数据读入寄存器并使用</a:t>
            </a:r>
            <a:r>
              <a:rPr lang="zh-CN" altLang="en-US">
                <a:solidFill>
                  <a:srgbClr val="FF0000"/>
                </a:solidFill>
              </a:rPr>
              <a:t>STORE指令</a:t>
            </a:r>
            <a:r>
              <a:rPr lang="zh-CN" altLang="en-US"/>
              <a:t>将数据从寄存器送回存储器。由于LOAD 和STORE操作是仅有的存储器访问指令，这些计算机也被称为</a:t>
            </a:r>
            <a:r>
              <a:rPr lang="zh-CN" altLang="en-US">
                <a:solidFill>
                  <a:srgbClr val="FF0000"/>
                </a:solidFill>
              </a:rPr>
              <a:t>load/store 型</a:t>
            </a:r>
            <a:r>
              <a:rPr lang="zh-CN" altLang="en-US"/>
              <a:t>计算机，如ARM和MIPS CPU体系结构</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1.6计算机系统概览</a:t>
            </a:r>
            <a:endParaRPr>
              <a:sym typeface="+mn-ea"/>
            </a:endParaRPr>
          </a:p>
        </p:txBody>
      </p:sp>
      <p:sp>
        <p:nvSpPr>
          <p:cNvPr id="3" name="内容占位符 2"/>
          <p:cNvSpPr/>
          <p:nvPr>
            <p:ph idx="1"/>
          </p:nvPr>
        </p:nvSpPr>
        <p:spPr>
          <a:xfrm>
            <a:off x="838200" y="1901190"/>
            <a:ext cx="10515600" cy="4632960"/>
          </a:xfrm>
        </p:spPr>
        <p:txBody>
          <a:bodyPr>
            <a:normAutofit/>
          </a:bodyPr>
          <a:p>
            <a:pPr lvl="0"/>
            <a:r>
              <a:rPr lang="zh-CN" altLang="en-US"/>
              <a:t>1.6.1存储层次</a:t>
            </a:r>
            <a:endParaRPr lang="zh-CN" altLang="en-US"/>
          </a:p>
          <a:p>
            <a:pPr marL="457200" lvl="1" indent="0">
              <a:buNone/>
            </a:pPr>
            <a:r>
              <a:rPr lang="zh-CN" altLang="en-US"/>
              <a:t>由于CPU与存储器的性能之间的差距不断加大，通过在使用数据之前将它们从存储器中取出来消除相对慢速的存储器的影响，以降低延迟。</a:t>
            </a:r>
            <a:endParaRPr lang="zh-CN" altLang="en-US"/>
          </a:p>
          <a:p>
            <a:pPr lvl="1"/>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1.6.1存储层次</a:t>
            </a:r>
            <a:endParaRPr>
              <a:sym typeface="+mn-ea"/>
            </a:endParaRPr>
          </a:p>
        </p:txBody>
      </p:sp>
      <p:sp>
        <p:nvSpPr>
          <p:cNvPr id="3" name="内容占位符 2"/>
          <p:cNvSpPr/>
          <p:nvPr>
            <p:ph idx="1"/>
          </p:nvPr>
        </p:nvSpPr>
        <p:spPr>
          <a:xfrm>
            <a:off x="838200" y="1901190"/>
            <a:ext cx="10515600" cy="4632960"/>
          </a:xfrm>
        </p:spPr>
        <p:txBody>
          <a:bodyPr>
            <a:normAutofit/>
          </a:bodyPr>
          <a:p>
            <a:pPr lvl="0"/>
            <a:r>
              <a:rPr lang="zh-CN" altLang="en-US"/>
              <a:t>如图，描述了经典的存储层次图，展示了计算机中存储部件的类型、速度以及在PC机中的典型容量：</a:t>
            </a:r>
            <a:br>
              <a:rPr lang="zh-CN" altLang="en-US"/>
            </a:br>
            <a:endParaRPr lang="zh-CN" altLang="en-US"/>
          </a:p>
          <a:p>
            <a:pPr lvl="1"/>
            <a:r>
              <a:rPr lang="zh-CN" altLang="en-US" sz="2000"/>
              <a:t>寄存器：存放处理器的工作数据</a:t>
            </a:r>
            <a:endParaRPr lang="zh-CN" altLang="en-US" sz="2000"/>
          </a:p>
          <a:p>
            <a:pPr lvl="1"/>
            <a:r>
              <a:rPr lang="zh-CN" altLang="en-US" sz="2000"/>
              <a:t>Cache：缓存常用数据的快速存储器</a:t>
            </a:r>
            <a:endParaRPr lang="zh-CN" altLang="en-US" sz="2000"/>
          </a:p>
          <a:p>
            <a:pPr lvl="1"/>
            <a:r>
              <a:rPr lang="zh-CN" altLang="en-US" sz="2000"/>
              <a:t>DRAM：存放工作数据</a:t>
            </a:r>
            <a:endParaRPr lang="zh-CN" altLang="en-US" sz="2000"/>
          </a:p>
          <a:p>
            <a:pPr lvl="1"/>
            <a:r>
              <a:rPr lang="zh-CN" altLang="en-US" sz="2000"/>
              <a:t>硬盘：保存程序和数据，</a:t>
            </a:r>
            <a:endParaRPr lang="zh-CN" altLang="en-US" sz="2000"/>
          </a:p>
          <a:p>
            <a:pPr marL="457200" lvl="1" indent="0">
              <a:buNone/>
            </a:pPr>
            <a:r>
              <a:rPr lang="zh-CN" altLang="en-US" sz="2000"/>
              <a:t>注意，硬盘的容量是寄存器</a:t>
            </a:r>
            <a:endParaRPr lang="zh-CN" altLang="en-US" sz="2000"/>
          </a:p>
          <a:p>
            <a:pPr marL="457200" lvl="1" indent="0">
              <a:buNone/>
            </a:pPr>
            <a:r>
              <a:rPr lang="zh-CN" altLang="en-US" sz="2000"/>
              <a:t>的4000万倍，但速度却比寄存器</a:t>
            </a:r>
            <a:endParaRPr lang="zh-CN" altLang="en-US" sz="2000"/>
          </a:p>
          <a:p>
            <a:pPr marL="457200" lvl="1" indent="0">
              <a:buNone/>
            </a:pPr>
            <a:r>
              <a:rPr lang="zh-CN" altLang="en-US" sz="2000"/>
              <a:t>慢2000万倍！</a:t>
            </a:r>
            <a:endParaRPr lang="zh-CN" altLang="en-US" sz="2000"/>
          </a:p>
          <a:p>
            <a:pPr lvl="0"/>
            <a:endParaRPr lang="zh-CN" altLang="en-US"/>
          </a:p>
          <a:p>
            <a:pPr lvl="0"/>
            <a:endParaRPr lang="zh-CN" altLang="en-US"/>
          </a:p>
          <a:p>
            <a:pPr lvl="0"/>
            <a:endParaRPr lang="zh-CN" altLang="en-US"/>
          </a:p>
          <a:p>
            <a:pPr lvl="0"/>
            <a:endParaRPr lang="zh-CN" altLang="en-US"/>
          </a:p>
          <a:p>
            <a:pPr lvl="0"/>
            <a:endParaRPr lang="zh-CN" altLang="en-US"/>
          </a:p>
          <a:p>
            <a:pPr lvl="0"/>
            <a:endParaRPr lang="zh-CN" altLang="en-US"/>
          </a:p>
        </p:txBody>
      </p:sp>
      <p:pic>
        <p:nvPicPr>
          <p:cNvPr id="34" name="图片 34"/>
          <p:cNvPicPr>
            <a:picLocks noChangeAspect="1"/>
          </p:cNvPicPr>
          <p:nvPr/>
        </p:nvPicPr>
        <p:blipFill>
          <a:blip r:embed="rId1"/>
          <a:stretch>
            <a:fillRect/>
          </a:stretch>
        </p:blipFill>
        <p:spPr>
          <a:xfrm>
            <a:off x="5668010" y="2948305"/>
            <a:ext cx="6434455" cy="329946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Cache高速缓存</a:t>
            </a:r>
            <a:endParaRPr lang="zh-CN" altLang="en-US">
              <a:sym typeface="+mn-ea"/>
            </a:endParaRPr>
          </a:p>
        </p:txBody>
      </p:sp>
      <p:sp>
        <p:nvSpPr>
          <p:cNvPr id="3" name="内容占位符 2"/>
          <p:cNvSpPr/>
          <p:nvPr>
            <p:ph idx="1"/>
          </p:nvPr>
        </p:nvSpPr>
        <p:spPr>
          <a:xfrm>
            <a:off x="838200" y="1901190"/>
            <a:ext cx="10515600" cy="4632960"/>
          </a:xfrm>
        </p:spPr>
        <p:txBody>
          <a:bodyPr>
            <a:normAutofit/>
          </a:bodyPr>
          <a:p>
            <a:pPr lvl="0"/>
            <a:r>
              <a:rPr lang="zh-CN" altLang="en-US"/>
              <a:t>经常被用到的数据保存在Cache中，Cache的访问时间比主存短得多。Cache保存主存中经常使用的数据的副本。Cache系统与计算机的地址总线和数据总线相连，监听CPU与存储器之间的事务。</a:t>
            </a:r>
            <a:endParaRPr lang="zh-CN" altLang="en-US"/>
          </a:p>
          <a:p>
            <a:pPr lvl="0"/>
            <a:endParaRPr lang="zh-CN" altLang="en-US"/>
          </a:p>
          <a:p>
            <a:pPr lvl="0"/>
            <a:r>
              <a:rPr lang="zh-CN" altLang="en-US"/>
              <a:t>只要Cache注意到CPU发出的地址与它保存的某个数据元素地址相同，就把这个数据发送个CPU，而不会去主存中取数据。</a:t>
            </a:r>
            <a:endParaRPr lang="zh-CN" altLang="en-US"/>
          </a:p>
          <a:p>
            <a:pPr lvl="0"/>
            <a:endParaRPr lang="zh-CN" altLang="en-US"/>
          </a:p>
          <a:p>
            <a:pPr lvl="0"/>
            <a:r>
              <a:rPr lang="zh-CN" altLang="en-US"/>
              <a:t>一级缓存（集成在CPU中）&amp;二级缓存&amp;三级缓存</a:t>
            </a:r>
            <a:endParaRPr lang="zh-CN" altLang="en-US"/>
          </a:p>
          <a:p>
            <a:pPr lvl="0"/>
            <a:endParaRPr lang="zh-CN" altLang="en-US"/>
          </a:p>
          <a:p>
            <a:pPr lvl="0"/>
            <a:endParaRPr lang="zh-CN" altLang="en-US"/>
          </a:p>
          <a:p>
            <a:pPr lvl="0"/>
            <a:endParaRPr lang="zh-CN" altLang="en-US"/>
          </a:p>
          <a:p>
            <a:pPr lvl="0"/>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DRAM</a:t>
            </a:r>
            <a:endParaRPr lang="zh-CN" altLang="en-US">
              <a:sym typeface="+mn-ea"/>
            </a:endParaRPr>
          </a:p>
        </p:txBody>
      </p:sp>
      <p:sp>
        <p:nvSpPr>
          <p:cNvPr id="3" name="内容占位符 2"/>
          <p:cNvSpPr/>
          <p:nvPr>
            <p:ph idx="1"/>
          </p:nvPr>
        </p:nvSpPr>
        <p:spPr>
          <a:xfrm>
            <a:off x="838200" y="1901190"/>
            <a:ext cx="10515600" cy="4632960"/>
          </a:xfrm>
        </p:spPr>
        <p:txBody>
          <a:bodyPr>
            <a:normAutofit/>
          </a:bodyPr>
          <a:p>
            <a:pPr lvl="0"/>
            <a:endParaRPr lang="zh-CN" altLang="en-US"/>
          </a:p>
          <a:p>
            <a:pPr marL="0" lvl="0" indent="0">
              <a:buNone/>
            </a:pPr>
            <a:r>
              <a:rPr lang="zh-CN" altLang="en-US"/>
              <a:t>存放正在执行的程序的</a:t>
            </a:r>
            <a:r>
              <a:rPr lang="zh-CN" altLang="en-US">
                <a:solidFill>
                  <a:srgbClr val="FF0000"/>
                </a:solidFill>
              </a:rPr>
              <a:t>主存</a:t>
            </a:r>
            <a:r>
              <a:rPr lang="zh-CN" altLang="en-US"/>
              <a:t>，是由一种叫作</a:t>
            </a:r>
            <a:r>
              <a:rPr lang="zh-CN" altLang="en-US">
                <a:solidFill>
                  <a:srgbClr val="FF0000"/>
                </a:solidFill>
              </a:rPr>
              <a:t>动态随机访问存储器</a:t>
            </a:r>
            <a:r>
              <a:rPr lang="zh-CN" altLang="en-US"/>
              <a:t>（Dynamic Random Access Memory,</a:t>
            </a:r>
            <a:r>
              <a:rPr lang="zh-CN" altLang="en-US">
                <a:solidFill>
                  <a:srgbClr val="FF0000"/>
                </a:solidFill>
              </a:rPr>
              <a:t>DRAM</a:t>
            </a:r>
            <a:r>
              <a:rPr lang="zh-CN" altLang="en-US"/>
              <a:t>）的</a:t>
            </a:r>
            <a:r>
              <a:rPr lang="zh-CN" altLang="en-US">
                <a:solidFill>
                  <a:srgbClr val="FF0000"/>
                </a:solidFill>
              </a:rPr>
              <a:t>易失性</a:t>
            </a:r>
            <a:r>
              <a:rPr lang="zh-CN" altLang="en-US"/>
              <a:t>半导体存储器构成的立即存取存储器。</a:t>
            </a:r>
            <a:endParaRPr lang="zh-CN" altLang="en-US"/>
          </a:p>
          <a:p>
            <a:pPr lvl="0"/>
            <a:endParaRPr lang="zh-CN" altLang="en-US"/>
          </a:p>
          <a:p>
            <a:pPr lvl="0"/>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计算机系统体系结构所涉及的内容</a:t>
            </a:r>
            <a:endParaRPr lang="zh-CN" altLang="en-US">
              <a:sym typeface="+mn-ea"/>
            </a:endParaRPr>
          </a:p>
        </p:txBody>
      </p:sp>
      <p:pic>
        <p:nvPicPr>
          <p:cNvPr id="6" name="图片 1"/>
          <p:cNvPicPr>
            <a:picLocks noChangeAspect="1"/>
          </p:cNvPicPr>
          <p:nvPr>
            <p:ph idx="1"/>
          </p:nvPr>
        </p:nvPicPr>
        <p:blipFill>
          <a:blip r:embed="rId1"/>
          <a:stretch>
            <a:fillRect/>
          </a:stretch>
        </p:blipFill>
        <p:spPr>
          <a:xfrm>
            <a:off x="2719705" y="1691005"/>
            <a:ext cx="6751955" cy="488696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1.6.2总线</a:t>
            </a:r>
            <a:endParaRPr lang="zh-CN" altLang="en-US">
              <a:sym typeface="+mn-ea"/>
            </a:endParaRPr>
          </a:p>
        </p:txBody>
      </p:sp>
      <p:sp>
        <p:nvSpPr>
          <p:cNvPr id="3" name="内容占位符 2"/>
          <p:cNvSpPr/>
          <p:nvPr>
            <p:ph idx="1"/>
          </p:nvPr>
        </p:nvSpPr>
        <p:spPr>
          <a:xfrm>
            <a:off x="838200" y="1901190"/>
            <a:ext cx="10515600" cy="4632960"/>
          </a:xfrm>
        </p:spPr>
        <p:txBody>
          <a:bodyPr>
            <a:normAutofit/>
          </a:bodyPr>
          <a:p>
            <a:pPr lvl="0"/>
            <a:endParaRPr lang="zh-CN" altLang="en-US"/>
          </a:p>
          <a:p>
            <a:pPr marL="0" lvl="0" indent="0">
              <a:buNone/>
            </a:pPr>
            <a:r>
              <a:rPr lang="zh-CN" altLang="en-US"/>
              <a:t>总线将计算机的两个或多个功能单元连接在一起并允许它们相互交换数据。总线还将计算机与外设连接在一起。</a:t>
            </a:r>
            <a:endParaRPr lang="zh-CN" altLang="en-US"/>
          </a:p>
          <a:p>
            <a:pPr lvl="0"/>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1.6.2总线</a:t>
            </a:r>
            <a:endParaRPr lang="zh-CN" altLang="en-US">
              <a:sym typeface="+mn-ea"/>
            </a:endParaRPr>
          </a:p>
        </p:txBody>
      </p:sp>
      <p:sp>
        <p:nvSpPr>
          <p:cNvPr id="3" name="内容占位符 2"/>
          <p:cNvSpPr/>
          <p:nvPr>
            <p:ph idx="1"/>
          </p:nvPr>
        </p:nvSpPr>
        <p:spPr>
          <a:xfrm>
            <a:off x="838200" y="1901190"/>
            <a:ext cx="10515600" cy="4632960"/>
          </a:xfrm>
        </p:spPr>
        <p:txBody>
          <a:bodyPr>
            <a:normAutofit/>
          </a:bodyPr>
          <a:p>
            <a:pPr marL="0" lvl="0" indent="0">
              <a:buNone/>
            </a:pPr>
            <a:r>
              <a:rPr lang="zh-CN" altLang="en-US"/>
              <a:t>如图，描述了一个没有总线的假象系统的结构，节点之间的互连复杂并且凌乱，若要添加一个新单元，必须在新单元与它所连接的每个单元之间增加一条新连接：</a:t>
            </a:r>
            <a:endParaRPr lang="zh-CN" altLang="en-US"/>
          </a:p>
        </p:txBody>
      </p:sp>
      <p:pic>
        <p:nvPicPr>
          <p:cNvPr id="35" name="图片 35"/>
          <p:cNvPicPr>
            <a:picLocks noChangeAspect="1"/>
          </p:cNvPicPr>
          <p:nvPr/>
        </p:nvPicPr>
        <p:blipFill>
          <a:blip r:embed="rId1"/>
          <a:stretch>
            <a:fillRect/>
          </a:stretch>
        </p:blipFill>
        <p:spPr>
          <a:xfrm>
            <a:off x="3048635" y="3228340"/>
            <a:ext cx="6344920" cy="344614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1.6.2总线</a:t>
            </a:r>
            <a:endParaRPr lang="zh-CN" altLang="en-US">
              <a:sym typeface="+mn-ea"/>
            </a:endParaRPr>
          </a:p>
        </p:txBody>
      </p:sp>
      <p:sp>
        <p:nvSpPr>
          <p:cNvPr id="3" name="内容占位符 2"/>
          <p:cNvSpPr/>
          <p:nvPr>
            <p:ph idx="1"/>
          </p:nvPr>
        </p:nvSpPr>
        <p:spPr>
          <a:xfrm>
            <a:off x="838200" y="1450975"/>
            <a:ext cx="10515600" cy="5083175"/>
          </a:xfrm>
        </p:spPr>
        <p:txBody>
          <a:bodyPr>
            <a:normAutofit lnSpcReduction="20000"/>
          </a:bodyPr>
          <a:p>
            <a:pPr marL="0" lvl="0" indent="0">
              <a:buNone/>
            </a:pPr>
            <a:r>
              <a:rPr lang="zh-CN" altLang="en-US" sz="2000"/>
              <a:t>如图，展示了通过公共总线将所有单元连接在一起的好处，此时只有一条高速数据通路，每</a:t>
            </a:r>
            <a:endParaRPr lang="zh-CN" altLang="en-US" sz="2000"/>
          </a:p>
          <a:p>
            <a:pPr marL="0" lvl="0" indent="0">
              <a:buNone/>
            </a:pPr>
            <a:r>
              <a:rPr lang="zh-CN" altLang="en-US" sz="2000"/>
              <a:t>个单元通过一个接口与这条通路相连：</a:t>
            </a:r>
            <a:endParaRPr lang="zh-CN" altLang="en-US" sz="2000"/>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a:p>
            <a:pPr marL="0" lvl="0" indent="0">
              <a:buNone/>
            </a:pPr>
            <a:endParaRPr lang="zh-CN" altLang="en-US" sz="2000"/>
          </a:p>
          <a:p>
            <a:pPr marL="0" lvl="0" indent="0">
              <a:buNone/>
            </a:pPr>
            <a:r>
              <a:rPr lang="zh-CN" altLang="en-US" sz="2000"/>
              <a:t>缺点：每次只有</a:t>
            </a:r>
            <a:r>
              <a:rPr lang="zh-CN" altLang="en-US" sz="2000">
                <a:solidFill>
                  <a:srgbClr val="FF0000"/>
                </a:solidFill>
              </a:rPr>
              <a:t>唯一</a:t>
            </a:r>
            <a:r>
              <a:rPr lang="zh-CN" altLang="en-US" sz="2000"/>
              <a:t>一个设备能够与其它设备通信，因为这里只有一条信息通路。如果两个</a:t>
            </a:r>
            <a:endParaRPr lang="zh-CN" altLang="en-US" sz="2000"/>
          </a:p>
          <a:p>
            <a:pPr marL="0" lvl="0" indent="0">
              <a:buNone/>
            </a:pPr>
            <a:r>
              <a:rPr lang="zh-CN" altLang="en-US" sz="2000"/>
              <a:t>设备同时请求使用总线，它们不得不去</a:t>
            </a:r>
            <a:r>
              <a:rPr lang="zh-CN" altLang="en-US" sz="2000">
                <a:solidFill>
                  <a:srgbClr val="FF0000"/>
                </a:solidFill>
              </a:rPr>
              <a:t>竞争总线的控制权</a:t>
            </a:r>
            <a:r>
              <a:rPr lang="zh-CN" altLang="en-US" sz="2000"/>
              <a:t>。用术语</a:t>
            </a:r>
            <a:r>
              <a:rPr lang="zh-CN" altLang="en-US" sz="2000">
                <a:solidFill>
                  <a:srgbClr val="FF0000"/>
                </a:solidFill>
              </a:rPr>
              <a:t>仲裁</a:t>
            </a:r>
            <a:r>
              <a:rPr lang="zh-CN" altLang="en-US" sz="2000"/>
              <a:t>来描述多个设备竞争</a:t>
            </a:r>
            <a:endParaRPr lang="zh-CN" altLang="en-US" sz="2000"/>
          </a:p>
          <a:p>
            <a:pPr marL="0" lvl="0" indent="0">
              <a:buNone/>
            </a:pPr>
            <a:r>
              <a:rPr lang="zh-CN" altLang="en-US" sz="2000"/>
              <a:t>同一资源的过程。</a:t>
            </a:r>
            <a:endParaRPr lang="zh-CN" altLang="en-US" sz="2000"/>
          </a:p>
        </p:txBody>
      </p:sp>
      <p:pic>
        <p:nvPicPr>
          <p:cNvPr id="36" name="图片 36"/>
          <p:cNvPicPr>
            <a:picLocks noChangeAspect="1"/>
          </p:cNvPicPr>
          <p:nvPr/>
        </p:nvPicPr>
        <p:blipFill>
          <a:blip r:embed="rId1"/>
          <a:stretch>
            <a:fillRect/>
          </a:stretch>
        </p:blipFill>
        <p:spPr>
          <a:xfrm>
            <a:off x="2054225" y="2286000"/>
            <a:ext cx="7195820" cy="290068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总线术语</a:t>
            </a:r>
            <a:endParaRPr lang="zh-CN" altLang="en-US">
              <a:sym typeface="+mn-ea"/>
            </a:endParaRPr>
          </a:p>
        </p:txBody>
      </p:sp>
      <p:sp>
        <p:nvSpPr>
          <p:cNvPr id="3" name="内容占位符 2"/>
          <p:cNvSpPr/>
          <p:nvPr>
            <p:ph idx="1"/>
          </p:nvPr>
        </p:nvSpPr>
        <p:spPr>
          <a:xfrm>
            <a:off x="838200" y="1450975"/>
            <a:ext cx="10515600" cy="5083175"/>
          </a:xfrm>
        </p:spPr>
        <p:txBody>
          <a:bodyPr>
            <a:normAutofit/>
          </a:bodyPr>
          <a:p>
            <a:pPr lvl="0"/>
            <a:r>
              <a:rPr lang="zh-CN" altLang="en-US"/>
              <a:t>宽度</a:t>
            </a:r>
            <a:endParaRPr lang="zh-CN" altLang="en-US"/>
          </a:p>
          <a:p>
            <a:pPr marL="457200" lvl="1" indent="0">
              <a:buNone/>
            </a:pPr>
            <a:r>
              <a:rPr lang="zh-CN" altLang="en-US"/>
              <a:t>一般用</a:t>
            </a:r>
            <a:r>
              <a:rPr lang="zh-CN" altLang="en-US">
                <a:solidFill>
                  <a:srgbClr val="FF0000"/>
                </a:solidFill>
              </a:rPr>
              <a:t>并行数据通路的数量</a:t>
            </a:r>
            <a:r>
              <a:rPr lang="zh-CN" altLang="en-US"/>
              <a:t>来定义总线的宽度。一条64位宽的总线一次能传送64位（8个字节）信息。</a:t>
            </a:r>
            <a:endParaRPr lang="zh-CN" altLang="en-US"/>
          </a:p>
          <a:p>
            <a:pPr marL="457200" lvl="1" indent="0">
              <a:buNone/>
            </a:pPr>
            <a:endParaRPr lang="zh-CN" altLang="en-US" sz="1710"/>
          </a:p>
          <a:p>
            <a:pPr lvl="0"/>
            <a:r>
              <a:rPr lang="zh-CN" altLang="en-US"/>
              <a:t>带宽</a:t>
            </a:r>
            <a:endParaRPr lang="zh-CN" altLang="en-US"/>
          </a:p>
          <a:p>
            <a:pPr marL="457200" lvl="1" indent="0">
              <a:buNone/>
            </a:pPr>
            <a:r>
              <a:rPr lang="zh-CN" altLang="en-US"/>
              <a:t>总线带宽是衡量信息在总线上的</a:t>
            </a:r>
            <a:r>
              <a:rPr lang="zh-CN" altLang="en-US">
                <a:solidFill>
                  <a:srgbClr val="FF0000"/>
                </a:solidFill>
              </a:rPr>
              <a:t>传输速率</a:t>
            </a:r>
            <a:r>
              <a:rPr lang="zh-CN" altLang="en-US"/>
              <a:t>的一项指标。带宽的单位要么是B/s，要么b/s。在保持数据传输率不变的情况下增加总线宽度，可以提高带宽。</a:t>
            </a:r>
            <a:endParaRPr lang="zh-CN" altLang="en-US"/>
          </a:p>
          <a:p>
            <a:pPr marL="457200" lvl="1" indent="0">
              <a:buNone/>
            </a:pPr>
            <a:endParaRPr lang="zh-CN" altLang="en-US"/>
          </a:p>
          <a:p>
            <a:pPr lvl="0"/>
            <a:r>
              <a:rPr lang="zh-CN" altLang="en-US"/>
              <a:t>延迟</a:t>
            </a:r>
            <a:endParaRPr lang="zh-CN" altLang="en-US"/>
          </a:p>
          <a:p>
            <a:pPr marL="457200" lvl="1" indent="0">
              <a:buNone/>
            </a:pPr>
            <a:r>
              <a:rPr lang="zh-CN" altLang="en-US"/>
              <a:t>延迟是从发出数据传输请求到实际数据传输的时间间隔。总线延迟通常包括传输开始之前进行总线仲裁的时间。</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多总线系统</a:t>
            </a:r>
            <a:endParaRPr lang="zh-CN" altLang="en-US">
              <a:sym typeface="+mn-ea"/>
            </a:endParaRPr>
          </a:p>
        </p:txBody>
      </p:sp>
      <p:sp>
        <p:nvSpPr>
          <p:cNvPr id="3" name="内容占位符 2"/>
          <p:cNvSpPr/>
          <p:nvPr>
            <p:ph idx="1"/>
          </p:nvPr>
        </p:nvSpPr>
        <p:spPr>
          <a:xfrm>
            <a:off x="838200" y="1450975"/>
            <a:ext cx="10515600" cy="5407025"/>
          </a:xfrm>
        </p:spPr>
        <p:txBody>
          <a:bodyPr>
            <a:normAutofit fontScale="90000" lnSpcReduction="10000"/>
          </a:bodyPr>
          <a:p>
            <a:pPr marL="0" lvl="0" indent="0">
              <a:buNone/>
            </a:pPr>
            <a:r>
              <a:rPr lang="zh-CN" altLang="en-US"/>
              <a:t>现代计算机中有多条总线，包括片内总线、功能单元间（如CPU和存储器</a:t>
            </a:r>
            <a:endParaRPr lang="zh-CN" altLang="en-US"/>
          </a:p>
          <a:p>
            <a:pPr marL="0" lvl="0" indent="0">
              <a:buNone/>
            </a:pPr>
            <a:r>
              <a:rPr lang="zh-CN" altLang="en-US"/>
              <a:t>间）的总线以及总线间的总线，如图描述了一个多总线系统：</a:t>
            </a: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a:p>
            <a:pPr marL="0" lvl="0" indent="0">
              <a:buNone/>
            </a:pPr>
            <a:endParaRPr lang="zh-CN" altLang="en-US" sz="2000"/>
          </a:p>
          <a:p>
            <a:pPr marL="0" lvl="0" indent="0">
              <a:buNone/>
            </a:pPr>
            <a:r>
              <a:rPr lang="zh-CN" altLang="en-US" sz="2000"/>
              <a:t>（1）多总线运行并发操作</a:t>
            </a:r>
            <a:endParaRPr lang="zh-CN" altLang="en-US" sz="2000"/>
          </a:p>
          <a:p>
            <a:pPr marL="0" lvl="0" indent="0">
              <a:buNone/>
            </a:pPr>
            <a:r>
              <a:rPr lang="zh-CN" altLang="en-US" sz="2000"/>
              <a:t>（2）总线可能具有完全不同的特点和操作速度</a:t>
            </a:r>
            <a:endParaRPr lang="zh-CN" altLang="en-US" sz="2000"/>
          </a:p>
        </p:txBody>
      </p:sp>
      <p:pic>
        <p:nvPicPr>
          <p:cNvPr id="37" name="图片 37"/>
          <p:cNvPicPr>
            <a:picLocks noChangeAspect="1"/>
          </p:cNvPicPr>
          <p:nvPr/>
        </p:nvPicPr>
        <p:blipFill>
          <a:blip r:embed="rId1"/>
          <a:stretch>
            <a:fillRect/>
          </a:stretch>
        </p:blipFill>
        <p:spPr>
          <a:xfrm>
            <a:off x="2863215" y="2511108"/>
            <a:ext cx="5274310" cy="322770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第2章 计算机算术</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en-US" altLang="zh-CN"/>
              <a:t>2.1</a:t>
            </a:r>
            <a:r>
              <a:rPr lang="zh-CN" altLang="en-US"/>
              <a:t>数据是什么</a:t>
            </a:r>
            <a:endParaRPr lang="zh-CN" altLang="en-US"/>
          </a:p>
          <a:p>
            <a:pPr marL="0" lvl="0" indent="0">
              <a:buNone/>
            </a:pPr>
            <a:r>
              <a:rPr lang="en-US" altLang="zh-CN"/>
              <a:t>2.2</a:t>
            </a:r>
            <a:r>
              <a:rPr lang="zh-CN" altLang="en-US"/>
              <a:t>数字</a:t>
            </a:r>
            <a:endParaRPr lang="zh-CN" altLang="en-US"/>
          </a:p>
          <a:p>
            <a:pPr marL="0" lvl="0" indent="0">
              <a:buNone/>
            </a:pPr>
            <a:r>
              <a:rPr lang="en-US" altLang="zh-CN"/>
              <a:t>2.3</a:t>
            </a:r>
            <a:r>
              <a:rPr lang="zh-CN" altLang="en-US"/>
              <a:t>二进制运算</a:t>
            </a:r>
            <a:endParaRPr lang="en-US" altLang="zh-CN"/>
          </a:p>
          <a:p>
            <a:pPr marL="0" lvl="0" indent="0">
              <a:buNone/>
            </a:pPr>
            <a:r>
              <a:rPr lang="en-US" altLang="zh-CN"/>
              <a:t>2.4</a:t>
            </a:r>
            <a:r>
              <a:rPr lang="zh-CN" altLang="en-US">
                <a:sym typeface="+mn-ea"/>
              </a:rPr>
              <a:t>有符号整数</a:t>
            </a:r>
            <a:endParaRPr lang="zh-CN" altLang="en-US">
              <a:sym typeface="+mn-ea"/>
            </a:endParaRPr>
          </a:p>
          <a:p>
            <a:pPr marL="0" lvl="0" indent="0">
              <a:buNone/>
            </a:pPr>
            <a:r>
              <a:rPr lang="en-US" altLang="zh-CN">
                <a:sym typeface="+mn-ea"/>
              </a:rPr>
              <a:t>2.5</a:t>
            </a:r>
            <a:r>
              <a:rPr lang="zh-CN" altLang="en-US">
                <a:sym typeface="+mn-ea"/>
              </a:rPr>
              <a:t>乘除法简介</a:t>
            </a:r>
            <a:endParaRPr lang="zh-CN" altLang="en-US">
              <a:sym typeface="+mn-ea"/>
            </a:endParaRPr>
          </a:p>
          <a:p>
            <a:pPr marL="0" lvl="0" indent="0">
              <a:buNone/>
            </a:pPr>
            <a:r>
              <a:rPr lang="en-US" altLang="zh-CN">
                <a:sym typeface="+mn-ea"/>
              </a:rPr>
              <a:t>2.6</a:t>
            </a:r>
            <a:r>
              <a:rPr lang="zh-CN" altLang="en-US">
                <a:sym typeface="+mn-ea"/>
              </a:rPr>
              <a:t>浮点数</a:t>
            </a:r>
            <a:endParaRPr lang="zh-CN" altLang="en-US">
              <a:sym typeface="+mn-ea"/>
            </a:endParaRPr>
          </a:p>
          <a:p>
            <a:pPr marL="0" lvl="0" indent="0">
              <a:buNone/>
            </a:pPr>
            <a:r>
              <a:rPr lang="en-US" altLang="zh-CN">
                <a:sym typeface="+mn-ea"/>
              </a:rPr>
              <a:t>2.7</a:t>
            </a:r>
            <a:r>
              <a:rPr lang="zh-CN" altLang="en-US">
                <a:sym typeface="+mn-ea"/>
              </a:rPr>
              <a:t>浮点运算</a:t>
            </a:r>
            <a:endParaRPr lang="zh-CN" altLang="en-US">
              <a:sym typeface="+mn-ea"/>
            </a:endParaRPr>
          </a:p>
          <a:p>
            <a:pPr marL="0" lvl="0" indent="0">
              <a:buNone/>
            </a:pPr>
            <a:r>
              <a:rPr lang="en-US" altLang="zh-CN">
                <a:sym typeface="+mn-ea"/>
              </a:rPr>
              <a:t>2.8</a:t>
            </a:r>
            <a:r>
              <a:rPr lang="zh-CN" altLang="en-US">
                <a:sym typeface="+mn-ea"/>
              </a:rPr>
              <a:t>浮点运算和程序员</a:t>
            </a:r>
            <a:endParaRPr lang="zh-CN" altLang="en-US">
              <a:sym typeface="+mn-ea"/>
            </a:endParaRPr>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2.1数据是什么</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t>数据是各种各样的信息，如数字、文本、计算机程序、音乐、图像、符号等等，实际上，信息可以是能够被计算机存储和处理的任何事物。</a:t>
            </a:r>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2.1.1位与字节</a:t>
            </a:r>
            <a:endParaRPr lang="zh-CN" altLang="en-US">
              <a:sym typeface="+mn-ea"/>
            </a:endParaRPr>
          </a:p>
        </p:txBody>
      </p:sp>
      <p:sp>
        <p:nvSpPr>
          <p:cNvPr id="3" name="内容占位符 2"/>
          <p:cNvSpPr/>
          <p:nvPr>
            <p:ph idx="1"/>
          </p:nvPr>
        </p:nvSpPr>
        <p:spPr>
          <a:xfrm>
            <a:off x="838200" y="1677670"/>
            <a:ext cx="10515600" cy="4432300"/>
          </a:xfrm>
        </p:spPr>
        <p:txBody>
          <a:bodyPr>
            <a:normAutofit fontScale="80000"/>
          </a:bodyPr>
          <a:p>
            <a:pPr marL="0" lvl="0" indent="0">
              <a:buNone/>
            </a:pPr>
            <a:r>
              <a:rPr lang="zh-CN" altLang="en-US"/>
              <a:t>计算机中存储和处理信息的最小单位是</a:t>
            </a:r>
            <a:r>
              <a:rPr lang="zh-CN" altLang="en-US">
                <a:solidFill>
                  <a:srgbClr val="FF0000"/>
                </a:solidFill>
              </a:rPr>
              <a:t>位</a:t>
            </a:r>
            <a:r>
              <a:rPr lang="zh-CN" altLang="en-US"/>
              <a:t>（Binary digit比特，</a:t>
            </a:r>
            <a:r>
              <a:rPr lang="zh-CN" altLang="en-US">
                <a:solidFill>
                  <a:srgbClr val="FF0000"/>
                </a:solidFill>
              </a:rPr>
              <a:t>bit</a:t>
            </a:r>
            <a:r>
              <a:rPr lang="zh-CN" altLang="en-US"/>
              <a:t>），一个比特的值可以是</a:t>
            </a:r>
            <a:r>
              <a:rPr lang="zh-CN" altLang="en-US">
                <a:solidFill>
                  <a:srgbClr val="FF0000"/>
                </a:solidFill>
              </a:rPr>
              <a:t>0或1</a:t>
            </a:r>
            <a:r>
              <a:rPr lang="zh-CN" altLang="en-US"/>
              <a:t>。</a:t>
            </a:r>
            <a:endParaRPr lang="zh-CN" altLang="en-US"/>
          </a:p>
          <a:p>
            <a:pPr marL="0" lvl="0" indent="0">
              <a:buNone/>
            </a:pPr>
            <a:endParaRPr lang="zh-CN" altLang="en-US"/>
          </a:p>
          <a:p>
            <a:pPr marL="0" lvl="0" indent="0">
              <a:buNone/>
            </a:pPr>
            <a:r>
              <a:rPr lang="zh-CN" altLang="en-US"/>
              <a:t>数字计算机将信息以一组或一串比特（称作</a:t>
            </a:r>
            <a:r>
              <a:rPr lang="zh-CN" altLang="en-US">
                <a:solidFill>
                  <a:srgbClr val="FF0000"/>
                </a:solidFill>
              </a:rPr>
              <a:t>字</a:t>
            </a:r>
            <a:r>
              <a:rPr lang="zh-CN" altLang="en-US"/>
              <a:t>）的形式保存在存储器中。如，串01011110表示一个8位的字。</a:t>
            </a:r>
            <a:endParaRPr lang="zh-CN" altLang="en-US"/>
          </a:p>
          <a:p>
            <a:pPr marL="0" lvl="0" indent="0">
              <a:buNone/>
            </a:pPr>
            <a:endParaRPr lang="zh-CN" altLang="en-US"/>
          </a:p>
          <a:p>
            <a:pPr marL="0" lvl="0" indent="0">
              <a:buNone/>
            </a:pPr>
            <a:r>
              <a:rPr lang="zh-CN" altLang="en-US"/>
              <a:t>计算机通过</a:t>
            </a:r>
            <a:r>
              <a:rPr lang="zh-CN" altLang="en-US">
                <a:solidFill>
                  <a:srgbClr val="FF0000"/>
                </a:solidFill>
              </a:rPr>
              <a:t>高低电压</a:t>
            </a:r>
            <a:r>
              <a:rPr lang="zh-CN" altLang="en-US"/>
              <a:t>（高低电位）两个电压等级来存储0和1的状态。</a:t>
            </a:r>
            <a:endParaRPr lang="zh-CN" altLang="en-US"/>
          </a:p>
          <a:p>
            <a:pPr marL="0" lvl="0" indent="0">
              <a:buNone/>
            </a:pPr>
            <a:endParaRPr lang="zh-CN" altLang="en-US"/>
          </a:p>
          <a:p>
            <a:pPr marL="0" lvl="0" indent="0">
              <a:buNone/>
            </a:pPr>
            <a:r>
              <a:rPr lang="zh-CN" altLang="en-US"/>
              <a:t>计算机通常不会每次只对一个二进制位进行操作，而是对一组二进制位进行操作。</a:t>
            </a:r>
            <a:endParaRPr lang="zh-CN" altLang="en-US"/>
          </a:p>
          <a:p>
            <a:pPr marL="0" lvl="0" indent="0">
              <a:buNone/>
            </a:pPr>
            <a:r>
              <a:rPr lang="zh-CN" altLang="en-US"/>
              <a:t>8个二进制位为一个</a:t>
            </a:r>
            <a:r>
              <a:rPr lang="zh-CN" altLang="en-US">
                <a:solidFill>
                  <a:srgbClr val="FF0000"/>
                </a:solidFill>
              </a:rPr>
              <a:t>字节（byte）</a:t>
            </a:r>
            <a:r>
              <a:rPr lang="zh-CN" altLang="en-US"/>
              <a:t>，一些计算机制造商用术语</a:t>
            </a:r>
            <a:r>
              <a:rPr lang="zh-CN" altLang="en-US">
                <a:solidFill>
                  <a:srgbClr val="FF0000"/>
                </a:solidFill>
              </a:rPr>
              <a:t>“字”</a:t>
            </a:r>
            <a:r>
              <a:rPr lang="zh-CN" altLang="en-US"/>
              <a:t>表示16位的值，</a:t>
            </a:r>
            <a:r>
              <a:rPr lang="zh-CN" altLang="en-US">
                <a:solidFill>
                  <a:srgbClr val="FF0000"/>
                </a:solidFill>
              </a:rPr>
              <a:t>长字</a:t>
            </a:r>
            <a:r>
              <a:rPr lang="zh-CN" altLang="en-US"/>
              <a:t>表示32位的值，还有一些制造商用</a:t>
            </a:r>
            <a:r>
              <a:rPr lang="zh-CN" altLang="en-US">
                <a:solidFill>
                  <a:srgbClr val="FF0000"/>
                </a:solidFill>
              </a:rPr>
              <a:t>字</a:t>
            </a:r>
            <a:r>
              <a:rPr lang="zh-CN" altLang="en-US"/>
              <a:t>表示32位的值，用</a:t>
            </a:r>
            <a:r>
              <a:rPr lang="zh-CN" altLang="en-US">
                <a:solidFill>
                  <a:srgbClr val="FF0000"/>
                </a:solidFill>
              </a:rPr>
              <a:t>半字</a:t>
            </a:r>
            <a:r>
              <a:rPr lang="zh-CN" altLang="en-US"/>
              <a:t>表示16位的值。</a:t>
            </a: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a:t>下图描述了如何用1位、</a:t>
            </a:r>
            <a:endParaRPr lang="zh-CN" altLang="en-US"/>
          </a:p>
          <a:p>
            <a:pPr marL="0" lvl="0" indent="0">
              <a:buNone/>
            </a:pPr>
            <a:r>
              <a:rPr lang="zh-CN" altLang="en-US"/>
              <a:t>2位、3位和4位得到一个</a:t>
            </a:r>
            <a:endParaRPr lang="zh-CN" altLang="en-US"/>
          </a:p>
          <a:p>
            <a:pPr marL="0" lvl="0" indent="0">
              <a:buNone/>
            </a:pPr>
            <a:r>
              <a:rPr lang="zh-CN" altLang="en-US"/>
              <a:t>二进制的值序列：</a:t>
            </a: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pic>
        <p:nvPicPr>
          <p:cNvPr id="69" name="图片 69"/>
          <p:cNvPicPr>
            <a:picLocks noChangeAspect="1"/>
          </p:cNvPicPr>
          <p:nvPr>
            <p:custDataLst>
              <p:tags r:id="rId1"/>
            </p:custDataLst>
          </p:nvPr>
        </p:nvPicPr>
        <p:blipFill>
          <a:blip r:embed="rId2"/>
          <a:stretch>
            <a:fillRect/>
          </a:stretch>
        </p:blipFill>
        <p:spPr>
          <a:xfrm>
            <a:off x="4722495" y="139700"/>
            <a:ext cx="6126480" cy="640016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a:t>每当数字增加1位，路径的总数将翻一倍。一个</a:t>
            </a:r>
            <a:r>
              <a:rPr lang="zh-CN" altLang="en-US">
                <a:solidFill>
                  <a:srgbClr val="FF0000"/>
                </a:solidFill>
              </a:rPr>
              <a:t>n位</a:t>
            </a:r>
            <a:r>
              <a:rPr lang="zh-CN" altLang="en-US"/>
              <a:t>的字将得到</a:t>
            </a:r>
            <a:r>
              <a:rPr lang="zh-CN" altLang="en-US">
                <a:solidFill>
                  <a:srgbClr val="FF0000"/>
                </a:solidFill>
              </a:rPr>
              <a:t>2n条</a:t>
            </a:r>
            <a:r>
              <a:rPr lang="zh-CN" altLang="en-US"/>
              <a:t>不同路径或位模式。如，一个8位的字节将得到2</a:t>
            </a:r>
            <a:r>
              <a:rPr lang="zh-CN" altLang="en-US" baseline="30000"/>
              <a:t>8</a:t>
            </a:r>
            <a:r>
              <a:rPr lang="zh-CN" altLang="en-US"/>
              <a:t>=256个可能的值。</a:t>
            </a:r>
            <a:endParaRPr lang="zh-CN" altLang="en-US"/>
          </a:p>
          <a:p>
            <a:pPr marL="0" lvl="0" indent="0">
              <a:buNone/>
            </a:pPr>
            <a:endParaRPr lang="zh-CN" altLang="en-US"/>
          </a:p>
          <a:p>
            <a:pPr marL="0" lvl="0" indent="0">
              <a:buNone/>
            </a:pPr>
            <a:r>
              <a:rPr lang="zh-CN" altLang="en-US"/>
              <a:t>为了用二进制数表示任何一个拥有最多n个值的量，应找到一个使不等式</a:t>
            </a:r>
            <a:r>
              <a:rPr lang="zh-CN" altLang="en-US">
                <a:solidFill>
                  <a:srgbClr val="FF0000"/>
                </a:solidFill>
              </a:rPr>
              <a:t>n&lt;=2</a:t>
            </a:r>
            <a:r>
              <a:rPr lang="zh-CN" altLang="en-US" baseline="30000">
                <a:solidFill>
                  <a:srgbClr val="FF0000"/>
                </a:solidFill>
              </a:rPr>
              <a:t>m</a:t>
            </a:r>
            <a:r>
              <a:rPr lang="zh-CN" altLang="en-US"/>
              <a:t>成立的最小位数m。</a:t>
            </a: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1.1</a:t>
            </a:r>
            <a:r>
              <a:rPr lang="zh-CN" altLang="en-US">
                <a:sym typeface="+mn-ea"/>
              </a:rPr>
              <a:t>什么是计算机体系结构</a:t>
            </a:r>
            <a:endParaRPr lang="zh-CN" altLang="en-US"/>
          </a:p>
        </p:txBody>
      </p:sp>
      <p:sp>
        <p:nvSpPr>
          <p:cNvPr id="3" name="内容占位符 2"/>
          <p:cNvSpPr>
            <a:spLocks noGrp="1"/>
          </p:cNvSpPr>
          <p:nvPr>
            <p:ph idx="1"/>
          </p:nvPr>
        </p:nvSpPr>
        <p:spPr/>
        <p:txBody>
          <a:bodyPr/>
          <a:p>
            <a:r>
              <a:rPr lang="zh-CN" altLang="en-US" sz="2400"/>
              <a:t>计算机系统包括读取并执行程序的</a:t>
            </a:r>
            <a:r>
              <a:rPr lang="zh-CN" altLang="en-US" sz="2400">
                <a:solidFill>
                  <a:srgbClr val="FF0000"/>
                </a:solidFill>
              </a:rPr>
              <a:t>中央处理单元</a:t>
            </a:r>
            <a:r>
              <a:rPr lang="zh-CN" altLang="en-US" sz="2400"/>
              <a:t>（Central processing unit,</a:t>
            </a:r>
            <a:r>
              <a:rPr lang="zh-CN" altLang="en-US" sz="2400">
                <a:solidFill>
                  <a:srgbClr val="FF0000"/>
                </a:solidFill>
              </a:rPr>
              <a:t>CPU</a:t>
            </a:r>
            <a:r>
              <a:rPr lang="zh-CN" altLang="en-US" sz="2400"/>
              <a:t>），保存程序和数据的</a:t>
            </a:r>
            <a:r>
              <a:rPr lang="zh-CN" altLang="en-US" sz="2400">
                <a:solidFill>
                  <a:srgbClr val="FF0000"/>
                </a:solidFill>
              </a:rPr>
              <a:t>存储器</a:t>
            </a:r>
            <a:r>
              <a:rPr lang="zh-CN" altLang="en-US" sz="2400"/>
              <a:t>，以及</a:t>
            </a:r>
            <a:r>
              <a:rPr lang="zh-CN" altLang="en-US" sz="2400">
                <a:solidFill>
                  <a:srgbClr val="FF0000"/>
                </a:solidFill>
              </a:rPr>
              <a:t>输入输出子系统</a:t>
            </a:r>
            <a:r>
              <a:rPr lang="zh-CN" altLang="en-US" sz="2400"/>
              <a:t>，这些子系统会使CPU与显示器、打印机等外部设备之间的通信变得更加容易。</a:t>
            </a:r>
            <a:endParaRPr lang="zh-CN" altLang="en-US" sz="2400"/>
          </a:p>
          <a:p>
            <a:endParaRPr lang="zh-CN" altLang="en-US" sz="2400"/>
          </a:p>
          <a:p>
            <a:r>
              <a:rPr lang="zh-CN" altLang="en-US" sz="2400"/>
              <a:t>计算机中实际执行程序的部分叫做</a:t>
            </a:r>
            <a:r>
              <a:rPr lang="zh-CN" altLang="en-US" sz="2400">
                <a:solidFill>
                  <a:srgbClr val="FF0000"/>
                </a:solidFill>
              </a:rPr>
              <a:t>CPU</a:t>
            </a:r>
            <a:r>
              <a:rPr lang="zh-CN" altLang="en-US" sz="2400"/>
              <a:t>，或者更简单地被称作</a:t>
            </a:r>
            <a:r>
              <a:rPr lang="zh-CN" altLang="en-US" sz="2400">
                <a:solidFill>
                  <a:srgbClr val="FF0000"/>
                </a:solidFill>
              </a:rPr>
              <a:t>处理器</a:t>
            </a:r>
            <a:r>
              <a:rPr lang="zh-CN" altLang="en-US" sz="2400"/>
              <a:t>。</a:t>
            </a:r>
            <a:r>
              <a:rPr lang="zh-CN" altLang="en-US" sz="2400">
                <a:solidFill>
                  <a:srgbClr val="FF0000"/>
                </a:solidFill>
              </a:rPr>
              <a:t>微处理器</a:t>
            </a:r>
            <a:r>
              <a:rPr lang="zh-CN" altLang="en-US" sz="2400"/>
              <a:t>则是在单个硅片上实现的CPU。围绕着微处理器构建的计算机被称作</a:t>
            </a:r>
            <a:r>
              <a:rPr lang="zh-CN" altLang="en-US" sz="2400">
                <a:solidFill>
                  <a:srgbClr val="FF0000"/>
                </a:solidFill>
              </a:rPr>
              <a:t>微机</a:t>
            </a:r>
            <a:r>
              <a:rPr lang="zh-CN" altLang="en-US" sz="2400"/>
              <a:t>。</a:t>
            </a:r>
            <a:endParaRPr lang="zh-CN" altLang="en-US" sz="2400"/>
          </a:p>
          <a:p>
            <a:endParaRPr lang="zh-CN" altLang="en-US" sz="2400"/>
          </a:p>
          <a:p>
            <a:r>
              <a:rPr lang="zh-CN" altLang="en-US" sz="2400"/>
              <a:t>尽管CPU是计算机的核心，计算机的性能既取决于CPU，也取决于其他子系统的性能。如果不能高效进行数据传输，仅仅提高CPU的性能是毫无意义的。</a:t>
            </a:r>
            <a:endParaRPr lang="zh-CN" altLang="en-US" sz="2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sz="2400"/>
              <a:t>一个n位的二进制可以表示什么信息呢？</a:t>
            </a:r>
            <a:endParaRPr lang="zh-CN" altLang="en-US" sz="2400"/>
          </a:p>
          <a:p>
            <a:pPr marL="0" lvl="0" indent="0">
              <a:buNone/>
            </a:pPr>
            <a:endParaRPr lang="zh-CN" altLang="en-US" sz="2400"/>
          </a:p>
          <a:p>
            <a:pPr marL="0" lvl="0" indent="0">
              <a:buNone/>
            </a:pPr>
            <a:r>
              <a:rPr lang="zh-CN" altLang="en-US" sz="2400"/>
              <a:t>答案是什么也表示不了。因为一个由二进制1和0组成的串没有任何内在含义。需要程序员赋予它何种含义。</a:t>
            </a:r>
            <a:endParaRPr lang="zh-CN" altLang="en-US" sz="2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sz="2400"/>
              <a:t>一个二进制串可以表示的对象有：</a:t>
            </a:r>
            <a:endParaRPr lang="zh-CN" altLang="en-US" sz="2400"/>
          </a:p>
          <a:p>
            <a:pPr lvl="0"/>
            <a:r>
              <a:rPr lang="zh-CN" altLang="en-US"/>
              <a:t>指令</a:t>
            </a:r>
            <a:endParaRPr lang="zh-CN" altLang="en-US"/>
          </a:p>
          <a:p>
            <a:pPr marL="0" lvl="0" indent="0">
              <a:buNone/>
            </a:pPr>
            <a:r>
              <a:rPr lang="zh-CN" altLang="en-US" sz="2400"/>
              <a:t>字长为32位或更长的计算机用一个字来表示CPU能够完成的操作（8位或16位计算机用多个字表示一条指令）。指令的二进制编码与其功能之间的关系由计算机设计者决定。如，一台计算机上表示“A加B”的二进制序列可能与另一台计算机上的完全不同。</a:t>
            </a:r>
            <a:endParaRPr lang="zh-CN" altLang="en-US" sz="2400"/>
          </a:p>
          <a:p>
            <a:pPr marL="0" lvl="0" indent="0">
              <a:buNone/>
            </a:pPr>
            <a:endParaRPr lang="zh-CN" altLang="en-US" sz="2400"/>
          </a:p>
          <a:p>
            <a:pPr lvl="0"/>
            <a:r>
              <a:rPr lang="zh-CN" altLang="en-US"/>
              <a:t>数量</a:t>
            </a:r>
            <a:endParaRPr lang="zh-CN" altLang="en-US"/>
          </a:p>
          <a:p>
            <a:pPr marL="0" lvl="0" indent="0">
              <a:buNone/>
            </a:pPr>
            <a:r>
              <a:rPr lang="zh-CN" altLang="en-US" sz="2400"/>
              <a:t>一个字或多个字都可以用来表示</a:t>
            </a:r>
            <a:r>
              <a:rPr lang="zh-CN" altLang="en-US" sz="2400">
                <a:solidFill>
                  <a:srgbClr val="FF0000"/>
                </a:solidFill>
              </a:rPr>
              <a:t>数量</a:t>
            </a:r>
            <a:r>
              <a:rPr lang="zh-CN" altLang="en-US" sz="2400"/>
              <a:t>。数可以被表示为多种格式，如有符号、无符号二进制整数、二进制浮点数、整数复数等等。</a:t>
            </a:r>
            <a:endParaRPr lang="zh-CN" altLang="en-US"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lvl="0"/>
            <a:r>
              <a:rPr lang="zh-CN" altLang="en-US"/>
              <a:t>字符</a:t>
            </a:r>
            <a:endParaRPr lang="zh-CN" altLang="en-US"/>
          </a:p>
          <a:p>
            <a:pPr marL="0" lvl="0" indent="0">
              <a:buNone/>
            </a:pPr>
            <a:r>
              <a:rPr lang="zh-CN" altLang="en-US" sz="2400"/>
              <a:t>字符是一个叫作</a:t>
            </a:r>
            <a:r>
              <a:rPr lang="zh-CN" altLang="en-US" sz="2400">
                <a:solidFill>
                  <a:srgbClr val="FF0000"/>
                </a:solidFill>
              </a:rPr>
              <a:t>“字母表”</a:t>
            </a:r>
            <a:r>
              <a:rPr lang="zh-CN" altLang="en-US" sz="2400"/>
              <a:t>的集合中元素。拉丁或罗马字母表中的字母、数字字符（A-Z，a-z，0-9）和*、-、+、？等符号都被分配了二进制值，因此可以在计算机内存储和处理。</a:t>
            </a:r>
            <a:endParaRPr lang="zh-CN" altLang="en-US"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a:t>下图为ASCII码表（美国信息交换标准码表）：</a:t>
            </a:r>
            <a:endParaRPr lang="zh-CN" altLang="en-US"/>
          </a:p>
          <a:p>
            <a:pPr lvl="0"/>
            <a:endParaRPr lang="zh-CN" altLang="en-US" sz="2400"/>
          </a:p>
        </p:txBody>
      </p:sp>
      <p:pic>
        <p:nvPicPr>
          <p:cNvPr id="79" name="图片 79"/>
          <p:cNvPicPr>
            <a:picLocks noChangeAspect="1"/>
          </p:cNvPicPr>
          <p:nvPr/>
        </p:nvPicPr>
        <p:blipFill>
          <a:blip r:embed="rId1"/>
          <a:stretch>
            <a:fillRect/>
          </a:stretch>
        </p:blipFill>
        <p:spPr>
          <a:xfrm>
            <a:off x="3098800" y="2168525"/>
            <a:ext cx="6370320" cy="42722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lvl="0"/>
            <a:r>
              <a:rPr lang="zh-CN" altLang="en-US" sz="2400"/>
              <a:t>ASCII码表用</a:t>
            </a:r>
            <a:r>
              <a:rPr lang="zh-CN" altLang="en-US" sz="2400">
                <a:solidFill>
                  <a:srgbClr val="FF0000"/>
                </a:solidFill>
              </a:rPr>
              <a:t>7位</a:t>
            </a:r>
            <a:r>
              <a:rPr lang="zh-CN" altLang="en-US" sz="2400"/>
              <a:t>表示一个字符，一共可以表示</a:t>
            </a:r>
            <a:r>
              <a:rPr lang="zh-CN" altLang="en-US" sz="2400">
                <a:solidFill>
                  <a:srgbClr val="FF0000"/>
                </a:solidFill>
              </a:rPr>
              <a:t>2</a:t>
            </a:r>
            <a:r>
              <a:rPr lang="zh-CN" altLang="en-US" sz="2400" baseline="30000">
                <a:solidFill>
                  <a:srgbClr val="FF0000"/>
                </a:solidFill>
              </a:rPr>
              <a:t>7</a:t>
            </a:r>
            <a:r>
              <a:rPr lang="zh-CN" altLang="en-US" sz="2400">
                <a:solidFill>
                  <a:srgbClr val="FF0000"/>
                </a:solidFill>
              </a:rPr>
              <a:t>=128个</a:t>
            </a:r>
            <a:r>
              <a:rPr lang="zh-CN" altLang="en-US" sz="2400"/>
              <a:t>不同的字符。其中96个字符是</a:t>
            </a:r>
            <a:r>
              <a:rPr lang="zh-CN" altLang="en-US" sz="2400">
                <a:solidFill>
                  <a:srgbClr val="FF0000"/>
                </a:solidFill>
              </a:rPr>
              <a:t>可打印字符</a:t>
            </a:r>
            <a:r>
              <a:rPr lang="zh-CN" altLang="en-US" sz="2400"/>
              <a:t>。其余32个是</a:t>
            </a:r>
            <a:r>
              <a:rPr lang="zh-CN" altLang="en-US" sz="2400">
                <a:solidFill>
                  <a:srgbClr val="FF0000"/>
                </a:solidFill>
              </a:rPr>
              <a:t>不可打印字符</a:t>
            </a:r>
            <a:r>
              <a:rPr lang="zh-CN" altLang="en-US" sz="2400"/>
              <a:t>，用于完成回车、退格、换行等特殊功能。</a:t>
            </a:r>
            <a:endParaRPr lang="zh-CN" altLang="en-US" sz="2400"/>
          </a:p>
          <a:p>
            <a:pPr lvl="0"/>
            <a:endParaRPr lang="zh-CN" altLang="en-US" sz="2400"/>
          </a:p>
          <a:p>
            <a:pPr lvl="0"/>
            <a:r>
              <a:rPr lang="zh-CN" altLang="en-US" sz="2400">
                <a:solidFill>
                  <a:srgbClr val="FF0000"/>
                </a:solidFill>
              </a:rPr>
              <a:t>扩展的ASCII码表</a:t>
            </a:r>
            <a:r>
              <a:rPr lang="zh-CN" altLang="en-US" sz="2400"/>
              <a:t>：</a:t>
            </a:r>
            <a:r>
              <a:rPr lang="zh-CN" altLang="en-US" sz="2400">
                <a:solidFill>
                  <a:srgbClr val="FF0000"/>
                </a:solidFill>
              </a:rPr>
              <a:t>8位</a:t>
            </a:r>
            <a:r>
              <a:rPr lang="zh-CN" altLang="en-US" sz="2400"/>
              <a:t>的ISO 8859-1拉丁编码。将7位的ISO/ASCII字符集扩展为8位，可以得到两个128个字符的字符集，如果字符的</a:t>
            </a:r>
            <a:r>
              <a:rPr lang="zh-CN" altLang="en-US" sz="2400">
                <a:solidFill>
                  <a:srgbClr val="FF0000"/>
                </a:solidFill>
              </a:rPr>
              <a:t>最高位为0,</a:t>
            </a:r>
            <a:r>
              <a:rPr lang="zh-CN" altLang="en-US" sz="2400"/>
              <a:t>则其余7位代表128个标准ISO/ASCII字符中的一个，如果字符</a:t>
            </a:r>
            <a:r>
              <a:rPr lang="zh-CN" altLang="en-US" sz="2400">
                <a:solidFill>
                  <a:srgbClr val="FF0000"/>
                </a:solidFill>
              </a:rPr>
              <a:t>最高位为1</a:t>
            </a:r>
            <a:r>
              <a:rPr lang="zh-CN" altLang="en-US" sz="2400"/>
              <a:t>，其余7位将表示128个新字符中的任意一个。</a:t>
            </a:r>
            <a:endParaRPr lang="zh-CN" altLang="en-US" sz="2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lnSpcReduction="20000"/>
          </a:bodyPr>
          <a:p>
            <a:pPr lvl="0"/>
            <a:r>
              <a:rPr lang="zh-CN" altLang="en-US"/>
              <a:t>图像、声音和视觉</a:t>
            </a:r>
            <a:endParaRPr lang="zh-CN" altLang="en-US"/>
          </a:p>
          <a:p>
            <a:pPr marL="0" lvl="0" indent="0">
              <a:buNone/>
            </a:pPr>
            <a:r>
              <a:rPr lang="zh-CN" altLang="en-US" sz="2400"/>
              <a:t>数字计算机处理大量表示声音、静态图像和视频的数据。</a:t>
            </a:r>
            <a:endParaRPr lang="zh-CN" altLang="en-US" sz="2400"/>
          </a:p>
          <a:p>
            <a:pPr lvl="0"/>
            <a:endParaRPr lang="zh-CN" altLang="en-US" sz="2400"/>
          </a:p>
          <a:p>
            <a:pPr marL="0" lvl="0" indent="0">
              <a:buNone/>
            </a:pPr>
            <a:r>
              <a:rPr lang="zh-CN" altLang="en-US" sz="2400"/>
              <a:t>组成照片的基本单位是</a:t>
            </a:r>
            <a:r>
              <a:rPr lang="zh-CN" altLang="en-US" sz="2400">
                <a:solidFill>
                  <a:srgbClr val="FF0000"/>
                </a:solidFill>
              </a:rPr>
              <a:t>像素</a:t>
            </a:r>
            <a:r>
              <a:rPr lang="zh-CN" altLang="en-US" sz="2400"/>
              <a:t>，每个像素的大小可以是8位（单色）或24位（三</a:t>
            </a:r>
            <a:endParaRPr lang="zh-CN" altLang="en-US" sz="2400"/>
          </a:p>
          <a:p>
            <a:pPr marL="0" lvl="0" indent="0">
              <a:buNone/>
            </a:pPr>
            <a:r>
              <a:rPr lang="zh-CN" altLang="en-US" sz="2400"/>
              <a:t>基）。</a:t>
            </a:r>
            <a:endParaRPr lang="zh-CN" altLang="en-US" sz="2400"/>
          </a:p>
          <a:p>
            <a:pPr lvl="0"/>
            <a:endParaRPr lang="zh-CN" altLang="en-US" sz="2400"/>
          </a:p>
          <a:p>
            <a:pPr marL="0" lvl="0" indent="0">
              <a:buNone/>
            </a:pPr>
            <a:r>
              <a:rPr lang="zh-CN" altLang="en-US" sz="2400"/>
              <a:t>视频作为一串静态图像依次传输，每秒发送60次。</a:t>
            </a:r>
            <a:endParaRPr lang="zh-CN" altLang="en-US" sz="2400"/>
          </a:p>
          <a:p>
            <a:pPr lvl="0"/>
            <a:endParaRPr lang="zh-CN" altLang="en-US" sz="2400"/>
          </a:p>
          <a:p>
            <a:pPr marL="0" lvl="0" indent="0">
              <a:buNone/>
            </a:pPr>
            <a:r>
              <a:rPr lang="zh-CN" altLang="en-US" sz="2400"/>
              <a:t>声音通过对波形信号采样。</a:t>
            </a:r>
            <a:endParaRPr lang="zh-CN" altLang="en-US" sz="2400"/>
          </a:p>
          <a:p>
            <a:pPr lvl="0"/>
            <a:endParaRPr lang="zh-CN" altLang="en-US" sz="2400"/>
          </a:p>
          <a:p>
            <a:pPr marL="0" lvl="0" indent="0">
              <a:buNone/>
            </a:pPr>
            <a:r>
              <a:rPr lang="zh-CN" altLang="en-US" sz="2400"/>
              <a:t>无损压缩和有损压缩。</a:t>
            </a:r>
            <a:endParaRPr lang="zh-CN" altLang="en-US" sz="2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2.2数字</a:t>
            </a:r>
            <a:endParaRPr>
              <a:sym typeface="+mn-ea"/>
            </a:endParaRPr>
          </a:p>
        </p:txBody>
      </p:sp>
      <p:sp>
        <p:nvSpPr>
          <p:cNvPr id="3" name="内容占位符 2"/>
          <p:cNvSpPr/>
          <p:nvPr>
            <p:ph idx="1"/>
          </p:nvPr>
        </p:nvSpPr>
        <p:spPr>
          <a:xfrm>
            <a:off x="838200" y="1677670"/>
            <a:ext cx="10515600" cy="4432300"/>
          </a:xfrm>
        </p:spPr>
        <p:txBody>
          <a:bodyPr>
            <a:normAutofit lnSpcReduction="20000"/>
          </a:bodyPr>
          <a:p>
            <a:pPr marL="0" lvl="0" indent="0">
              <a:buNone/>
            </a:pPr>
            <a:r>
              <a:rPr lang="zh-CN" altLang="en-US" sz="2400"/>
              <a:t>用来计数的数字（即1,2,3,4…）被称作</a:t>
            </a:r>
            <a:r>
              <a:rPr lang="zh-CN" altLang="en-US" sz="2400">
                <a:solidFill>
                  <a:srgbClr val="FF0000"/>
                </a:solidFill>
              </a:rPr>
              <a:t>自然数</a:t>
            </a:r>
            <a:r>
              <a:rPr lang="zh-CN" altLang="en-US" sz="2400"/>
              <a:t>。我们用十进制计数，因为它</a:t>
            </a:r>
            <a:endParaRPr lang="zh-CN" altLang="en-US" sz="2400"/>
          </a:p>
          <a:p>
            <a:pPr marL="0" lvl="0" indent="0">
              <a:buNone/>
            </a:pPr>
            <a:r>
              <a:rPr lang="zh-CN" altLang="en-US" sz="2400"/>
              <a:t>有0~9共10个符号。并非所有数字都是自然数，还有负数、实数等</a:t>
            </a:r>
            <a:endParaRPr lang="zh-CN" altLang="en-US" sz="2400"/>
          </a:p>
          <a:p>
            <a:pPr lvl="0"/>
            <a:endParaRPr lang="zh-CN" altLang="en-US" sz="2400"/>
          </a:p>
          <a:p>
            <a:pPr marL="0" lvl="0" indent="0">
              <a:buNone/>
            </a:pPr>
            <a:r>
              <a:rPr lang="zh-CN" altLang="en-US" sz="2400"/>
              <a:t>现代数字系统中，使用</a:t>
            </a:r>
            <a:r>
              <a:rPr lang="zh-CN" altLang="en-US" sz="2400">
                <a:solidFill>
                  <a:srgbClr val="FF0000"/>
                </a:solidFill>
              </a:rPr>
              <a:t>位置记数法</a:t>
            </a:r>
            <a:r>
              <a:rPr lang="zh-CN" altLang="en-US" sz="2400"/>
              <a:t>表示十进制数，每个数位的值或</a:t>
            </a:r>
            <a:r>
              <a:rPr lang="zh-CN" altLang="en-US" sz="2400">
                <a:solidFill>
                  <a:srgbClr val="FF0000"/>
                </a:solidFill>
              </a:rPr>
              <a:t>权</a:t>
            </a:r>
            <a:r>
              <a:rPr lang="zh-CN" altLang="en-US" sz="2400"/>
              <a:t>取决于</a:t>
            </a:r>
            <a:endParaRPr lang="zh-CN" altLang="en-US" sz="2400"/>
          </a:p>
          <a:p>
            <a:pPr marL="0" lvl="0" indent="0">
              <a:buNone/>
            </a:pPr>
            <a:r>
              <a:rPr lang="zh-CN" altLang="en-US" sz="2400"/>
              <a:t>它在数字中的位置。</a:t>
            </a:r>
            <a:endParaRPr lang="zh-CN" altLang="en-US"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2.2.1位置记数法</a:t>
            </a:r>
            <a:endParaRPr>
              <a:sym typeface="+mn-ea"/>
            </a:endParaRPr>
          </a:p>
        </p:txBody>
      </p:sp>
      <p:sp>
        <p:nvSpPr>
          <p:cNvPr id="3" name="内容占位符 2"/>
          <p:cNvSpPr/>
          <p:nvPr>
            <p:ph idx="1"/>
          </p:nvPr>
        </p:nvSpPr>
        <p:spPr>
          <a:xfrm>
            <a:off x="838200" y="1677670"/>
            <a:ext cx="10515600" cy="4432300"/>
          </a:xfrm>
        </p:spPr>
        <p:txBody>
          <a:bodyPr>
            <a:normAutofit lnSpcReduction="20000"/>
          </a:bodyPr>
          <a:p>
            <a:pPr marL="0" lvl="0" indent="0">
              <a:buNone/>
            </a:pPr>
            <a:r>
              <a:rPr lang="zh-CN" altLang="en-US" sz="2400"/>
              <a:t>按照位置记数法，一个n位的整数N的形式表示：</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用小数点将整数部分和小数部分分开，可以对位置记数法进行扩展，使其能</a:t>
            </a:r>
            <a:endParaRPr lang="zh-CN" altLang="en-US" sz="2400"/>
          </a:p>
          <a:p>
            <a:pPr marL="0" lvl="0" indent="0">
              <a:buNone/>
            </a:pPr>
            <a:r>
              <a:rPr lang="zh-CN" altLang="en-US" sz="2400"/>
              <a:t>表示实数。</a:t>
            </a:r>
            <a:endParaRPr lang="zh-CN" altLang="en-US" sz="2400"/>
          </a:p>
          <a:p>
            <a:pPr marL="0" lvl="0" indent="0">
              <a:buNone/>
            </a:pPr>
            <a:endParaRPr lang="zh-CN" altLang="en-US" sz="2400"/>
          </a:p>
          <a:p>
            <a:pPr marL="0" lvl="0" indent="0">
              <a:buNone/>
            </a:pPr>
            <a:r>
              <a:rPr lang="zh-CN" altLang="en-US" sz="2400"/>
              <a:t>一个用</a:t>
            </a:r>
            <a:r>
              <a:rPr lang="zh-CN" altLang="en-US" sz="2400">
                <a:solidFill>
                  <a:srgbClr val="FF0000"/>
                </a:solidFill>
              </a:rPr>
              <a:t>基数b</a:t>
            </a:r>
            <a:r>
              <a:rPr lang="zh-CN" altLang="en-US" sz="2400"/>
              <a:t>的位置记数法表示的数的值被定义为：</a:t>
            </a:r>
            <a:endParaRPr lang="zh-CN" altLang="en-US" sz="2400"/>
          </a:p>
          <a:p>
            <a:pPr marL="0" lvl="0" indent="0">
              <a:buNone/>
            </a:pPr>
            <a:endParaRPr lang="zh-CN" altLang="en-US" sz="2400"/>
          </a:p>
        </p:txBody>
      </p:sp>
      <p:pic>
        <p:nvPicPr>
          <p:cNvPr id="80" name="图片 80"/>
          <p:cNvPicPr>
            <a:picLocks noChangeAspect="1"/>
          </p:cNvPicPr>
          <p:nvPr/>
        </p:nvPicPr>
        <p:blipFill>
          <a:blip r:embed="rId1"/>
          <a:stretch>
            <a:fillRect/>
          </a:stretch>
        </p:blipFill>
        <p:spPr>
          <a:xfrm>
            <a:off x="3989705" y="2183130"/>
            <a:ext cx="3788410" cy="302260"/>
          </a:xfrm>
          <a:prstGeom prst="rect">
            <a:avLst/>
          </a:prstGeom>
        </p:spPr>
      </p:pic>
      <p:pic>
        <p:nvPicPr>
          <p:cNvPr id="81" name="图片 81"/>
          <p:cNvPicPr>
            <a:picLocks noChangeAspect="1"/>
          </p:cNvPicPr>
          <p:nvPr/>
        </p:nvPicPr>
        <p:blipFill>
          <a:blip r:embed="rId2"/>
          <a:stretch>
            <a:fillRect/>
          </a:stretch>
        </p:blipFill>
        <p:spPr>
          <a:xfrm>
            <a:off x="2769870" y="4901565"/>
            <a:ext cx="7448550" cy="113855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2.2.1位置记数法</a:t>
            </a:r>
            <a:endParaRPr>
              <a:sym typeface="+mn-ea"/>
            </a:endParaRPr>
          </a:p>
        </p:txBody>
      </p:sp>
      <p:sp>
        <p:nvSpPr>
          <p:cNvPr id="3" name="内容占位符 2"/>
          <p:cNvSpPr/>
          <p:nvPr>
            <p:ph idx="1"/>
          </p:nvPr>
        </p:nvSpPr>
        <p:spPr>
          <a:xfrm>
            <a:off x="838200" y="1677670"/>
            <a:ext cx="10515600" cy="4432300"/>
          </a:xfrm>
        </p:spPr>
        <p:txBody>
          <a:bodyPr>
            <a:normAutofit lnSpcReduction="20000"/>
          </a:bodyPr>
          <a:p>
            <a:pPr marL="0" lvl="0" indent="0">
              <a:buNone/>
            </a:pPr>
            <a:r>
              <a:rPr lang="zh-CN" altLang="en-US" sz="2400"/>
              <a:t>采用位置记数法，一个数的数值等于它</a:t>
            </a:r>
            <a:r>
              <a:rPr lang="zh-CN" altLang="en-US" sz="2400">
                <a:solidFill>
                  <a:srgbClr val="FF0000"/>
                </a:solidFill>
              </a:rPr>
              <a:t>各位值的总和</a:t>
            </a:r>
            <a:r>
              <a:rPr lang="zh-CN" altLang="en-US" sz="2400"/>
              <a:t>，而每一位的值则是该</a:t>
            </a:r>
            <a:endParaRPr lang="zh-CN" altLang="en-US" sz="2400"/>
          </a:p>
          <a:p>
            <a:pPr marL="0" lvl="0" indent="0">
              <a:buNone/>
            </a:pPr>
            <a:r>
              <a:rPr lang="zh-CN" altLang="en-US" sz="2400"/>
              <a:t>位的数值乘以它在数中的位置所对应的权。</a:t>
            </a:r>
            <a:endParaRPr lang="zh-CN" altLang="en-US" sz="2400"/>
          </a:p>
          <a:p>
            <a:pPr marL="0" lvl="0" indent="0">
              <a:buNone/>
            </a:pPr>
            <a:endParaRPr lang="zh-CN" altLang="en-US" sz="2400"/>
          </a:p>
          <a:p>
            <a:pPr marL="0" lvl="0" indent="0">
              <a:buNone/>
            </a:pPr>
            <a:r>
              <a:rPr lang="zh-CN" altLang="en-US" sz="2400"/>
              <a:t>如：</a:t>
            </a:r>
            <a:endParaRPr lang="zh-CN" altLang="en-US" sz="2400"/>
          </a:p>
          <a:p>
            <a:pPr marL="0" lvl="0" indent="0">
              <a:buNone/>
            </a:pPr>
            <a:r>
              <a:rPr lang="zh-CN" altLang="en-US" sz="2400"/>
              <a:t>十进制数1982 = 1 x 10</a:t>
            </a:r>
            <a:r>
              <a:rPr lang="zh-CN" altLang="en-US" sz="2400" baseline="30000"/>
              <a:t>3</a:t>
            </a:r>
            <a:r>
              <a:rPr lang="zh-CN" altLang="en-US" sz="2400"/>
              <a:t>  +  9 x 10</a:t>
            </a:r>
            <a:r>
              <a:rPr lang="zh-CN" altLang="en-US" sz="2400" baseline="30000"/>
              <a:t>2</a:t>
            </a:r>
            <a:r>
              <a:rPr lang="zh-CN" altLang="en-US" sz="2400"/>
              <a:t>  +  8 x 10</a:t>
            </a:r>
            <a:r>
              <a:rPr lang="zh-CN" altLang="en-US" sz="2400" baseline="30000"/>
              <a:t>1</a:t>
            </a:r>
            <a:r>
              <a:rPr lang="zh-CN" altLang="en-US" sz="2400"/>
              <a:t>  + 2 x 10</a:t>
            </a:r>
            <a:r>
              <a:rPr lang="zh-CN" altLang="en-US" sz="2400" baseline="30000"/>
              <a:t>0</a:t>
            </a:r>
            <a:endParaRPr lang="zh-CN" altLang="en-US" sz="2400"/>
          </a:p>
          <a:p>
            <a:pPr marL="0" lvl="0" indent="0">
              <a:buNone/>
            </a:pPr>
            <a:r>
              <a:rPr lang="zh-CN" altLang="en-US" sz="2400"/>
              <a:t>二进制数10110.11 = 1x2</a:t>
            </a:r>
            <a:r>
              <a:rPr lang="zh-CN" altLang="en-US" sz="2400" baseline="30000"/>
              <a:t>4</a:t>
            </a:r>
            <a:r>
              <a:rPr lang="zh-CN" altLang="en-US" sz="2400"/>
              <a:t>  +  0x2</a:t>
            </a:r>
            <a:r>
              <a:rPr lang="zh-CN" altLang="en-US" sz="2400" baseline="30000"/>
              <a:t>3</a:t>
            </a:r>
            <a:r>
              <a:rPr lang="zh-CN" altLang="en-US" sz="2400"/>
              <a:t>  +  1x2</a:t>
            </a:r>
            <a:r>
              <a:rPr lang="zh-CN" altLang="en-US" sz="2400" baseline="30000"/>
              <a:t>2</a:t>
            </a:r>
            <a:r>
              <a:rPr lang="zh-CN" altLang="en-US" sz="2400"/>
              <a:t>  +  1x2</a:t>
            </a:r>
            <a:r>
              <a:rPr lang="zh-CN" altLang="en-US" sz="2400" baseline="30000"/>
              <a:t>1</a:t>
            </a:r>
            <a:r>
              <a:rPr lang="zh-CN" altLang="en-US" sz="2400"/>
              <a:t>  +  0x2</a:t>
            </a:r>
            <a:r>
              <a:rPr lang="zh-CN" altLang="en-US" sz="2400" baseline="30000"/>
              <a:t>0</a:t>
            </a:r>
            <a:r>
              <a:rPr lang="zh-CN" altLang="en-US" sz="2400"/>
              <a:t>  +  1x2</a:t>
            </a:r>
            <a:r>
              <a:rPr lang="zh-CN" altLang="en-US" sz="2400" baseline="30000"/>
              <a:t>-1</a:t>
            </a:r>
            <a:r>
              <a:rPr lang="zh-CN" altLang="en-US" sz="2400"/>
              <a:t>  +  1x2</a:t>
            </a:r>
            <a:r>
              <a:rPr lang="zh-CN" altLang="en-US" sz="2400" baseline="30000"/>
              <a:t>-2</a:t>
            </a:r>
            <a:r>
              <a:rPr lang="zh-CN" altLang="en-US" sz="2400"/>
              <a:t>		</a:t>
            </a:r>
            <a:endParaRPr lang="zh-CN" altLang="en-US"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2.2.1位置记数法</a:t>
            </a:r>
            <a:endParaRPr>
              <a:sym typeface="+mn-ea"/>
            </a:endParaRPr>
          </a:p>
        </p:txBody>
      </p:sp>
      <p:sp>
        <p:nvSpPr>
          <p:cNvPr id="3" name="内容占位符 2"/>
          <p:cNvSpPr/>
          <p:nvPr>
            <p:ph idx="1"/>
          </p:nvPr>
        </p:nvSpPr>
        <p:spPr>
          <a:xfrm>
            <a:off x="838200" y="1677670"/>
            <a:ext cx="10515600" cy="4432300"/>
          </a:xfrm>
        </p:spPr>
        <p:txBody>
          <a:bodyPr>
            <a:normAutofit lnSpcReduction="20000"/>
          </a:bodyPr>
          <a:p>
            <a:pPr marL="0" lvl="0" indent="0">
              <a:buNone/>
            </a:pPr>
            <a:r>
              <a:rPr lang="zh-CN" altLang="en-US" sz="2400"/>
              <a:t>		</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solidFill>
                  <a:srgbClr val="FF0000"/>
                </a:solidFill>
              </a:rPr>
              <a:t>注意</a:t>
            </a:r>
            <a:r>
              <a:rPr lang="zh-CN" altLang="en-US" sz="2400"/>
              <a:t>：十进制位置记数法不能精确表示所有小数，如1/3是0.3333333…33，二</a:t>
            </a:r>
            <a:endParaRPr lang="zh-CN" altLang="en-US" sz="2400"/>
          </a:p>
          <a:p>
            <a:pPr marL="0" lvl="0" indent="0">
              <a:buNone/>
            </a:pPr>
            <a:r>
              <a:rPr lang="zh-CN" altLang="en-US" sz="2400"/>
              <a:t>进制也是如此，如0.1</a:t>
            </a:r>
            <a:r>
              <a:rPr lang="zh-CN" altLang="en-US" sz="2400" baseline="-25000"/>
              <a:t>10</a:t>
            </a:r>
            <a:r>
              <a:rPr lang="zh-CN" altLang="en-US" sz="2400"/>
              <a:t> 不能被精确转换为二进制形式。</a:t>
            </a:r>
            <a:endParaRPr lang="zh-CN" altLang="en-US" sz="2400"/>
          </a:p>
        </p:txBody>
      </p:sp>
      <p:pic>
        <p:nvPicPr>
          <p:cNvPr id="82" name="图片 82"/>
          <p:cNvPicPr>
            <a:picLocks noChangeAspect="1"/>
          </p:cNvPicPr>
          <p:nvPr/>
        </p:nvPicPr>
        <p:blipFill>
          <a:blip r:embed="rId1"/>
          <a:stretch>
            <a:fillRect/>
          </a:stretch>
        </p:blipFill>
        <p:spPr>
          <a:xfrm>
            <a:off x="2450465" y="1677670"/>
            <a:ext cx="7980045" cy="19513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p:txBody>
          <a:bodyPr/>
          <a:p>
            <a:endParaRPr lang="zh-CN" sz="2395"/>
          </a:p>
        </p:txBody>
      </p:sp>
      <p:pic>
        <p:nvPicPr>
          <p:cNvPr id="5" name="图片 4"/>
          <p:cNvPicPr>
            <a:picLocks noChangeAspect="1"/>
          </p:cNvPicPr>
          <p:nvPr/>
        </p:nvPicPr>
        <p:blipFill>
          <a:blip r:embed="rId1"/>
          <a:stretch>
            <a:fillRect/>
          </a:stretch>
        </p:blipFill>
        <p:spPr>
          <a:xfrm>
            <a:off x="2220595" y="1825625"/>
            <a:ext cx="8126730" cy="452882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2.3二进制运算</a:t>
            </a:r>
            <a:endParaRPr>
              <a:sym typeface="+mn-ea"/>
            </a:endParaRPr>
          </a:p>
        </p:txBody>
      </p:sp>
      <p:sp>
        <p:nvSpPr>
          <p:cNvPr id="3" name="内容占位符 2"/>
          <p:cNvSpPr/>
          <p:nvPr>
            <p:ph idx="1"/>
          </p:nvPr>
        </p:nvSpPr>
        <p:spPr>
          <a:xfrm>
            <a:off x="838200" y="1677670"/>
            <a:ext cx="10515600" cy="4432300"/>
          </a:xfrm>
        </p:spPr>
        <p:txBody>
          <a:bodyPr>
            <a:normAutofit fontScale="90000" lnSpcReduction="20000"/>
          </a:bodyPr>
          <a:p>
            <a:pPr marL="0" lvl="0" indent="0">
              <a:buNone/>
            </a:pPr>
            <a:r>
              <a:rPr lang="zh-CN" altLang="en-US" sz="2400"/>
              <a:t>二进制算术运算规则与十进制基本相同，区别是基数不同。</a:t>
            </a:r>
            <a:endParaRPr lang="zh-CN" altLang="en-US" sz="2400"/>
          </a:p>
          <a:p>
            <a:pPr marL="0" lvl="0" indent="0">
              <a:buNone/>
            </a:pPr>
            <a:endParaRPr lang="zh-CN" altLang="en-US" sz="2400"/>
          </a:p>
          <a:p>
            <a:pPr marL="0" lvl="0" indent="0">
              <a:buNone/>
            </a:pPr>
            <a:r>
              <a:rPr lang="zh-CN" altLang="en-US" sz="2400"/>
              <a:t>下面列出了二进制加、减、乘法运算的规则：</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两个位相加可能产生</a:t>
            </a:r>
            <a:r>
              <a:rPr lang="zh-CN" altLang="en-US" sz="2400">
                <a:solidFill>
                  <a:srgbClr val="FF0000"/>
                </a:solidFill>
              </a:rPr>
              <a:t>进位</a:t>
            </a:r>
            <a:r>
              <a:rPr lang="zh-CN" altLang="en-US" sz="2400"/>
              <a:t>或</a:t>
            </a:r>
            <a:r>
              <a:rPr lang="zh-CN" altLang="en-US" sz="2400">
                <a:solidFill>
                  <a:srgbClr val="FF0000"/>
                </a:solidFill>
              </a:rPr>
              <a:t>借位</a:t>
            </a:r>
            <a:r>
              <a:rPr lang="zh-CN" altLang="en-US" sz="2400"/>
              <a:t>，和十进制运算规则相同。</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83" name="图片 83"/>
          <p:cNvPicPr>
            <a:picLocks noChangeAspect="1"/>
          </p:cNvPicPr>
          <p:nvPr/>
        </p:nvPicPr>
        <p:blipFill>
          <a:blip r:embed="rId1"/>
          <a:stretch>
            <a:fillRect/>
          </a:stretch>
        </p:blipFill>
        <p:spPr>
          <a:xfrm>
            <a:off x="2337435" y="2869565"/>
            <a:ext cx="7517765" cy="25082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2.3二进制运算</a:t>
            </a:r>
            <a:endParaRPr>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sz="2400"/>
              <a:t>下面是4个8位二进制数相加的例子：</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当两个二进制数相减时，会从左侧借一位，如：</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84" name="图片 84"/>
          <p:cNvPicPr>
            <a:picLocks noChangeAspect="1"/>
          </p:cNvPicPr>
          <p:nvPr/>
        </p:nvPicPr>
        <p:blipFill>
          <a:blip r:embed="rId1"/>
          <a:stretch>
            <a:fillRect/>
          </a:stretch>
        </p:blipFill>
        <p:spPr>
          <a:xfrm>
            <a:off x="2479040" y="2144395"/>
            <a:ext cx="7747635" cy="1398270"/>
          </a:xfrm>
          <a:prstGeom prst="rect">
            <a:avLst/>
          </a:prstGeom>
        </p:spPr>
      </p:pic>
      <p:pic>
        <p:nvPicPr>
          <p:cNvPr id="85" name="图片 85"/>
          <p:cNvPicPr>
            <a:picLocks noChangeAspect="1"/>
          </p:cNvPicPr>
          <p:nvPr/>
        </p:nvPicPr>
        <p:blipFill>
          <a:blip r:embed="rId2"/>
          <a:stretch>
            <a:fillRect/>
          </a:stretch>
        </p:blipFill>
        <p:spPr>
          <a:xfrm>
            <a:off x="2479040" y="4445635"/>
            <a:ext cx="7678420" cy="133223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2.3二进制运算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下面描述了01101001</a:t>
            </a:r>
            <a:r>
              <a:rPr lang="zh-CN" altLang="en-US" sz="2400" baseline="-25000"/>
              <a:t>2</a:t>
            </a:r>
            <a:r>
              <a:rPr lang="zh-CN" altLang="en-US" sz="2400"/>
              <a:t>（乘数）与01001001</a:t>
            </a:r>
            <a:r>
              <a:rPr lang="zh-CN" altLang="en-US" sz="2400" baseline="-25000"/>
              <a:t>2</a:t>
            </a:r>
            <a:r>
              <a:rPr lang="zh-CN" altLang="en-US" sz="2400"/>
              <a:t>（被乘数）相乘的过程，两个n位</a:t>
            </a:r>
            <a:endParaRPr lang="zh-CN" altLang="en-US" sz="2400"/>
          </a:p>
          <a:p>
            <a:pPr marL="0" lvl="0" indent="0">
              <a:buNone/>
            </a:pPr>
            <a:r>
              <a:rPr lang="zh-CN" altLang="en-US" sz="2400"/>
              <a:t>字相乘将产生一个</a:t>
            </a:r>
            <a:r>
              <a:rPr lang="zh-CN" altLang="en-US" sz="2400">
                <a:solidFill>
                  <a:srgbClr val="FF0000"/>
                </a:solidFill>
              </a:rPr>
              <a:t>2n位</a:t>
            </a:r>
            <a:r>
              <a:rPr lang="zh-CN" altLang="en-US" sz="2400"/>
              <a:t>的积：</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但是计算机并没有按照这种方式进行计算。</a:t>
            </a:r>
            <a:endParaRPr lang="zh-CN" altLang="en-US" sz="2400"/>
          </a:p>
          <a:p>
            <a:pPr marL="0" lvl="0" indent="0">
              <a:buNone/>
            </a:pPr>
            <a:endParaRPr lang="zh-CN" altLang="en-US" sz="2400"/>
          </a:p>
          <a:p>
            <a:pPr marL="0" lvl="0" indent="0">
              <a:buNone/>
            </a:pPr>
            <a:endParaRPr lang="zh-CN" altLang="en-US" sz="2400"/>
          </a:p>
        </p:txBody>
      </p:sp>
      <p:pic>
        <p:nvPicPr>
          <p:cNvPr id="86" name="图片 86"/>
          <p:cNvPicPr>
            <a:picLocks noChangeAspect="1"/>
          </p:cNvPicPr>
          <p:nvPr/>
        </p:nvPicPr>
        <p:blipFill>
          <a:blip r:embed="rId1"/>
          <a:stretch>
            <a:fillRect/>
          </a:stretch>
        </p:blipFill>
        <p:spPr>
          <a:xfrm>
            <a:off x="2291715" y="2408555"/>
            <a:ext cx="8354060" cy="297116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2.4有符号整数</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endParaRPr lang="zh-CN" altLang="en-US" sz="2400"/>
          </a:p>
          <a:p>
            <a:pPr marL="0" lvl="0" indent="0">
              <a:buNone/>
            </a:pPr>
            <a:r>
              <a:rPr lang="zh-CN" altLang="en-US" sz="2400"/>
              <a:t>负数可以用多种不同的方式表示，计算机设计者选择了3种方法：</a:t>
            </a:r>
            <a:r>
              <a:rPr lang="zh-CN" altLang="en-US" sz="2400">
                <a:solidFill>
                  <a:srgbClr val="FF0000"/>
                </a:solidFill>
              </a:rPr>
              <a:t>符号及值</a:t>
            </a:r>
            <a:r>
              <a:rPr lang="zh-CN" altLang="en-US" sz="2400"/>
              <a:t>表</a:t>
            </a:r>
            <a:endParaRPr lang="zh-CN" altLang="en-US" sz="2400"/>
          </a:p>
          <a:p>
            <a:pPr marL="0" lvl="0" indent="0">
              <a:buNone/>
            </a:pPr>
            <a:r>
              <a:rPr lang="zh-CN" altLang="en-US" sz="2400"/>
              <a:t>示法、</a:t>
            </a:r>
            <a:r>
              <a:rPr lang="zh-CN" altLang="en-US" sz="2400">
                <a:solidFill>
                  <a:srgbClr val="FF0000"/>
                </a:solidFill>
              </a:rPr>
              <a:t>二进制补码</a:t>
            </a:r>
            <a:r>
              <a:rPr lang="zh-CN" altLang="en-US" sz="2400"/>
              <a:t>表示法、</a:t>
            </a:r>
            <a:r>
              <a:rPr lang="zh-CN" altLang="en-US" sz="2400">
                <a:solidFill>
                  <a:srgbClr val="FF0000"/>
                </a:solidFill>
              </a:rPr>
              <a:t>移码</a:t>
            </a:r>
            <a:r>
              <a:rPr lang="zh-CN" altLang="en-US" sz="2400"/>
              <a:t>表示法，每种方法都有各自的优缺点。</a:t>
            </a:r>
            <a:endParaRPr lang="zh-CN" altLang="en-US"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2.4.1符号及值表示法</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一个n位字可以表示从0~2</a:t>
            </a:r>
            <a:r>
              <a:rPr lang="zh-CN" altLang="en-US" sz="2400" baseline="30000"/>
              <a:t>n-1</a:t>
            </a:r>
            <a:r>
              <a:rPr lang="zh-CN" altLang="en-US" sz="2400"/>
              <a:t>共2</a:t>
            </a:r>
            <a:r>
              <a:rPr lang="zh-CN" altLang="en-US" sz="2400" baseline="30000"/>
              <a:t>n</a:t>
            </a:r>
            <a:r>
              <a:rPr lang="zh-CN" altLang="en-US" sz="2400"/>
              <a:t>个可能的值。如，一个8位的字可以表示0,1，…，254,255。</a:t>
            </a:r>
            <a:endParaRPr lang="zh-CN" altLang="en-US" sz="2400"/>
          </a:p>
          <a:p>
            <a:pPr marL="0" lvl="0" indent="0">
              <a:buNone/>
            </a:pPr>
            <a:r>
              <a:rPr lang="zh-CN" altLang="en-US" sz="2400"/>
              <a:t>表示负数的方法是用它的</a:t>
            </a:r>
            <a:r>
              <a:rPr lang="zh-CN" altLang="en-US" sz="2400">
                <a:solidFill>
                  <a:srgbClr val="FF0000"/>
                </a:solidFill>
              </a:rPr>
              <a:t>最高位表示符号</a:t>
            </a:r>
            <a:r>
              <a:rPr lang="zh-CN" altLang="en-US" sz="2400"/>
              <a:t>，通常符号位为</a:t>
            </a:r>
            <a:r>
              <a:rPr lang="zh-CN" altLang="en-US" sz="2400">
                <a:solidFill>
                  <a:srgbClr val="FF0000"/>
                </a:solidFill>
              </a:rPr>
              <a:t>0表示正数</a:t>
            </a:r>
            <a:r>
              <a:rPr lang="zh-CN" altLang="en-US" sz="2400"/>
              <a:t>，符号位为</a:t>
            </a:r>
            <a:r>
              <a:rPr lang="zh-CN" altLang="en-US" sz="2400">
                <a:solidFill>
                  <a:srgbClr val="FF0000"/>
                </a:solidFill>
              </a:rPr>
              <a:t>1表示负数</a:t>
            </a:r>
            <a:r>
              <a:rPr lang="zh-CN" altLang="en-US" sz="2400"/>
              <a:t>。</a:t>
            </a:r>
            <a:endParaRPr lang="zh-CN" altLang="en-US" sz="2400"/>
          </a:p>
          <a:p>
            <a:pPr marL="0" lvl="0" indent="0">
              <a:buNone/>
            </a:pPr>
            <a:endParaRPr lang="zh-CN" altLang="en-US" sz="2400"/>
          </a:p>
          <a:p>
            <a:pPr marL="0" lvl="0" indent="0">
              <a:buNone/>
            </a:pPr>
            <a:r>
              <a:rPr lang="zh-CN" altLang="en-US" sz="2400"/>
              <a:t>下面两个8位有符号二进制00001101和10001101的值为：</a:t>
            </a:r>
            <a:endParaRPr lang="zh-CN" altLang="en-US" sz="2400"/>
          </a:p>
        </p:txBody>
      </p:sp>
      <p:pic>
        <p:nvPicPr>
          <p:cNvPr id="87" name="图片 87"/>
          <p:cNvPicPr>
            <a:picLocks noChangeAspect="1"/>
          </p:cNvPicPr>
          <p:nvPr/>
        </p:nvPicPr>
        <p:blipFill>
          <a:blip r:embed="rId1"/>
          <a:stretch>
            <a:fillRect/>
          </a:stretch>
        </p:blipFill>
        <p:spPr>
          <a:xfrm>
            <a:off x="3213100" y="3857625"/>
            <a:ext cx="5737860" cy="171196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2.4.1符号及值表示法</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n位有符号的表示范围为-(2</a:t>
            </a:r>
            <a:r>
              <a:rPr lang="zh-CN" altLang="en-US" sz="2400" baseline="30000"/>
              <a:t>n-1</a:t>
            </a:r>
            <a:r>
              <a:rPr lang="zh-CN" altLang="en-US" sz="2400"/>
              <a:t>-1) ~ +(2</a:t>
            </a:r>
            <a:r>
              <a:rPr lang="zh-CN" altLang="en-US" sz="2400" baseline="30000"/>
              <a:t>n-1</a:t>
            </a:r>
            <a:r>
              <a:rPr lang="zh-CN" altLang="en-US" sz="2400"/>
              <a:t>-1)。一个8位有符号数的表示-127</a:t>
            </a:r>
            <a:endParaRPr lang="zh-CN" altLang="en-US" sz="2400"/>
          </a:p>
          <a:p>
            <a:pPr marL="0" lvl="0" indent="0">
              <a:buNone/>
            </a:pPr>
            <a:r>
              <a:rPr lang="zh-CN" altLang="en-US" sz="2400"/>
              <a:t>（11111111）~ +127（01111111）之间的整数。</a:t>
            </a:r>
            <a:endParaRPr lang="zh-CN" altLang="en-US" sz="2400"/>
          </a:p>
          <a:p>
            <a:pPr marL="0" lvl="0" indent="0">
              <a:buNone/>
            </a:pPr>
            <a:endParaRPr lang="zh-CN" altLang="en-US" sz="2400"/>
          </a:p>
          <a:p>
            <a:pPr marL="0" lvl="0" indent="0">
              <a:buNone/>
            </a:pPr>
            <a:r>
              <a:rPr lang="zh-CN" altLang="en-US" sz="2400"/>
              <a:t>有人反对该系统的一个原因是它有</a:t>
            </a:r>
            <a:r>
              <a:rPr lang="zh-CN" altLang="en-US" sz="2400">
                <a:solidFill>
                  <a:srgbClr val="FF0000"/>
                </a:solidFill>
              </a:rPr>
              <a:t>两个值都表示0</a:t>
            </a:r>
            <a:r>
              <a:rPr lang="zh-CN" altLang="en-US" sz="2400"/>
              <a:t>：</a:t>
            </a:r>
            <a:endParaRPr lang="zh-CN" altLang="en-US" sz="2400"/>
          </a:p>
          <a:p>
            <a:pPr marL="0" lvl="0" indent="0">
              <a:buNone/>
            </a:pPr>
            <a:r>
              <a:rPr lang="zh-CN" altLang="en-US" sz="2400"/>
              <a:t>00000000 = +0 和 10000000 = -0</a:t>
            </a:r>
            <a:endParaRPr lang="zh-CN" altLang="en-US" sz="2400"/>
          </a:p>
          <a:p>
            <a:pPr marL="0" lvl="0" indent="0">
              <a:buNone/>
            </a:pPr>
            <a:endParaRPr lang="zh-CN" altLang="en-US" sz="2400"/>
          </a:p>
          <a:p>
            <a:pPr marL="0" lvl="0" indent="0">
              <a:buNone/>
            </a:pPr>
            <a:r>
              <a:rPr lang="zh-CN" altLang="en-US" sz="2400"/>
              <a:t>符号及值表示法</a:t>
            </a:r>
            <a:r>
              <a:rPr lang="zh-CN" altLang="en-US" sz="2400">
                <a:solidFill>
                  <a:srgbClr val="FF0000"/>
                </a:solidFill>
              </a:rPr>
              <a:t>没有被用于整数算术运算</a:t>
            </a:r>
            <a:r>
              <a:rPr lang="zh-CN" altLang="en-US" sz="2400"/>
              <a:t>中，因为它的加、减法运行需要分</a:t>
            </a:r>
            <a:endParaRPr lang="zh-CN" altLang="en-US" sz="2400"/>
          </a:p>
          <a:p>
            <a:pPr marL="0" lvl="0" indent="0">
              <a:buNone/>
            </a:pPr>
            <a:r>
              <a:rPr lang="zh-CN" altLang="en-US" sz="2400"/>
              <a:t>别用加法器和减法器实现。符号及值表示法</a:t>
            </a:r>
            <a:r>
              <a:rPr lang="zh-CN" altLang="en-US" sz="2400">
                <a:solidFill>
                  <a:srgbClr val="FF0000"/>
                </a:solidFill>
              </a:rPr>
              <a:t>用于浮点算术运算</a:t>
            </a:r>
            <a:r>
              <a:rPr lang="zh-CN" altLang="en-US" sz="2400"/>
              <a:t>中。</a:t>
            </a:r>
            <a:endParaRPr lang="zh-CN" altLang="en-US" sz="2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2.4.2二进制补码运算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endParaRPr lang="zh-CN" altLang="en-US" sz="2400"/>
          </a:p>
          <a:p>
            <a:pPr marL="0" lvl="0" indent="0">
              <a:buNone/>
            </a:pPr>
            <a:r>
              <a:rPr lang="zh-CN" altLang="en-US" sz="2400"/>
              <a:t>微处理器用二进制补码系统表示有符号整数，它可以</a:t>
            </a:r>
            <a:r>
              <a:rPr lang="zh-CN" altLang="en-US" sz="2400">
                <a:solidFill>
                  <a:srgbClr val="FF0000"/>
                </a:solidFill>
              </a:rPr>
              <a:t>将减法运算转换为对减</a:t>
            </a:r>
            <a:endParaRPr lang="zh-CN" altLang="en-US" sz="2400">
              <a:solidFill>
                <a:srgbClr val="FF0000"/>
              </a:solidFill>
            </a:endParaRPr>
          </a:p>
          <a:p>
            <a:pPr marL="0" lvl="0" indent="0">
              <a:buNone/>
            </a:pPr>
            <a:r>
              <a:rPr lang="zh-CN" altLang="en-US" sz="2400">
                <a:solidFill>
                  <a:srgbClr val="FF0000"/>
                </a:solidFill>
              </a:rPr>
              <a:t>数的补码的加法运算</a:t>
            </a:r>
            <a:r>
              <a:rPr lang="zh-CN" altLang="en-US" sz="2400"/>
              <a:t>。</a:t>
            </a:r>
            <a:endParaRPr lang="zh-CN" altLang="en-US" sz="24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补码算术运算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一个数与它的补码之和是一个</a:t>
            </a:r>
            <a:r>
              <a:rPr lang="zh-CN" altLang="en-US" sz="2400">
                <a:solidFill>
                  <a:srgbClr val="FF0000"/>
                </a:solidFill>
              </a:rPr>
              <a:t>常数</a:t>
            </a:r>
            <a:r>
              <a:rPr lang="zh-CN" altLang="en-US" sz="2400"/>
              <a:t>。如，一个一位十进制数与它的补码之和</a:t>
            </a:r>
            <a:endParaRPr lang="zh-CN" altLang="en-US" sz="2400"/>
          </a:p>
          <a:p>
            <a:pPr marL="0" lvl="0" indent="0">
              <a:buNone/>
            </a:pPr>
            <a:r>
              <a:rPr lang="zh-CN" altLang="en-US" sz="2400"/>
              <a:t>总是9。2的补码是7，因为2+7=9。在n位二进制算术中，数P的补码为Q且</a:t>
            </a:r>
            <a:endParaRPr lang="zh-CN" altLang="en-US" sz="2400"/>
          </a:p>
          <a:p>
            <a:pPr marL="0" lvl="0" indent="0">
              <a:buNone/>
            </a:pPr>
            <a:r>
              <a:rPr lang="zh-CN" altLang="en-US" sz="2400">
                <a:solidFill>
                  <a:srgbClr val="FF0000"/>
                </a:solidFill>
              </a:rPr>
              <a:t>P+Q=2</a:t>
            </a:r>
            <a:r>
              <a:rPr lang="zh-CN" altLang="en-US" sz="2400" baseline="30000">
                <a:solidFill>
                  <a:srgbClr val="FF0000"/>
                </a:solidFill>
              </a:rPr>
              <a:t>n</a:t>
            </a:r>
            <a:r>
              <a:rPr lang="zh-CN" altLang="en-US" sz="2400"/>
              <a:t>。</a:t>
            </a:r>
            <a:endParaRPr lang="zh-CN" altLang="en-US" sz="2400"/>
          </a:p>
          <a:p>
            <a:pPr marL="0" lvl="0" indent="0">
              <a:buNone/>
            </a:pPr>
            <a:endParaRPr lang="zh-CN" altLang="en-US" sz="2400"/>
          </a:p>
          <a:p>
            <a:pPr marL="0" lvl="0" indent="0">
              <a:buNone/>
            </a:pPr>
            <a:r>
              <a:rPr lang="zh-CN" altLang="en-US" sz="2400"/>
              <a:t>在二进制算术中，求一个数的补码的方法是将其</a:t>
            </a:r>
            <a:r>
              <a:rPr lang="zh-CN" altLang="en-US" sz="2400">
                <a:solidFill>
                  <a:srgbClr val="FF0000"/>
                </a:solidFill>
              </a:rPr>
              <a:t>各位取反并加1</a:t>
            </a:r>
            <a:r>
              <a:rPr lang="zh-CN" altLang="en-US" sz="2400"/>
              <a:t>。</a:t>
            </a:r>
            <a:endParaRPr lang="zh-CN" altLang="en-US" sz="2400"/>
          </a:p>
          <a:p>
            <a:pPr marL="0" lvl="0" indent="0">
              <a:buNone/>
            </a:pPr>
            <a:r>
              <a:rPr lang="zh-CN" altLang="en-US" sz="2400"/>
              <a:t>如：01100101的补码为10011010+1=10011011。</a:t>
            </a:r>
            <a:endParaRPr lang="zh-CN" altLang="en-US" sz="2400"/>
          </a:p>
          <a:p>
            <a:pPr marL="0" lvl="0" indent="0">
              <a:buNone/>
            </a:pPr>
            <a:endParaRPr lang="zh-CN" altLang="en-US" sz="2400"/>
          </a:p>
          <a:p>
            <a:pPr marL="0" lvl="0" indent="0">
              <a:buNone/>
            </a:pPr>
            <a:endParaRPr lang="zh-CN" altLang="en-US" sz="2400">
              <a:solidFill>
                <a:srgbClr val="FF0000"/>
              </a:solidFill>
            </a:endParaRPr>
          </a:p>
          <a:p>
            <a:pPr marL="0" lvl="0" indent="0">
              <a:buNone/>
            </a:pPr>
            <a:r>
              <a:rPr lang="zh-CN" altLang="en-US" sz="2400">
                <a:solidFill>
                  <a:srgbClr val="FF0000"/>
                </a:solidFill>
              </a:rPr>
              <a:t>一个n位二进制数N的二进制补码定义为2</a:t>
            </a:r>
            <a:r>
              <a:rPr lang="zh-CN" altLang="en-US" sz="2400" baseline="30000">
                <a:solidFill>
                  <a:srgbClr val="FF0000"/>
                </a:solidFill>
              </a:rPr>
              <a:t>n</a:t>
            </a:r>
            <a:r>
              <a:rPr lang="zh-CN" altLang="en-US" sz="2400">
                <a:solidFill>
                  <a:srgbClr val="FF0000"/>
                </a:solidFill>
              </a:rPr>
              <a:t>-N</a:t>
            </a:r>
            <a:r>
              <a:rPr lang="zh-CN" altLang="en-US" sz="2400"/>
              <a:t>。如果N=5=00000101（8位二进制</a:t>
            </a:r>
            <a:endParaRPr lang="zh-CN" altLang="en-US" sz="2400"/>
          </a:p>
          <a:p>
            <a:pPr marL="0" lvl="0" indent="0">
              <a:buNone/>
            </a:pPr>
            <a:r>
              <a:rPr lang="zh-CN" altLang="en-US" sz="2400"/>
              <a:t>数），则N的补码为2</a:t>
            </a:r>
            <a:r>
              <a:rPr lang="zh-CN" altLang="en-US" sz="2400" baseline="30000"/>
              <a:t>8</a:t>
            </a:r>
            <a:r>
              <a:rPr lang="zh-CN" altLang="en-US" sz="2400"/>
              <a:t>-00000101=100000000-00000101=11111011</a:t>
            </a:r>
            <a:endParaRPr lang="zh-CN" altLang="en-US" sz="2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补码算术运算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下面说明了8位二进制数的补码运算过程，将4个数+5、-5、+7、-7转换为补码：</a:t>
            </a: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将7与5的补码相加：</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结果为9位二进制数100000010。如果</a:t>
            </a:r>
            <a:r>
              <a:rPr lang="zh-CN" altLang="en-US" sz="2400">
                <a:solidFill>
                  <a:srgbClr val="FF0000"/>
                </a:solidFill>
              </a:rPr>
              <a:t>忽略最左边一位</a:t>
            </a:r>
            <a:r>
              <a:rPr lang="zh-CN" altLang="en-US" sz="2400"/>
              <a:t>（进位位），结果为</a:t>
            </a:r>
            <a:endParaRPr lang="zh-CN" altLang="en-US" sz="2400"/>
          </a:p>
          <a:p>
            <a:pPr marL="0" lvl="0" indent="0">
              <a:buNone/>
            </a:pPr>
            <a:r>
              <a:rPr lang="zh-CN" altLang="en-US" sz="2400"/>
              <a:t>00000010</a:t>
            </a:r>
            <a:r>
              <a:rPr lang="zh-CN" altLang="en-US" sz="2400" baseline="-25000"/>
              <a:t>2</a:t>
            </a:r>
            <a:r>
              <a:rPr lang="zh-CN" altLang="en-US" sz="2400"/>
              <a:t>=+2，正是希望得到的结果。</a:t>
            </a:r>
            <a:endParaRPr lang="zh-CN" altLang="en-US" sz="2400"/>
          </a:p>
        </p:txBody>
      </p:sp>
      <p:pic>
        <p:nvPicPr>
          <p:cNvPr id="96" name="图片 96"/>
          <p:cNvPicPr>
            <a:picLocks noChangeAspect="1"/>
          </p:cNvPicPr>
          <p:nvPr/>
        </p:nvPicPr>
        <p:blipFill>
          <a:blip r:embed="rId1"/>
          <a:stretch>
            <a:fillRect/>
          </a:stretch>
        </p:blipFill>
        <p:spPr>
          <a:xfrm>
            <a:off x="2588895" y="1992630"/>
            <a:ext cx="7249160" cy="279400"/>
          </a:xfrm>
          <a:prstGeom prst="rect">
            <a:avLst/>
          </a:prstGeom>
        </p:spPr>
      </p:pic>
      <p:pic>
        <p:nvPicPr>
          <p:cNvPr id="97" name="图片 97"/>
          <p:cNvPicPr>
            <a:picLocks noChangeAspect="1"/>
          </p:cNvPicPr>
          <p:nvPr/>
        </p:nvPicPr>
        <p:blipFill>
          <a:blip r:embed="rId2"/>
          <a:stretch>
            <a:fillRect/>
          </a:stretch>
        </p:blipFill>
        <p:spPr>
          <a:xfrm>
            <a:off x="2588895" y="3244850"/>
            <a:ext cx="1879600" cy="78867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补码算术运算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将-7加5：</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结果为11111110（进位位为0）。也是希望得到的结果-2，即2</a:t>
            </a:r>
            <a:r>
              <a:rPr lang="zh-CN" altLang="en-US" sz="2400" baseline="30000"/>
              <a:t>8</a:t>
            </a:r>
            <a:r>
              <a:rPr lang="zh-CN" altLang="en-US" sz="2400"/>
              <a:t>-2=100000000-</a:t>
            </a:r>
            <a:endParaRPr lang="zh-CN" altLang="en-US" sz="2400"/>
          </a:p>
          <a:p>
            <a:pPr marL="0" lvl="0" indent="0">
              <a:buNone/>
            </a:pPr>
            <a:r>
              <a:rPr lang="zh-CN" altLang="en-US" sz="2400"/>
              <a:t>00000010=11111110</a:t>
            </a:r>
            <a:endParaRPr lang="zh-CN" altLang="en-US" sz="2400"/>
          </a:p>
          <a:p>
            <a:pPr marL="0" lvl="0" indent="0">
              <a:buNone/>
            </a:pPr>
            <a:endParaRPr lang="zh-CN" altLang="en-US" sz="2400"/>
          </a:p>
          <a:p>
            <a:pPr marL="0" lvl="0" indent="0">
              <a:buNone/>
            </a:pPr>
            <a:r>
              <a:rPr lang="zh-CN" altLang="en-US" sz="2400"/>
              <a:t>n位二进制算术运算Z=X</a:t>
            </a:r>
            <a:r>
              <a:rPr lang="en-US" altLang="zh-CN" sz="2400"/>
              <a:t>-</a:t>
            </a:r>
            <a:r>
              <a:rPr lang="zh-CN" altLang="en-US" sz="2400"/>
              <a:t>Y，用X加上Y的补码完成运算：Y的补码为2</a:t>
            </a:r>
            <a:r>
              <a:rPr lang="zh-CN" altLang="en-US" sz="2400" baseline="30000"/>
              <a:t>n</a:t>
            </a:r>
            <a:r>
              <a:rPr lang="zh-CN" altLang="en-US" sz="2400"/>
              <a:t>-Y，则</a:t>
            </a:r>
            <a:endParaRPr lang="zh-CN" altLang="en-US" sz="2400"/>
          </a:p>
          <a:p>
            <a:pPr marL="0" lvl="0" indent="0">
              <a:buNone/>
            </a:pPr>
            <a:r>
              <a:rPr lang="zh-CN" altLang="en-US" sz="2400"/>
              <a:t>Z=X+(2</a:t>
            </a:r>
            <a:r>
              <a:rPr lang="zh-CN" altLang="en-US" sz="2400" baseline="30000"/>
              <a:t>n</a:t>
            </a:r>
            <a:r>
              <a:rPr lang="zh-CN" altLang="en-US" sz="2400"/>
              <a:t>-Y)=2</a:t>
            </a:r>
            <a:r>
              <a:rPr lang="zh-CN" altLang="en-US" sz="2400" baseline="30000"/>
              <a:t>n</a:t>
            </a:r>
            <a:r>
              <a:rPr lang="zh-CN" altLang="en-US" sz="2400"/>
              <a:t>+(X-Y)。我们得到了需要的结果，X-Y，以及位于最左边的一个并</a:t>
            </a:r>
            <a:endParaRPr lang="zh-CN" altLang="en-US" sz="2400"/>
          </a:p>
          <a:p>
            <a:pPr marL="0" lvl="0" indent="0">
              <a:buNone/>
            </a:pPr>
            <a:r>
              <a:rPr lang="zh-CN" altLang="en-US" sz="2400"/>
              <a:t>不需要的进位（即2</a:t>
            </a:r>
            <a:r>
              <a:rPr lang="zh-CN" altLang="en-US" sz="2400" baseline="30000"/>
              <a:t>n</a:t>
            </a:r>
            <a:r>
              <a:rPr lang="zh-CN" altLang="en-US" sz="2400"/>
              <a:t>），而这个</a:t>
            </a:r>
            <a:r>
              <a:rPr lang="zh-CN" altLang="en-US" sz="2400">
                <a:solidFill>
                  <a:srgbClr val="FF0000"/>
                </a:solidFill>
              </a:rPr>
              <a:t>进位被丢弃</a:t>
            </a:r>
            <a:r>
              <a:rPr lang="zh-CN" altLang="en-US" sz="2400"/>
              <a:t>了。</a:t>
            </a:r>
            <a:endParaRPr lang="zh-CN" altLang="en-US" sz="2400"/>
          </a:p>
        </p:txBody>
      </p:sp>
      <p:pic>
        <p:nvPicPr>
          <p:cNvPr id="98" name="图片 98"/>
          <p:cNvPicPr>
            <a:picLocks noChangeAspect="1"/>
          </p:cNvPicPr>
          <p:nvPr/>
        </p:nvPicPr>
        <p:blipFill>
          <a:blip r:embed="rId1"/>
          <a:stretch>
            <a:fillRect/>
          </a:stretch>
        </p:blipFill>
        <p:spPr>
          <a:xfrm>
            <a:off x="2674620" y="2049145"/>
            <a:ext cx="2075180" cy="87376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8676,&quot;width&quot;:8306}"/>
</p:tagLst>
</file>

<file path=ppt/tags/tag2.xml><?xml version="1.0" encoding="utf-8"?>
<p:tagLst xmlns:p="http://schemas.openxmlformats.org/presentationml/2006/main">
  <p:tag name="KSO_WM_UNIT_PLACING_PICTURE_USER_VIEWPORT" val="{&quot;height&quot;:2842,&quot;width&quot;:8306}"/>
</p:tagLst>
</file>

<file path=ppt/tags/tag3.xml><?xml version="1.0" encoding="utf-8"?>
<p:tagLst xmlns:p="http://schemas.openxmlformats.org/presentationml/2006/main">
  <p:tag name="KSO_WM_UNIT_PLACING_PICTURE_USER_VIEWPORT" val="{&quot;height&quot;:10029,&quot;width&quot;:8306}"/>
</p:tagLst>
</file>

<file path=ppt/tags/tag4.xml><?xml version="1.0" encoding="utf-8"?>
<p:tagLst xmlns:p="http://schemas.openxmlformats.org/presentationml/2006/main">
  <p:tag name="KSO_WM_UNIT_PLACING_PICTURE_USER_VIEWPORT" val="{&quot;height&quot;:7395,&quot;width&quot;:14985}"/>
</p:tagLst>
</file>

<file path=ppt/tags/tag5.xml><?xml version="1.0" encoding="utf-8"?>
<p:tagLst xmlns:p="http://schemas.openxmlformats.org/presentationml/2006/main">
  <p:tag name="KSO_WM_UNIT_PLACING_PICTURE_USER_VIEWPORT" val="{&quot;height&quot;:4923,&quot;width&quot;:8306}"/>
</p:tagLst>
</file>

<file path=ppt/tags/tag6.xml><?xml version="1.0" encoding="utf-8"?>
<p:tagLst xmlns:p="http://schemas.openxmlformats.org/presentationml/2006/main">
  <p:tag name="KSO_WM_UNIT_PLACING_PICTURE_USER_VIEWPORT" val="{&quot;height&quot;:6562,&quot;width&quot;:165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78292</Words>
  <Application>WPS 演示</Application>
  <PresentationFormat>宽屏</PresentationFormat>
  <Paragraphs>5084</Paragraphs>
  <Slides>524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524</vt:i4>
      </vt:variant>
    </vt:vector>
  </HeadingPairs>
  <TitlesOfParts>
    <vt:vector size="531" baseType="lpstr">
      <vt:lpstr>Arial</vt:lpstr>
      <vt:lpstr>宋体</vt:lpstr>
      <vt:lpstr>Wingdings</vt:lpstr>
      <vt:lpstr>微软雅黑</vt:lpstr>
      <vt:lpstr>Calibri</vt:lpstr>
      <vt:lpstr>Arial Unicode MS</vt:lpstr>
      <vt:lpstr>Office 主题</vt:lpstr>
      <vt:lpstr>计算机组成原理</vt:lpstr>
      <vt:lpstr>准备</vt:lpstr>
      <vt:lpstr>第一个部分 起始篇</vt:lpstr>
      <vt:lpstr>第1章 计算机系统体系结构</vt:lpstr>
      <vt:lpstr>术语体系结构的3种用法</vt:lpstr>
      <vt:lpstr>计算机系统体系结构所涉及的内容</vt:lpstr>
      <vt:lpstr>计算机系统体系结构所涉及的内容</vt:lpstr>
      <vt:lpstr>1.1什么是计算机体系结构</vt:lpstr>
      <vt:lpstr>简单通用计算机结构</vt:lpstr>
      <vt:lpstr>简单通用计算机结构</vt:lpstr>
      <vt:lpstr>简单通用计算机结构</vt:lpstr>
      <vt:lpstr>简单通用计算机结构</vt:lpstr>
      <vt:lpstr>简单通用计算机结构</vt:lpstr>
      <vt:lpstr>简单通用计算机结构</vt:lpstr>
      <vt:lpstr>程序执行的过程</vt:lpstr>
      <vt:lpstr>程序执行的过程</vt:lpstr>
      <vt:lpstr>程序执行的过程</vt:lpstr>
      <vt:lpstr>计算机指令</vt:lpstr>
      <vt:lpstr>1.2体系结构和组成——计算机体系结构</vt:lpstr>
      <vt:lpstr>1.2体系结构和组成——计算机组成</vt:lpstr>
      <vt:lpstr>1.2体系结构和组成——寄存器</vt:lpstr>
      <vt:lpstr>机器码&amp;汇编语言&amp;高级语言</vt:lpstr>
      <vt:lpstr>时钟</vt:lpstr>
      <vt:lpstr>RISC和CISC</vt:lpstr>
      <vt:lpstr>1.3计算机的发展</vt:lpstr>
      <vt:lpstr>1.3.5摩尔定律和进步的历程</vt:lpstr>
      <vt:lpstr>乱序执行</vt:lpstr>
      <vt:lpstr>乱序执行</vt:lpstr>
      <vt:lpstr>1.3.6存储技术发展</vt:lpstr>
      <vt:lpstr>1.3.7普适计算</vt:lpstr>
      <vt:lpstr>1.3.8多媒体计算机</vt:lpstr>
      <vt:lpstr>1.4存储程序计算机</vt:lpstr>
      <vt:lpstr>1.4存储程序计算机</vt:lpstr>
      <vt:lpstr>1.4.2解决方法</vt:lpstr>
      <vt:lpstr>1.4.2解决方法</vt:lpstr>
      <vt:lpstr>1.4.2解决方法</vt:lpstr>
      <vt:lpstr>1.4.2解决方法</vt:lpstr>
      <vt:lpstr>1.4.2解决方法</vt:lpstr>
      <vt:lpstr>1.4.2解决方法</vt:lpstr>
      <vt:lpstr>1.4.2解决方法</vt:lpstr>
      <vt:lpstr>1.4.2解决方法</vt:lpstr>
      <vt:lpstr>1.4.2解决方法</vt:lpstr>
      <vt:lpstr>1.4.3构造一个算法</vt:lpstr>
      <vt:lpstr>1.4.3构造一个算法</vt:lpstr>
      <vt:lpstr>1.4.4计算机需要通过什么来解决问题</vt:lpstr>
      <vt:lpstr>1.4.4计算机需要通过什么来解决问题</vt:lpstr>
      <vt:lpstr>1.4.4计算机需要通过什么来解决问题</vt:lpstr>
      <vt:lpstr>1.4.5存储器</vt:lpstr>
      <vt:lpstr>1.4.5存储器</vt:lpstr>
      <vt:lpstr>寄存器传输语言 	（Register Transfer Language，RTL）</vt:lpstr>
      <vt:lpstr>RTL符号</vt:lpstr>
      <vt:lpstr>存储系统</vt:lpstr>
      <vt:lpstr>存储系统</vt:lpstr>
      <vt:lpstr>1.5存储程序的概念</vt:lpstr>
      <vt:lpstr>1.5存储程序的概念</vt:lpstr>
      <vt:lpstr>1.5存储程序的概念</vt:lpstr>
      <vt:lpstr>指令格式</vt:lpstr>
      <vt:lpstr>指令格式</vt:lpstr>
      <vt:lpstr>指令格式</vt:lpstr>
      <vt:lpstr>指令格式</vt:lpstr>
      <vt:lpstr>两地址指令</vt:lpstr>
      <vt:lpstr>两地址指令</vt:lpstr>
      <vt:lpstr>单地址指令</vt:lpstr>
      <vt:lpstr>单地址指令</vt:lpstr>
      <vt:lpstr>计算机分类</vt:lpstr>
      <vt:lpstr>1.6计算机系统概览</vt:lpstr>
      <vt:lpstr>1.6.1存储层次</vt:lpstr>
      <vt:lpstr>Cache高速缓存</vt:lpstr>
      <vt:lpstr>DRAM</vt:lpstr>
      <vt:lpstr>1.6.2总线</vt:lpstr>
      <vt:lpstr>1.6.2总线</vt:lpstr>
      <vt:lpstr>1.6.2总线</vt:lpstr>
      <vt:lpstr>总线术语</vt:lpstr>
      <vt:lpstr>多总线系统</vt:lpstr>
      <vt:lpstr>第2章 计算机算术</vt:lpstr>
      <vt:lpstr>2.1数据是什么</vt:lpstr>
      <vt:lpstr>2.1.1位与字节</vt:lpstr>
      <vt:lpstr>2.1.2位模式</vt:lpstr>
      <vt:lpstr>2.1.2位模式</vt:lpstr>
      <vt:lpstr>2.1.2位模式——信息表示</vt:lpstr>
      <vt:lpstr>2.1.2位模式——信息表示</vt:lpstr>
      <vt:lpstr>2.1.2位模式——信息表示</vt:lpstr>
      <vt:lpstr>2.1.2位模式——信息表示</vt:lpstr>
      <vt:lpstr>2.1.2位模式——信息表示</vt:lpstr>
      <vt:lpstr>2.1.2位模式——信息表示</vt:lpstr>
      <vt:lpstr>2.2数字</vt:lpstr>
      <vt:lpstr>2.2.1位置记数法</vt:lpstr>
      <vt:lpstr>2.2.1位置记数法</vt:lpstr>
      <vt:lpstr>2.2.1位置记数法</vt:lpstr>
      <vt:lpstr>2.3二进制运算</vt:lpstr>
      <vt:lpstr>2.3二进制运算</vt:lpstr>
      <vt:lpstr>2.3二进制运算</vt:lpstr>
      <vt:lpstr>2.4有符号整数</vt:lpstr>
      <vt:lpstr>2.4.1符号及值表示法</vt:lpstr>
      <vt:lpstr>2.4.1符号及值表示法</vt:lpstr>
      <vt:lpstr>2.4.2二进制补码运算</vt:lpstr>
      <vt:lpstr>补码算术运算</vt:lpstr>
      <vt:lpstr>补码算术运算</vt:lpstr>
      <vt:lpstr>补码算术运算</vt:lpstr>
      <vt:lpstr>补码算术运算</vt:lpstr>
      <vt:lpstr>1.求补运算——为什么是取反加1</vt:lpstr>
      <vt:lpstr>1.求补运算——为什么是取反加1</vt:lpstr>
      <vt:lpstr>2.补码的特点</vt:lpstr>
      <vt:lpstr>3.运算溢出</vt:lpstr>
      <vt:lpstr>2.5乘除法简介</vt:lpstr>
      <vt:lpstr>2.5.1移位运算</vt:lpstr>
      <vt:lpstr>2.5.1移位运算</vt:lpstr>
      <vt:lpstr>2.5.1移位运算</vt:lpstr>
      <vt:lpstr>2.5.2无符号二进制乘法</vt:lpstr>
      <vt:lpstr>2.5.2无符号二进制乘法</vt:lpstr>
      <vt:lpstr>2.5.2无符号二进制乘法</vt:lpstr>
      <vt:lpstr>2.5.3快速乘法</vt:lpstr>
      <vt:lpstr>2.5.3快速乘法</vt:lpstr>
      <vt:lpstr>2.5.3快速乘法</vt:lpstr>
      <vt:lpstr>2.5.4除法</vt:lpstr>
      <vt:lpstr>2.5.4除法</vt:lpstr>
      <vt:lpstr>2.5.4除法</vt:lpstr>
      <vt:lpstr>2.5.4除法</vt:lpstr>
      <vt:lpstr>1.恢复余数除法</vt:lpstr>
      <vt:lpstr>1.恢复余数除法</vt:lpstr>
      <vt:lpstr>1.恢复余数除法</vt:lpstr>
      <vt:lpstr>1.恢复余数除法</vt:lpstr>
      <vt:lpstr>1.恢复余数除法</vt:lpstr>
      <vt:lpstr>2.不恢复余数除法</vt:lpstr>
      <vt:lpstr>2.不恢复余数除法</vt:lpstr>
      <vt:lpstr>2.不恢复余数除法</vt:lpstr>
      <vt:lpstr>2.不恢复余数除法</vt:lpstr>
      <vt:lpstr>2.不恢复余数除法</vt:lpstr>
      <vt:lpstr>2.6浮点数</vt:lpstr>
      <vt:lpstr>1.规格化浮点数</vt:lpstr>
      <vt:lpstr>2.偏置指数</vt:lpstr>
      <vt:lpstr>2.偏置指数</vt:lpstr>
      <vt:lpstr>2.6.1 IEEE浮点数</vt:lpstr>
      <vt:lpstr>2.6.1 IEEE浮点数</vt:lpstr>
      <vt:lpstr>2.6.1 IEEE浮点数</vt:lpstr>
      <vt:lpstr>2.6.1 IEEE浮点数</vt:lpstr>
      <vt:lpstr>1.IEEE浮点数格式</vt:lpstr>
      <vt:lpstr>1.IEEE浮点数格式</vt:lpstr>
      <vt:lpstr>1.IEEE浮点数格式</vt:lpstr>
      <vt:lpstr>1.IEEE浮点数格式</vt:lpstr>
      <vt:lpstr>1.IEEE浮点数格式</vt:lpstr>
      <vt:lpstr>1.IEEE浮点数格式</vt:lpstr>
      <vt:lpstr>十进制数转换为二进制浮点数的实例</vt:lpstr>
      <vt:lpstr>二进制浮点数转换为十进制</vt:lpstr>
      <vt:lpstr>2.IEEE浮点数的特点</vt:lpstr>
      <vt:lpstr>2.IEEE浮点数的特点</vt:lpstr>
      <vt:lpstr>2.7浮点运算</vt:lpstr>
      <vt:lpstr>2.7浮点运算</vt:lpstr>
      <vt:lpstr>2.7浮点运算</vt:lpstr>
      <vt:lpstr>2.7浮点运算</vt:lpstr>
      <vt:lpstr>2.7浮点运算</vt:lpstr>
      <vt:lpstr>2.7浮点运算</vt:lpstr>
      <vt:lpstr>舍入和截断误差</vt:lpstr>
      <vt:lpstr>舍入和截断误差</vt:lpstr>
      <vt:lpstr>舍入和截断误差</vt:lpstr>
      <vt:lpstr>舍入和截断误差</vt:lpstr>
      <vt:lpstr>2.8浮点运算和程序员</vt:lpstr>
      <vt:lpstr>第二部分 指令集体系结构</vt:lpstr>
      <vt:lpstr>第3章 体系结构与组成</vt:lpstr>
      <vt:lpstr>第3章 体系结构与组成</vt:lpstr>
      <vt:lpstr>3.1存储程序计算机</vt:lpstr>
      <vt:lpstr>3.1存储程序计算机</vt:lpstr>
      <vt:lpstr>3.1存储程序计算机</vt:lpstr>
      <vt:lpstr>3.1存储程序计算机</vt:lpstr>
      <vt:lpstr>3.1存储程序计算机</vt:lpstr>
      <vt:lpstr>3.1存储程序计算机</vt:lpstr>
      <vt:lpstr>3.1存储程序计算机</vt:lpstr>
      <vt:lpstr>3.1存储程序计算机</vt:lpstr>
      <vt:lpstr>3.1存储程序计算机</vt:lpstr>
      <vt:lpstr>3.1存储程序计算机</vt:lpstr>
      <vt:lpstr>寄存器的可见性</vt:lpstr>
      <vt:lpstr>为什么程序计数器要加4</vt:lpstr>
      <vt:lpstr>3.1.1扩展处理器：常量处理</vt:lpstr>
      <vt:lpstr>3.1.1扩展处理器： 常量处理</vt:lpstr>
      <vt:lpstr>一些常用指令</vt:lpstr>
      <vt:lpstr>3.1.2扩展处理器：流控制</vt:lpstr>
      <vt:lpstr>3.1.2扩展处理器： 流控制</vt:lpstr>
      <vt:lpstr>3.1.2扩展处理器：流控制</vt:lpstr>
      <vt:lpstr>条件码寄存器（Condition Code Register，CCR）</vt:lpstr>
      <vt:lpstr>3.1.2扩展处理器： 流控制</vt:lpstr>
      <vt:lpstr>3.1.2扩展处理器：流控制</vt:lpstr>
      <vt:lpstr>3.1.2扩展处理器：流控制</vt:lpstr>
      <vt:lpstr>3.1.2扩展处理器：流控制</vt:lpstr>
      <vt:lpstr>3.1.2扩展处理器：流控制</vt:lpstr>
      <vt:lpstr>3.1.2扩展处理器：流控制</vt:lpstr>
      <vt:lpstr>3.1.2扩展处理器：流控制</vt:lpstr>
      <vt:lpstr>3.1.2扩展处理器：流控制</vt:lpstr>
      <vt:lpstr>3.1.2扩展处理器：流控制</vt:lpstr>
      <vt:lpstr>3.1.2扩展处理器：流控制</vt:lpstr>
      <vt:lpstr>3.1.2扩展处理器：流控制</vt:lpstr>
      <vt:lpstr>3.2 ISA的组成</vt:lpstr>
      <vt:lpstr>3.2.1寄存器</vt:lpstr>
      <vt:lpstr>3.2.1寄存器</vt:lpstr>
      <vt:lpstr>3.2.1寄存器</vt:lpstr>
      <vt:lpstr>3.2.2寻址方式概述</vt:lpstr>
      <vt:lpstr>立即数寻址</vt:lpstr>
      <vt:lpstr>直接寻址</vt:lpstr>
      <vt:lpstr>间接寻址</vt:lpstr>
      <vt:lpstr>间接寻址</vt:lpstr>
      <vt:lpstr>间接寻址</vt:lpstr>
      <vt:lpstr>间接寻址</vt:lpstr>
      <vt:lpstr>存储器与寄存器寻址</vt:lpstr>
      <vt:lpstr>3.2.4操作码与指令</vt:lpstr>
      <vt:lpstr>3.2.4操作码与指令</vt:lpstr>
      <vt:lpstr>三地址计算机</vt:lpstr>
      <vt:lpstr>双地址计算机</vt:lpstr>
      <vt:lpstr>单地址计算机</vt:lpstr>
      <vt:lpstr>零地址计算机</vt:lpstr>
      <vt:lpstr>零地址计算机</vt:lpstr>
      <vt:lpstr>零地址计算机</vt:lpstr>
      <vt:lpstr>一个半地址计算机（One-and-a-Half Address Machines）</vt:lpstr>
      <vt:lpstr>3.3ARM指令集体系结构</vt:lpstr>
      <vt:lpstr>3.3.1ARM寄存器集</vt:lpstr>
      <vt:lpstr>3.3.1ARM寄存器集</vt:lpstr>
      <vt:lpstr>3.3.2ARM指令集</vt:lpstr>
      <vt:lpstr>更新ARM条件码</vt:lpstr>
      <vt:lpstr>3.4ARM汇编语言</vt:lpstr>
      <vt:lpstr>3.4ARM汇编语言</vt:lpstr>
      <vt:lpstr>3.4.1ARM程序结构</vt:lpstr>
      <vt:lpstr>3.4.1ARM程序结构</vt:lpstr>
      <vt:lpstr>3.4.1ARM程序结构</vt:lpstr>
      <vt:lpstr>3.4.1ARM程序结构</vt:lpstr>
      <vt:lpstr>3.4.1ARM程序结构</vt:lpstr>
      <vt:lpstr>3.4.2汇编器的实际考虑因素</vt:lpstr>
      <vt:lpstr>3.4.2汇编器的实际考虑因素</vt:lpstr>
      <vt:lpstr>3.4.2汇编器的实际考虑因素</vt:lpstr>
      <vt:lpstr>3.4.2汇编器的实际考虑因素</vt:lpstr>
      <vt:lpstr>3.4.2汇编器的实际考虑因素</vt:lpstr>
      <vt:lpstr>3.4.2汇编器的实际考虑因素</vt:lpstr>
      <vt:lpstr>3.4.2汇编器的实际考虑因素</vt:lpstr>
      <vt:lpstr>3.4.3伪指令</vt:lpstr>
      <vt:lpstr>伪指令ADR</vt:lpstr>
      <vt:lpstr>伪指令LDR rd, =value</vt:lpstr>
      <vt:lpstr>3.4.3伪指令</vt:lpstr>
      <vt:lpstr>3.4.3伪指令</vt:lpstr>
      <vt:lpstr>3.5ARM数据处理指令</vt:lpstr>
      <vt:lpstr>3.5.1算术指令</vt:lpstr>
      <vt:lpstr>3.5.1算术指令——加法与减法</vt:lpstr>
      <vt:lpstr>3.5.1算术指令——加法与减法</vt:lpstr>
      <vt:lpstr>3.5.1算术指令——加法与减法</vt:lpstr>
      <vt:lpstr>3.5.1算术指令——取负</vt:lpstr>
      <vt:lpstr>3.5.1算术指令——比较</vt:lpstr>
      <vt:lpstr>3.5.1算术指令——乘法</vt:lpstr>
      <vt:lpstr>ARM乘法</vt:lpstr>
      <vt:lpstr>ARM乘法指令MUL</vt:lpstr>
      <vt:lpstr>ARM乘累加指令MLA</vt:lpstr>
      <vt:lpstr>内积运算</vt:lpstr>
      <vt:lpstr>内积运算</vt:lpstr>
      <vt:lpstr>3.5.1算术指令——除法</vt:lpstr>
      <vt:lpstr>3.5.2位操作</vt:lpstr>
      <vt:lpstr>3.5.2位操作</vt:lpstr>
      <vt:lpstr>使用位逻辑操作</vt:lpstr>
      <vt:lpstr>位清除指令BIC</vt:lpstr>
      <vt:lpstr>3.5.3移位操作</vt:lpstr>
      <vt:lpstr>3.5.3移位操作</vt:lpstr>
      <vt:lpstr>3.5.3移位操作</vt:lpstr>
      <vt:lpstr>3.5.3移位操作</vt:lpstr>
      <vt:lpstr>1.算术移位</vt:lpstr>
      <vt:lpstr>2.循环移位</vt:lpstr>
      <vt:lpstr>3.ARM移位操作的实现</vt:lpstr>
      <vt:lpstr>3.ARM移位操作的实现</vt:lpstr>
      <vt:lpstr>3.ARM移位操作的实现</vt:lpstr>
      <vt:lpstr>3.ARM移位操作的实现</vt:lpstr>
      <vt:lpstr>3.ARM移位操作的实现</vt:lpstr>
      <vt:lpstr>3.ARM移位操作的实现</vt:lpstr>
      <vt:lpstr>3.ARM移位操作的实现</vt:lpstr>
      <vt:lpstr>3.5.4指令编码——洞察ARM体系结构</vt:lpstr>
      <vt:lpstr>3.5.4指令编码——洞察ARM体系结构</vt:lpstr>
      <vt:lpstr>3.5.4指令编码——洞察ARM体系结构</vt:lpstr>
      <vt:lpstr>3.6ARM的流控制指令</vt:lpstr>
      <vt:lpstr>3.6.1无条件分支</vt:lpstr>
      <vt:lpstr>3.6.2条件分支</vt:lpstr>
      <vt:lpstr>3.6.2条件分支</vt:lpstr>
      <vt:lpstr>3.6.2条件分支</vt:lpstr>
      <vt:lpstr>3.6.3测试与比较指令</vt:lpstr>
      <vt:lpstr>相等测试指令TEQ</vt:lpstr>
      <vt:lpstr>测试指令TST</vt:lpstr>
      <vt:lpstr>比较指令CMP</vt:lpstr>
      <vt:lpstr>取负并比较指令CMN</vt:lpstr>
      <vt:lpstr>3.6.4分支与循环结构</vt:lpstr>
      <vt:lpstr>1.FOR循环</vt:lpstr>
      <vt:lpstr>2.WHILE循环</vt:lpstr>
      <vt:lpstr>3.UNTIL循环</vt:lpstr>
      <vt:lpstr>4.组合循环</vt:lpstr>
      <vt:lpstr>3.6.5条件执行</vt:lpstr>
      <vt:lpstr>3.6.5条件执行</vt:lpstr>
      <vt:lpstr>3.6.5条件执行</vt:lpstr>
      <vt:lpstr>3.6.5条件执行</vt:lpstr>
      <vt:lpstr>3.6.5条件执行</vt:lpstr>
      <vt:lpstr>3.7ARM寻址方式</vt:lpstr>
      <vt:lpstr>3.7ARM寻址方式</vt:lpstr>
      <vt:lpstr>3.7.1立即数寻址</vt:lpstr>
      <vt:lpstr>3.7.1立即数寻址</vt:lpstr>
      <vt:lpstr>ARM的立即数实现方法</vt:lpstr>
      <vt:lpstr>ARM的立即数实现方法</vt:lpstr>
      <vt:lpstr>ARM的立即数实现方法</vt:lpstr>
      <vt:lpstr>ARM的立即数实现方法</vt:lpstr>
      <vt:lpstr>ARM的立即数实现方法</vt:lpstr>
      <vt:lpstr>ARM的立即数实现方法</vt:lpstr>
      <vt:lpstr>3.7.2寄存器间接寻址</vt:lpstr>
      <vt:lpstr>什么时候12真的是12</vt:lpstr>
      <vt:lpstr>3.7.2寄存器间接寻址</vt:lpstr>
      <vt:lpstr>3.7.2寄存器间接寻址</vt:lpstr>
      <vt:lpstr>3.7.2寄存器间接寻址</vt:lpstr>
      <vt:lpstr>3.7.2寄存器间接寻址</vt:lpstr>
      <vt:lpstr>3.7.2寄存器间接寻址</vt:lpstr>
      <vt:lpstr>3.7.2寄存器间接寻址</vt:lpstr>
      <vt:lpstr>3.7.2寄存器间接寻址</vt:lpstr>
      <vt:lpstr>3.7.2寄存器间接寻址</vt:lpstr>
      <vt:lpstr>3.7.3带偏移量的寄存器间接寻址</vt:lpstr>
      <vt:lpstr>3.7.3带偏移量的寄存器间接寻址</vt:lpstr>
      <vt:lpstr>3.7.3带偏移量的寄存器间接寻址</vt:lpstr>
      <vt:lpstr>3.7.3带偏移量的 寄存器间接寻址</vt:lpstr>
      <vt:lpstr>3.7.3带偏移量的寄存器间接寻址</vt:lpstr>
      <vt:lpstr>3.7.3带偏移量的寄存器间接寻址</vt:lpstr>
      <vt:lpstr>3.7.3带偏移量的寄存器间接寻址</vt:lpstr>
      <vt:lpstr>3.7.3带偏移量的寄存器间接寻址</vt:lpstr>
      <vt:lpstr>3.7.4ARM的自动前索引寻址方式</vt:lpstr>
      <vt:lpstr>3.7.4ARM的自动前索引寻址方式</vt:lpstr>
      <vt:lpstr>3.7.4ARM的自动前索引寻址方式</vt:lpstr>
      <vt:lpstr>3.7.5ARM的自动后索引寻址方式</vt:lpstr>
      <vt:lpstr>3.7.5ARM的自动后索引寻址方式</vt:lpstr>
      <vt:lpstr>3.7.6程序计数器相对寻址</vt:lpstr>
      <vt:lpstr>3.7.7ARM的load与store指令编码</vt:lpstr>
      <vt:lpstr>3.7.7ARM的load与store指令编码</vt:lpstr>
      <vt:lpstr>3.7.7ARM的load与store指令编码</vt:lpstr>
      <vt:lpstr>3.7.7ARM的load与store指令编码</vt:lpstr>
      <vt:lpstr>巴科斯范式（NBF）</vt:lpstr>
      <vt:lpstr>3.7.7ARM的load与store指令编码</vt:lpstr>
      <vt:lpstr>3.8子程序调用与返回</vt:lpstr>
      <vt:lpstr>3.8子程序调用与返回</vt:lpstr>
      <vt:lpstr>3.8子程序调用与返回</vt:lpstr>
      <vt:lpstr>3.8.1ARM对子程序的支持</vt:lpstr>
      <vt:lpstr>3.8.1ARM对子程序的支持</vt:lpstr>
      <vt:lpstr>3.8.1ARM对子程序的支持</vt:lpstr>
      <vt:lpstr>3.8.1ARM对子程序的支持</vt:lpstr>
      <vt:lpstr>3.8.1ARM对子程序的支持</vt:lpstr>
      <vt:lpstr>3.8.1ARM对子程序的支持</vt:lpstr>
      <vt:lpstr>3.8.1ARM对 子程序的支持</vt:lpstr>
      <vt:lpstr>3.8.2条件子程序调用</vt:lpstr>
      <vt:lpstr>3.9ARM代码实例（略）</vt:lpstr>
      <vt:lpstr>3.10子程序与栈</vt:lpstr>
      <vt:lpstr>3.10子程序与栈</vt:lpstr>
      <vt:lpstr>3.10子程序与栈</vt:lpstr>
      <vt:lpstr>3.10.1子程序调用与返回</vt:lpstr>
      <vt:lpstr>3.10.1子程序调用与返回</vt:lpstr>
      <vt:lpstr>3.10.1子程序调用与返回</vt:lpstr>
      <vt:lpstr>3.10.1子程序调用与返回</vt:lpstr>
      <vt:lpstr>3.10.1子程序调用与返回</vt:lpstr>
      <vt:lpstr>3.10.2子程序嵌套</vt:lpstr>
      <vt:lpstr>3.10.2子程序嵌套</vt:lpstr>
      <vt:lpstr>3.10.2子程序嵌套</vt:lpstr>
      <vt:lpstr>3.10.3叶子程序</vt:lpstr>
      <vt:lpstr>3.11数据的大小与排列</vt:lpstr>
      <vt:lpstr>3.11.1数据组织与端格式</vt:lpstr>
      <vt:lpstr>3.11.1数据组织与端格式</vt:lpstr>
      <vt:lpstr>3.11.1数据组织与端格式</vt:lpstr>
      <vt:lpstr>3.11.1数据组织与端格式</vt:lpstr>
      <vt:lpstr>3.11.1数据组织与端格式</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3.11.3块移动指令</vt:lpstr>
      <vt:lpstr>3.11.3块移动指令</vt:lpstr>
      <vt:lpstr>3.11.3块移动指令</vt:lpstr>
      <vt:lpstr>3.11.3块移动指令</vt:lpstr>
      <vt:lpstr>3.11.3块移动指令</vt:lpstr>
      <vt:lpstr>3.11.3块移动指令</vt:lpstr>
      <vt:lpstr>3.11.3块移动指令</vt:lpstr>
      <vt:lpstr>1.块移动与栈操作</vt:lpstr>
      <vt:lpstr>1.块移动与栈操作</vt:lpstr>
      <vt:lpstr>1.块移动与栈操作</vt:lpstr>
      <vt:lpstr>1.块移动与栈操作</vt:lpstr>
      <vt:lpstr>1.块移动与栈操作</vt:lpstr>
      <vt:lpstr>1.块移动与栈操作</vt:lpstr>
      <vt:lpstr>2.块移动指令的应用</vt:lpstr>
      <vt:lpstr>2.块移动指令的应用</vt:lpstr>
      <vt:lpstr>中篇——JZ想说</vt:lpstr>
      <vt:lpstr>中篇——JZ想说</vt:lpstr>
      <vt:lpstr>中篇——JZ想说</vt:lpstr>
      <vt:lpstr>第4章 指令集体系结构——广度和深度</vt:lpstr>
      <vt:lpstr>4.1数据存储和栈</vt:lpstr>
      <vt:lpstr>4.1数据存储和栈</vt:lpstr>
      <vt:lpstr>4.1数据存储和栈</vt:lpstr>
      <vt:lpstr>4.1数据存储和栈</vt:lpstr>
      <vt:lpstr>4.1数据存储和栈</vt:lpstr>
      <vt:lpstr>4.1数据存储和栈</vt:lpstr>
      <vt:lpstr>过程，子程序和函数</vt:lpstr>
      <vt:lpstr>4.1.1存储和栈</vt:lpstr>
      <vt:lpstr>4.1.1存储和栈</vt:lpstr>
      <vt:lpstr>1.栈帧与局部变量</vt:lpstr>
      <vt:lpstr>栈指针（SP）和帧指针（FP）</vt:lpstr>
      <vt:lpstr>栈指针（SP）和帧指针（FP）</vt:lpstr>
      <vt:lpstr>栈指针（SP）和帧指针（FP）</vt:lpstr>
      <vt:lpstr>栈指针（SP）和帧指针（FP）</vt:lpstr>
      <vt:lpstr>栈指针（SP）和帧指针（FP）</vt:lpstr>
      <vt:lpstr>栈指针（SP）和帧指针（FP）</vt:lpstr>
      <vt:lpstr>栈指针（SP）和帧指针（FP）</vt:lpstr>
      <vt:lpstr>用链接和取消链接指令管理栈帧</vt:lpstr>
      <vt:lpstr>用链接和取消链接指令管理栈帧</vt:lpstr>
      <vt:lpstr>用链接和取消链接指令管理栈帧</vt:lpstr>
      <vt:lpstr>用链接和取消链接指令管理栈帧</vt:lpstr>
      <vt:lpstr>ARM创建和释放栈帧</vt:lpstr>
      <vt:lpstr>ARM创建和释放栈帧</vt:lpstr>
      <vt:lpstr>ARM创建和释放栈帧</vt:lpstr>
      <vt:lpstr>ARM创建和释放栈帧</vt:lpstr>
      <vt:lpstr>2.ARM处理器栈帧实例</vt:lpstr>
      <vt:lpstr>2.ARM处理器栈帧实例</vt:lpstr>
      <vt:lpstr>2.ARM处理器栈帧实例</vt:lpstr>
      <vt:lpstr>2.ARM处理器栈帧实例</vt:lpstr>
      <vt:lpstr>2.ARM处理器栈帧实例</vt:lpstr>
      <vt:lpstr>2.ARM处理器栈帧实例</vt:lpstr>
      <vt:lpstr>2.ARM处理器栈帧实例</vt:lpstr>
      <vt:lpstr>2.ARM处理器栈帧实例</vt:lpstr>
      <vt:lpstr>4.1.2通过栈传递参数</vt:lpstr>
      <vt:lpstr>1.指针与C语言</vt:lpstr>
      <vt:lpstr>1.指针与C语言</vt:lpstr>
      <vt:lpstr>1.指针与C语言</vt:lpstr>
      <vt:lpstr>2.函数和参数</vt:lpstr>
      <vt:lpstr>2.函数和参数</vt:lpstr>
      <vt:lpstr>2.函数和参数</vt:lpstr>
      <vt:lpstr>2.函数和参数</vt:lpstr>
      <vt:lpstr>2.函数和参数</vt:lpstr>
      <vt:lpstr>2.函数和参数</vt:lpstr>
      <vt:lpstr>2.函数和参数</vt:lpstr>
      <vt:lpstr>3.通过引用传送</vt:lpstr>
      <vt:lpstr>3.通过引用传送</vt:lpstr>
      <vt:lpstr>3.通过引用传送</vt:lpstr>
      <vt:lpstr>3.通过引用传送</vt:lpstr>
      <vt:lpstr>3.通过引用传送</vt:lpstr>
      <vt:lpstr>3.通过引用传送</vt:lpstr>
      <vt:lpstr>4.使用递归</vt:lpstr>
      <vt:lpstr>4.使用递归</vt:lpstr>
      <vt:lpstr>4.使用递归</vt:lpstr>
      <vt:lpstr>4.使用递归</vt:lpstr>
      <vt:lpstr>4.使用递归</vt:lpstr>
      <vt:lpstr>4.使用递归</vt:lpstr>
      <vt:lpstr>4.使用递归</vt:lpstr>
      <vt:lpstr>4.使用递归</vt:lpstr>
      <vt:lpstr>4.使用递归</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4.3MIPS：另一种RISC</vt:lpstr>
      <vt:lpstr>1.MIPS指令格式</vt:lpstr>
      <vt:lpstr>1.MIPS指令格式</vt:lpstr>
      <vt:lpstr>1.MIPS指令格式</vt:lpstr>
      <vt:lpstr>1.MIPS指令格式</vt:lpstr>
      <vt:lpstr>1.MIPS指令格式</vt:lpstr>
      <vt:lpstr>1.MIPS指令格式</vt:lpstr>
      <vt:lpstr>1.MIPS指令格式</vt:lpstr>
      <vt:lpstr>2.条件分支</vt:lpstr>
      <vt:lpstr>4.3.1MIPS数据处理指令</vt:lpstr>
      <vt:lpstr>4.3.1MIPS数据处理指令</vt:lpstr>
      <vt:lpstr>4.3.1MIPS数据处理指令</vt:lpstr>
      <vt:lpstr>4.3.1MIPS数据处理指令</vt:lpstr>
      <vt:lpstr>4.3.1MIPS数据处理指令</vt:lpstr>
      <vt:lpstr>伪指令</vt:lpstr>
      <vt:lpstr>1.流控制</vt:lpstr>
      <vt:lpstr>2.MIPS代码实例</vt:lpstr>
      <vt:lpstr>2.MIPS代码实例</vt:lpstr>
      <vt:lpstr>3.其他load和store指令</vt:lpstr>
      <vt:lpstr>4.4数据处理与数据传送</vt:lpstr>
      <vt:lpstr>4.4数据处理与数据传送</vt:lpstr>
      <vt:lpstr>4.4数据处理与数据传送</vt:lpstr>
      <vt:lpstr>4.4数据处理与数据传送</vt:lpstr>
      <vt:lpstr>数据传送——概述</vt:lpstr>
      <vt:lpstr>数据传送——概述</vt:lpstr>
      <vt:lpstr>数据传送——概述</vt:lpstr>
      <vt:lpstr>数据传送——概述</vt:lpstr>
      <vt:lpstr>数据传送——概述</vt:lpstr>
      <vt:lpstr>数据传送——概述</vt:lpstr>
      <vt:lpstr>数据传送——概述</vt:lpstr>
      <vt:lpstr>4.4数据处理与数据传送</vt:lpstr>
      <vt:lpstr>4.4.1不可见的交换指令</vt:lpstr>
      <vt:lpstr>4.4.1不可见的交换指令</vt:lpstr>
      <vt:lpstr>4.4.1不可见的交换指令</vt:lpstr>
      <vt:lpstr>4.4.1不可见的交换指令</vt:lpstr>
      <vt:lpstr>4.4.1不可见的交换指令</vt:lpstr>
      <vt:lpstr>4.4.2双精度移位</vt:lpstr>
      <vt:lpstr>4.4.2双精度移位</vt:lpstr>
      <vt:lpstr>4.4.2双精度移位</vt:lpstr>
      <vt:lpstr>4.4.2双精度移位</vt:lpstr>
      <vt:lpstr>4.4.3压缩和解压缩指令</vt:lpstr>
      <vt:lpstr>4.4.3压缩和解压缩指令</vt:lpstr>
      <vt:lpstr>4.4.3压缩和解压缩指令</vt:lpstr>
      <vt:lpstr>4.4.4边界测试</vt:lpstr>
      <vt:lpstr>4.4.4边界测试</vt:lpstr>
      <vt:lpstr>4.4.4边界测试</vt:lpstr>
      <vt:lpstr>4.4.4边界测试</vt:lpstr>
      <vt:lpstr>4.4.5位字段数据</vt:lpstr>
      <vt:lpstr>4.4.5位字段数据</vt:lpstr>
      <vt:lpstr>位字段的编号</vt:lpstr>
      <vt:lpstr>4.4.5位字段数据</vt:lpstr>
      <vt:lpstr>4.4.5位字段数据</vt:lpstr>
      <vt:lpstr>4.4.5位字段数据</vt:lpstr>
      <vt:lpstr>4.4.5位字段数据</vt:lpstr>
      <vt:lpstr>4.4.5位字段数据</vt:lpstr>
      <vt:lpstr>4.4.5位字段数据</vt:lpstr>
      <vt:lpstr>4.4.5位字段数据</vt:lpstr>
      <vt:lpstr>4.4.5位字段数据</vt:lpstr>
      <vt:lpstr>ARM的位字段</vt:lpstr>
      <vt:lpstr>4.4.6循环</vt:lpstr>
      <vt:lpstr>4.4.6循环</vt:lpstr>
      <vt:lpstr>4.4.6循环</vt:lpstr>
      <vt:lpstr>4.4.6循环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liujiangzhou</cp:lastModifiedBy>
  <cp:revision>52</cp:revision>
  <dcterms:created xsi:type="dcterms:W3CDTF">2020-11-19T04:14:00Z</dcterms:created>
  <dcterms:modified xsi:type="dcterms:W3CDTF">2021-01-28T15:25:07Z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pid="3" fmtid="{D5CDD505-2E9C-101B-9397-08002B2CF9AE}" name="CWMc4d5090bcb3b4da1811671cfdb8ebfe2">
    <vt:lpwstr>CWM6KUP6CfeSZ2IeOjvcMLiEbW8hH5KfkD7gq7bYB9atycFLXHm4Sm0FmFw5eGm0KQA5IvvcRjXf74QA/ap8rs0O+JNRo+Mg8sYGoKiW7O5zzA=</vt:lpwstr>
  </property>
</Properties>
</file>